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425" r:id="rId3"/>
    <p:sldId id="453" r:id="rId4"/>
    <p:sldId id="426" r:id="rId5"/>
    <p:sldId id="427" r:id="rId6"/>
    <p:sldId id="428" r:id="rId7"/>
    <p:sldId id="429" r:id="rId8"/>
    <p:sldId id="430" r:id="rId9"/>
    <p:sldId id="431" r:id="rId10"/>
    <p:sldId id="432" r:id="rId11"/>
    <p:sldId id="433" r:id="rId12"/>
    <p:sldId id="434" r:id="rId13"/>
    <p:sldId id="435" r:id="rId14"/>
    <p:sldId id="436" r:id="rId15"/>
    <p:sldId id="437" r:id="rId16"/>
    <p:sldId id="438" r:id="rId17"/>
    <p:sldId id="439" r:id="rId18"/>
    <p:sldId id="440" r:id="rId19"/>
    <p:sldId id="441" r:id="rId20"/>
    <p:sldId id="442" r:id="rId21"/>
    <p:sldId id="443" r:id="rId22"/>
    <p:sldId id="444" r:id="rId23"/>
    <p:sldId id="445" r:id="rId24"/>
    <p:sldId id="446" r:id="rId25"/>
    <p:sldId id="447" r:id="rId26"/>
    <p:sldId id="448" r:id="rId27"/>
    <p:sldId id="449" r:id="rId28"/>
    <p:sldId id="450" r:id="rId29"/>
    <p:sldId id="451" r:id="rId30"/>
    <p:sldId id="452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ez Brank" initials="JB" lastIdx="0" clrIdx="0">
    <p:extLst>
      <p:ext uri="{19B8F6BF-5375-455C-9EA6-DF929625EA0E}">
        <p15:presenceInfo xmlns:p15="http://schemas.microsoft.com/office/powerpoint/2012/main" userId="Janez Bran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00"/>
    <a:srgbClr val="5B9BD5"/>
    <a:srgbClr val="00FF00"/>
    <a:srgbClr val="80FF80"/>
    <a:srgbClr val="FF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660"/>
  </p:normalViewPr>
  <p:slideViewPr>
    <p:cSldViewPr>
      <p:cViewPr varScale="1">
        <p:scale>
          <a:sx n="157" d="100"/>
          <a:sy n="157" d="100"/>
        </p:scale>
        <p:origin x="156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C46154-BAB2-4A72-B464-59E5434146C1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B938C-A62E-4FFF-B4AA-256A16F0F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43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F6EBE-8B19-4E9E-8A68-0546044A2CE5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A8854-FA54-4711-A823-F98B891C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3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F6EBE-8B19-4E9E-8A68-0546044A2CE5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A8854-FA54-4711-A823-F98B891C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40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F6EBE-8B19-4E9E-8A68-0546044A2CE5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A8854-FA54-4711-A823-F98B891C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2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F6EBE-8B19-4E9E-8A68-0546044A2CE5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A8854-FA54-4711-A823-F98B891C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790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F6EBE-8B19-4E9E-8A68-0546044A2CE5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A8854-FA54-4711-A823-F98B891C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13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F6EBE-8B19-4E9E-8A68-0546044A2CE5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A8854-FA54-4711-A823-F98B891C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103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F6EBE-8B19-4E9E-8A68-0546044A2CE5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A8854-FA54-4711-A823-F98B891C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9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F6EBE-8B19-4E9E-8A68-0546044A2CE5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A8854-FA54-4711-A823-F98B891C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141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F6EBE-8B19-4E9E-8A68-0546044A2CE5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A8854-FA54-4711-A823-F98B891C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58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F6EBE-8B19-4E9E-8A68-0546044A2CE5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A8854-FA54-4711-A823-F98B891C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065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F6EBE-8B19-4E9E-8A68-0546044A2CE5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A8854-FA54-4711-A823-F98B891C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05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F6EBE-8B19-4E9E-8A68-0546044A2CE5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A8854-FA54-4711-A823-F98B891C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3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RTK 2026</a:t>
            </a:r>
            <a:br>
              <a:rPr lang="sl-SI" dirty="0" smtClean="0"/>
            </a:br>
            <a:r>
              <a:rPr lang="sl-SI" dirty="0" smtClean="0"/>
              <a:t>Naloge in rešitve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Janez Brank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600" y="4869160"/>
            <a:ext cx="6960096" cy="175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29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2.1 Palačinke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Rešitev malo podrobneje:</a:t>
            </a:r>
            <a:br>
              <a:rPr lang="sl-SI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   </a:t>
            </a:r>
            <a:r>
              <a:rPr lang="en-US" dirty="0" err="1" smtClean="0"/>
              <a:t>vhod</a:t>
            </a:r>
            <a:r>
              <a:rPr lang="en-US" dirty="0" smtClean="0"/>
              <a:t>: </a:t>
            </a:r>
            <a:r>
              <a:rPr lang="en-US" dirty="0" err="1" smtClean="0"/>
              <a:t>tabela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[0..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r>
              <a:rPr lang="sl-SI" dirty="0" smtClean="0"/>
              <a:t>– 1] </a:t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  </a:t>
            </a:r>
            <a:r>
              <a:rPr lang="en-US" dirty="0"/>
              <a:t> </a:t>
            </a:r>
            <a:r>
              <a:rPr lang="en-US" b="1" dirty="0" smtClean="0"/>
              <a:t>for</a:t>
            </a:r>
            <a:r>
              <a:rPr lang="en-US" dirty="0" smtClean="0"/>
              <a:t> ( ; </a:t>
            </a:r>
            <a:r>
              <a:rPr lang="en-US" i="1" dirty="0" smtClean="0"/>
              <a:t>n</a:t>
            </a:r>
            <a:r>
              <a:rPr lang="en-US" dirty="0" smtClean="0"/>
              <a:t> &gt; 1; </a:t>
            </a:r>
            <a:r>
              <a:rPr lang="sl-SI" dirty="0"/>
              <a:t>– </a:t>
            </a:r>
            <a:r>
              <a:rPr lang="sl-SI" dirty="0" smtClean="0"/>
              <a:t>– 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  <a:r>
              <a:rPr lang="sl-SI" dirty="0" smtClean="0"/>
              <a:t> {</a:t>
            </a:r>
            <a:br>
              <a:rPr lang="sl-SI" dirty="0" smtClean="0"/>
            </a:br>
            <a:r>
              <a:rPr lang="sl-SI" dirty="0" smtClean="0"/>
              <a:t>        </a:t>
            </a:r>
            <a:r>
              <a:rPr lang="sl-SI" b="1" dirty="0" smtClean="0"/>
              <a:t>int</a:t>
            </a:r>
            <a:r>
              <a:rPr lang="sl-SI" dirty="0" smtClean="0"/>
              <a:t> </a:t>
            </a:r>
            <a:r>
              <a:rPr lang="sl-SI" i="1" dirty="0" smtClean="0"/>
              <a:t>k</a:t>
            </a:r>
            <a:r>
              <a:rPr lang="sl-SI" dirty="0" smtClean="0"/>
              <a:t> </a:t>
            </a:r>
            <a:r>
              <a:rPr lang="en-US" dirty="0" smtClean="0"/>
              <a:t>= 0; </a:t>
            </a:r>
            <a:r>
              <a:rPr lang="en-US" b="1" dirty="0" smtClean="0"/>
              <a:t>for</a:t>
            </a:r>
            <a:r>
              <a:rPr lang="en-US" dirty="0" smtClean="0"/>
              <a:t> (</a:t>
            </a:r>
            <a:r>
              <a:rPr lang="sl-SI" i="1" dirty="0" smtClean="0"/>
              <a:t>i</a:t>
            </a:r>
            <a:r>
              <a:rPr lang="sl-SI" dirty="0" smtClean="0"/>
              <a:t> = 1; </a:t>
            </a:r>
            <a:r>
              <a:rPr lang="sl-SI" i="1" dirty="0" smtClean="0"/>
              <a:t>i</a:t>
            </a:r>
            <a:r>
              <a:rPr lang="sl-SI" dirty="0" smtClean="0"/>
              <a:t> &lt; </a:t>
            </a:r>
            <a:r>
              <a:rPr lang="sl-SI" i="1" dirty="0" smtClean="0"/>
              <a:t>n</a:t>
            </a:r>
            <a:r>
              <a:rPr lang="sl-SI" dirty="0" smtClean="0"/>
              <a:t>; ++</a:t>
            </a:r>
            <a:r>
              <a:rPr lang="sl-SI" i="1" dirty="0" smtClean="0"/>
              <a:t>i</a:t>
            </a:r>
            <a:r>
              <a:rPr lang="sl-SI" dirty="0" smtClean="0"/>
              <a:t>) </a:t>
            </a:r>
            <a:r>
              <a:rPr lang="sl-SI" b="1" dirty="0" smtClean="0"/>
              <a:t>if</a:t>
            </a:r>
            <a:r>
              <a:rPr lang="sl-SI" dirty="0" smtClean="0"/>
              <a:t> (</a:t>
            </a:r>
            <a:r>
              <a:rPr lang="sl-SI" i="1" dirty="0" smtClean="0"/>
              <a:t>a</a:t>
            </a:r>
            <a:r>
              <a:rPr lang="sl-SI" dirty="0" smtClean="0"/>
              <a:t>[</a:t>
            </a:r>
            <a:r>
              <a:rPr lang="sl-SI" i="1" dirty="0" smtClean="0"/>
              <a:t>i</a:t>
            </a:r>
            <a:r>
              <a:rPr lang="sl-SI" dirty="0" smtClean="0"/>
              <a:t>] &gt; </a:t>
            </a:r>
            <a:r>
              <a:rPr lang="sl-SI" i="1" dirty="0" smtClean="0"/>
              <a:t>a</a:t>
            </a:r>
            <a:r>
              <a:rPr lang="sl-SI" dirty="0" smtClean="0"/>
              <a:t>[</a:t>
            </a:r>
            <a:r>
              <a:rPr lang="sl-SI" i="1" dirty="0" smtClean="0"/>
              <a:t>k</a:t>
            </a:r>
            <a:r>
              <a:rPr lang="sl-SI" dirty="0" smtClean="0"/>
              <a:t>]) </a:t>
            </a:r>
            <a:r>
              <a:rPr lang="sl-SI" i="1" dirty="0" smtClean="0"/>
              <a:t>k</a:t>
            </a:r>
            <a:r>
              <a:rPr lang="sl-SI" dirty="0" smtClean="0"/>
              <a:t> = </a:t>
            </a:r>
            <a:r>
              <a:rPr lang="sl-SI" i="1" dirty="0" smtClean="0"/>
              <a:t>i</a:t>
            </a:r>
            <a:r>
              <a:rPr lang="sl-SI" dirty="0" smtClean="0"/>
              <a:t>;</a:t>
            </a:r>
            <a:br>
              <a:rPr lang="sl-SI" dirty="0" smtClean="0"/>
            </a:br>
            <a:r>
              <a:rPr lang="sl-SI" dirty="0" smtClean="0"/>
              <a:t>        </a:t>
            </a:r>
            <a:r>
              <a:rPr lang="sl-SI" i="1" dirty="0" smtClean="0"/>
              <a:t>Obrni</a:t>
            </a:r>
            <a:r>
              <a:rPr lang="sl-SI" dirty="0" smtClean="0"/>
              <a:t>(</a:t>
            </a:r>
            <a:r>
              <a:rPr lang="sl-SI" i="1" dirty="0" smtClean="0"/>
              <a:t>k</a:t>
            </a:r>
            <a:r>
              <a:rPr lang="sl-SI" dirty="0" smtClean="0"/>
              <a:t> + 1); </a:t>
            </a:r>
            <a:r>
              <a:rPr lang="sl-SI" i="1" dirty="0" smtClean="0"/>
              <a:t>Obrni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); }</a:t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b="1" dirty="0" smtClean="0"/>
              <a:t>void</a:t>
            </a:r>
            <a:r>
              <a:rPr lang="sl-SI" dirty="0" smtClean="0"/>
              <a:t> </a:t>
            </a:r>
            <a:r>
              <a:rPr lang="sl-SI" i="1" dirty="0" smtClean="0"/>
              <a:t>Obrni</a:t>
            </a:r>
            <a:r>
              <a:rPr lang="sl-SI" dirty="0" smtClean="0"/>
              <a:t>(</a:t>
            </a:r>
            <a:r>
              <a:rPr lang="sl-SI" b="1" dirty="0" smtClean="0"/>
              <a:t>int </a:t>
            </a:r>
            <a:r>
              <a:rPr lang="sl-SI" i="1" dirty="0" smtClean="0"/>
              <a:t>k</a:t>
            </a:r>
            <a:r>
              <a:rPr lang="sl-SI" dirty="0" smtClean="0"/>
              <a:t>) {</a:t>
            </a:r>
            <a:br>
              <a:rPr lang="sl-SI" dirty="0" smtClean="0"/>
            </a:br>
            <a:r>
              <a:rPr lang="sl-SI" dirty="0" smtClean="0"/>
              <a:t>       </a:t>
            </a:r>
            <a:r>
              <a:rPr lang="sl-SI" b="1" dirty="0" smtClean="0"/>
              <a:t>for</a:t>
            </a:r>
            <a:r>
              <a:rPr lang="sl-SI" dirty="0" smtClean="0"/>
              <a:t> (</a:t>
            </a:r>
            <a:r>
              <a:rPr lang="sl-SI" b="1" dirty="0" smtClean="0"/>
              <a:t>int </a:t>
            </a:r>
            <a:r>
              <a:rPr lang="sl-SI" i="1" dirty="0" smtClean="0"/>
              <a:t>i</a:t>
            </a:r>
            <a:r>
              <a:rPr lang="sl-SI" dirty="0" smtClean="0"/>
              <a:t> = 0; </a:t>
            </a:r>
            <a:r>
              <a:rPr lang="sl-SI" i="1" dirty="0" smtClean="0"/>
              <a:t>i</a:t>
            </a:r>
            <a:r>
              <a:rPr lang="sl-SI" dirty="0" smtClean="0"/>
              <a:t> &lt; </a:t>
            </a:r>
            <a:r>
              <a:rPr lang="sl-SI" dirty="0"/>
              <a:t>– –</a:t>
            </a:r>
            <a:r>
              <a:rPr lang="sl-SI" dirty="0" smtClean="0"/>
              <a:t>k; i++) swap(a[i], a[k]);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70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2.2 ChordPro v2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Dano je besedilo z akordi v oglatih </a:t>
            </a:r>
            <a:br>
              <a:rPr lang="sl-SI" dirty="0" smtClean="0"/>
            </a:br>
            <a:r>
              <a:rPr lang="sl-SI" dirty="0" smtClean="0"/>
              <a:t>oklepajih</a:t>
            </a:r>
          </a:p>
          <a:p>
            <a:pPr lvl="1"/>
            <a:r>
              <a:rPr lang="sl-SI" dirty="0" smtClean="0"/>
              <a:t>Kitice so ločene s prazno vrstico</a:t>
            </a:r>
          </a:p>
          <a:p>
            <a:pPr lvl="1"/>
            <a:r>
              <a:rPr lang="sl-SI" dirty="0" smtClean="0"/>
              <a:t>Akorde iz prve kitice moramo vriniti še v vse ostale na mesta, kjer je to označeno s praznimi oglatimi oklepaji 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[]</a:t>
            </a:r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Berimo besedilo (lahko po vrsticah, lahko po znakih)</a:t>
            </a:r>
          </a:p>
          <a:p>
            <a:pPr lvl="1"/>
            <a:r>
              <a:rPr lang="sl-SI" dirty="0" smtClean="0"/>
              <a:t>Znake zunaj oglatih oklepajev izpisujmo brez sprememb</a:t>
            </a:r>
          </a:p>
          <a:p>
            <a:pPr lvl="1"/>
            <a:r>
              <a:rPr lang="sl-SI" dirty="0" smtClean="0"/>
              <a:t>Ko pridemo do 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'['</a:t>
            </a:r>
            <a:r>
              <a:rPr lang="sl-SI" dirty="0" smtClean="0"/>
              <a:t>, poiščimo naslednji 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']'</a:t>
            </a:r>
          </a:p>
          <a:p>
            <a:pPr lvl="2"/>
            <a:r>
              <a:rPr lang="sl-SI" dirty="0" smtClean="0"/>
              <a:t>Če smo v prvi kitici, si akord zapomnimo v nekem seznamu oz. vektorju</a:t>
            </a:r>
          </a:p>
          <a:p>
            <a:pPr lvl="2"/>
            <a:r>
              <a:rPr lang="sl-SI" dirty="0" smtClean="0"/>
              <a:t>Povečajmo števec akordov</a:t>
            </a:r>
          </a:p>
          <a:p>
            <a:pPr lvl="2"/>
            <a:r>
              <a:rPr lang="sl-SI" dirty="0" smtClean="0"/>
              <a:t>Akord izpišimo iz omenjenega seznama (ne glede na to, v kateri kitici smo)</a:t>
            </a:r>
          </a:p>
          <a:p>
            <a:pPr lvl="1"/>
            <a:r>
              <a:rPr lang="sl-SI" dirty="0" smtClean="0"/>
              <a:t>Ko preberemo prazno vrstico, resetirajmo števec akordov na 0</a:t>
            </a:r>
            <a:br>
              <a:rPr lang="sl-SI" dirty="0" smtClean="0"/>
            </a:br>
            <a:r>
              <a:rPr lang="sl-SI" dirty="0" smtClean="0"/>
              <a:t>in si v neki spremenljivki zapomnimo, da nismo več v prvi kitici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0832" y="1"/>
            <a:ext cx="5102964" cy="9632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0832" y="1574192"/>
            <a:ext cx="5338259" cy="963240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>
            <a:off x="8904312" y="1052736"/>
            <a:ext cx="14401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600056" y="1574192"/>
            <a:ext cx="5409035" cy="963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4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2.3 Parica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/>
              <a:t>Imamo rahlo nestandarden mrežni kabel</a:t>
            </a:r>
          </a:p>
          <a:p>
            <a:pPr lvl="1"/>
            <a:r>
              <a:rPr lang="sl-SI" dirty="0" smtClean="0"/>
              <a:t>V njem je osem žic, ki tvorijo štiri pare: </a:t>
            </a:r>
            <a:br>
              <a:rPr lang="sl-SI" dirty="0" smtClean="0"/>
            </a:b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o</a:t>
            </a:r>
            <a:r>
              <a:rPr lang="sl-SI" dirty="0" smtClean="0"/>
              <a:t>, 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bo</a:t>
            </a:r>
            <a:r>
              <a:rPr lang="sl-SI" dirty="0" smtClean="0"/>
              <a:t>, 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m</a:t>
            </a:r>
            <a:r>
              <a:rPr lang="sl-SI" dirty="0" smtClean="0"/>
              <a:t>, 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bm</a:t>
            </a:r>
            <a:r>
              <a:rPr lang="sl-SI" dirty="0" smtClean="0"/>
              <a:t>, 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z</a:t>
            </a:r>
            <a:r>
              <a:rPr lang="sl-SI" dirty="0" smtClean="0"/>
              <a:t>, 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bz</a:t>
            </a:r>
            <a:r>
              <a:rPr lang="sl-SI" dirty="0" smtClean="0"/>
              <a:t>, 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r</a:t>
            </a:r>
            <a:r>
              <a:rPr lang="sl-SI" dirty="0" smtClean="0"/>
              <a:t>, 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</a:p>
          <a:p>
            <a:pPr lvl="1"/>
            <a:r>
              <a:rPr lang="sl-SI" dirty="0" smtClean="0"/>
              <a:t>Na vsakem koncu kabla so povezane na osem kontaktov konektorja</a:t>
            </a:r>
          </a:p>
          <a:p>
            <a:pPr lvl="2"/>
            <a:r>
              <a:rPr lang="sl-SI" dirty="0" smtClean="0"/>
              <a:t>Za to obstajata dve standardni shemi, T568A in T568B</a:t>
            </a:r>
          </a:p>
          <a:p>
            <a:pPr lvl="1"/>
            <a:r>
              <a:rPr lang="sl-SI" dirty="0" smtClean="0"/>
              <a:t>Standardna povezovanja konektorjev so:</a:t>
            </a:r>
          </a:p>
          <a:p>
            <a:pPr marL="1371600" lvl="2" indent="-457200">
              <a:buFont typeface="+mj-lt"/>
              <a:buAutoNum type="arabicPeriod"/>
            </a:pPr>
            <a:r>
              <a:rPr lang="sl-SI" dirty="0" smtClean="0"/>
              <a:t>Na obeh koncih T568A</a:t>
            </a:r>
          </a:p>
          <a:p>
            <a:pPr marL="1371600" lvl="2" indent="-457200">
              <a:buFont typeface="+mj-lt"/>
              <a:buAutoNum type="arabicPeriod"/>
            </a:pPr>
            <a:r>
              <a:rPr lang="sl-SI" dirty="0" smtClean="0"/>
              <a:t>Na obeh koncih T568B</a:t>
            </a:r>
          </a:p>
          <a:p>
            <a:pPr marL="1371600" lvl="2" indent="-457200">
              <a:buFont typeface="+mj-lt"/>
              <a:buAutoNum type="arabicPeriod"/>
            </a:pPr>
            <a:r>
              <a:rPr lang="sl-SI" dirty="0" smtClean="0"/>
              <a:t>Na enem koncu T568A in na enem T568B</a:t>
            </a:r>
          </a:p>
          <a:p>
            <a:pPr lvl="1"/>
            <a:r>
              <a:rPr lang="sl-SI" dirty="0" smtClean="0"/>
              <a:t>Pri naši nalogi dobimo nestandarden kabel</a:t>
            </a:r>
          </a:p>
          <a:p>
            <a:pPr lvl="2"/>
            <a:r>
              <a:rPr lang="sl-SI" dirty="0" smtClean="0"/>
              <a:t>Podan je vrstni red žic na enem in na drugem koncu</a:t>
            </a:r>
          </a:p>
          <a:p>
            <a:pPr lvl="1"/>
            <a:r>
              <a:rPr lang="sl-SI" dirty="0" smtClean="0"/>
              <a:t>Preveri, ali kabel ustreza naslednjima pogojema:</a:t>
            </a:r>
          </a:p>
          <a:p>
            <a:pPr marL="1371600" lvl="2" indent="-457200">
              <a:buFont typeface="+mj-lt"/>
              <a:buAutoNum type="arabicPeriod"/>
            </a:pPr>
            <a:r>
              <a:rPr lang="sl-SI" dirty="0" smtClean="0"/>
              <a:t>To, kateri kontakt na enem koncu je povezan s katerim kontaktom na drugem koncu,</a:t>
            </a:r>
            <a:br>
              <a:rPr lang="sl-SI" dirty="0" smtClean="0"/>
            </a:br>
            <a:r>
              <a:rPr lang="sl-SI" dirty="0" smtClean="0"/>
              <a:t>je enako kot pri enem od treh standardnih povezovanj konektorjev</a:t>
            </a:r>
          </a:p>
          <a:p>
            <a:pPr marL="1371600" lvl="2" indent="-457200">
              <a:buFont typeface="+mj-lt"/>
              <a:buAutoNum type="arabicPeriod"/>
            </a:pPr>
            <a:r>
              <a:rPr lang="sl-SI" dirty="0" smtClean="0"/>
              <a:t>Vsak par istobarvnih žic je na vsakem koncu povezan na taka dva </a:t>
            </a:r>
            <a:r>
              <a:rPr lang="sl-SI" dirty="0" smtClean="0"/>
              <a:t>kontakta,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na katera je tudi pri T568A/B povezan par </a:t>
            </a:r>
            <a:r>
              <a:rPr lang="sl-SI" dirty="0" smtClean="0"/>
              <a:t>istobarvnih </a:t>
            </a:r>
            <a:r>
              <a:rPr lang="sl-SI" dirty="0" smtClean="0"/>
              <a:t>žic (ne nujno isti par)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0646" y="16988"/>
            <a:ext cx="3533775" cy="20764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5344" y="2250587"/>
            <a:ext cx="3089564" cy="18984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8088" y="22040"/>
            <a:ext cx="1152128" cy="2131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00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71400"/>
            <a:ext cx="10515600" cy="1325563"/>
          </a:xfrm>
        </p:spPr>
        <p:txBody>
          <a:bodyPr/>
          <a:lstStyle/>
          <a:p>
            <a:r>
              <a:rPr lang="sl-SI" dirty="0" smtClean="0"/>
              <a:t>2.3 Parica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0728"/>
            <a:ext cx="10515600" cy="5616623"/>
          </a:xfrm>
        </p:spPr>
        <p:txBody>
          <a:bodyPr>
            <a:normAutofit lnSpcReduction="10000"/>
          </a:bodyPr>
          <a:lstStyle/>
          <a:p>
            <a:r>
              <a:rPr lang="sl-SI" dirty="0" smtClean="0"/>
              <a:t>Prvi pogoj:</a:t>
            </a:r>
          </a:p>
          <a:p>
            <a:pPr lvl="1"/>
            <a:r>
              <a:rPr lang="sl-SI" dirty="0" smtClean="0"/>
              <a:t>Pri prvih dveh standardnih povezovanjih </a:t>
            </a:r>
            <a:br>
              <a:rPr lang="sl-SI" dirty="0" smtClean="0"/>
            </a:br>
            <a:r>
              <a:rPr lang="sl-SI" dirty="0" smtClean="0"/>
              <a:t>(kjer je na obeh koncih T568A ali na obeh T568B) </a:t>
            </a:r>
            <a:br>
              <a:rPr lang="sl-SI" dirty="0" smtClean="0"/>
            </a:br>
            <a:r>
              <a:rPr lang="sl-SI" dirty="0" smtClean="0"/>
              <a:t>je </a:t>
            </a:r>
            <a:r>
              <a:rPr lang="sl-SI" dirty="0" smtClean="0"/>
              <a:t>kontak </a:t>
            </a:r>
            <a:r>
              <a:rPr lang="sl-SI" i="1" dirty="0" smtClean="0"/>
              <a:t>i</a:t>
            </a:r>
            <a:r>
              <a:rPr lang="sl-SI" dirty="0" smtClean="0"/>
              <a:t> na enem koncu povezan s </a:t>
            </a:r>
            <a:r>
              <a:rPr lang="sl-SI" dirty="0" smtClean="0"/>
              <a:t>kontaktom </a:t>
            </a:r>
            <a:r>
              <a:rPr lang="sl-SI" i="1" dirty="0" smtClean="0"/>
              <a:t>i</a:t>
            </a:r>
            <a:r>
              <a:rPr lang="sl-SI" dirty="0" smtClean="0"/>
              <a:t> na drugem koncu </a:t>
            </a:r>
            <a:br>
              <a:rPr lang="sl-SI" dirty="0" smtClean="0"/>
            </a:br>
            <a:r>
              <a:rPr lang="sl-SI" dirty="0" smtClean="0"/>
              <a:t>za vse i = 1, … 8</a:t>
            </a:r>
          </a:p>
          <a:p>
            <a:pPr lvl="1"/>
            <a:r>
              <a:rPr lang="sl-SI" dirty="0" smtClean="0"/>
              <a:t>Pri tretjem standardnem povezovanju </a:t>
            </a:r>
            <a:br>
              <a:rPr lang="sl-SI" dirty="0" smtClean="0"/>
            </a:br>
            <a:r>
              <a:rPr lang="sl-SI" dirty="0" smtClean="0"/>
              <a:t>(kjer je na enem koncu T568A in na drugem T568B) </a:t>
            </a:r>
            <a:br>
              <a:rPr lang="sl-SI" dirty="0" smtClean="0"/>
            </a:br>
            <a:r>
              <a:rPr lang="sl-SI" dirty="0" smtClean="0"/>
              <a:t>pa imamo pare 1-3, 2-6, 3-1, 4-4, 5-5, 6-2, 7-7, 8-8   (*)</a:t>
            </a:r>
          </a:p>
          <a:p>
            <a:pPr lvl="1"/>
            <a:r>
              <a:rPr lang="sl-SI" dirty="0" smtClean="0"/>
              <a:t>Za kabel, ki ga preverjamo, moramo torej preveriti, </a:t>
            </a:r>
          </a:p>
          <a:p>
            <a:pPr lvl="2"/>
            <a:r>
              <a:rPr lang="sl-SI" dirty="0" smtClean="0"/>
              <a:t>ali je vrstni red na obeh koncih enak </a:t>
            </a:r>
          </a:p>
          <a:p>
            <a:pPr lvl="2"/>
            <a:r>
              <a:rPr lang="sl-SI" dirty="0" smtClean="0"/>
              <a:t>ali pa je vrstni red na enem koncu mogoče dobiti iz tistega na drugem koncu s permutacijo (*)</a:t>
            </a:r>
          </a:p>
          <a:p>
            <a:r>
              <a:rPr lang="sl-SI" dirty="0" smtClean="0"/>
              <a:t>Drugi pogoj preverimo na vsakem koncu posebej:</a:t>
            </a:r>
          </a:p>
          <a:p>
            <a:pPr lvl="1"/>
            <a:r>
              <a:rPr lang="sl-SI" dirty="0" smtClean="0"/>
              <a:t>Opazimo, da pri obeh shemah, T568A in T568B, velja, </a:t>
            </a:r>
            <a:br>
              <a:rPr lang="sl-SI" dirty="0" smtClean="0"/>
            </a:br>
            <a:r>
              <a:rPr lang="sl-SI" dirty="0" smtClean="0"/>
              <a:t>da sta istobarvni žici na kontaktih {1, 2}, na {3, 6}, na {4, 5} in na {7, 8}</a:t>
            </a:r>
          </a:p>
          <a:p>
            <a:pPr lvl="1"/>
            <a:r>
              <a:rPr lang="sl-SI" dirty="0" smtClean="0"/>
              <a:t>Preveriti moramo, ali velja to tudi pri našem kablu</a:t>
            </a:r>
          </a:p>
          <a:p>
            <a:pPr lvl="2"/>
            <a:r>
              <a:rPr lang="sl-SI" dirty="0" smtClean="0"/>
              <a:t>Če smo že preverili prvi pogoj, je dovolj preveriti drugega na enem samem koncu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4312" y="0"/>
            <a:ext cx="3089564" cy="1898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46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2.4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Dan je niz iz črk in presledkov, </a:t>
            </a:r>
            <a:br>
              <a:rPr lang="sl-SI" dirty="0" smtClean="0"/>
            </a:br>
            <a:r>
              <a:rPr lang="sl-SI" dirty="0" smtClean="0"/>
              <a:t>ki opisuje linije podzemne železnice</a:t>
            </a:r>
          </a:p>
          <a:p>
            <a:pPr lvl="1"/>
            <a:r>
              <a:rPr lang="sl-SI" dirty="0" smtClean="0"/>
              <a:t>Črke nastopajo v parih (velika in mala), </a:t>
            </a:r>
            <a:br>
              <a:rPr lang="sl-SI" dirty="0" smtClean="0"/>
            </a:br>
            <a:r>
              <a:rPr lang="sl-SI" dirty="0" smtClean="0"/>
              <a:t>kjer velika pomeni začetno in mala končno postajo</a:t>
            </a:r>
          </a:p>
          <a:p>
            <a:pPr lvl="1"/>
            <a:r>
              <a:rPr lang="sl-SI" dirty="0" smtClean="0"/>
              <a:t>Linije so lepo vgnezdene ali pa si sledijo ena za drugo</a:t>
            </a:r>
          </a:p>
          <a:p>
            <a:pPr lvl="1"/>
            <a:r>
              <a:rPr lang="sl-SI" dirty="0" smtClean="0"/>
              <a:t>Nariši diagram linij z znaki 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| /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—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 \</a:t>
            </a:r>
          </a:p>
          <a:p>
            <a:pPr lvl="1"/>
            <a:r>
              <a:rPr lang="sl-SI" dirty="0" smtClean="0"/>
              <a:t>Ne smejo se sekati in biti morajo najnižje možne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347175"/>
            <a:ext cx="4337695" cy="183800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536160" y="347175"/>
            <a:ext cx="4337695" cy="1343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41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2.4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1727"/>
          </a:xfrm>
        </p:spPr>
        <p:txBody>
          <a:bodyPr>
            <a:normAutofit fontScale="92500" lnSpcReduction="10000"/>
          </a:bodyPr>
          <a:lstStyle/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Za vsako linijo bomo imeli zapis s polji </a:t>
            </a:r>
            <a:r>
              <a:rPr lang="sl-SI" i="1" dirty="0" smtClean="0"/>
              <a:t>xOd</a:t>
            </a:r>
            <a:r>
              <a:rPr lang="sl-SI" dirty="0" smtClean="0"/>
              <a:t>, </a:t>
            </a:r>
            <a:r>
              <a:rPr lang="sl-SI" i="1" dirty="0" smtClean="0"/>
              <a:t>xDo</a:t>
            </a:r>
            <a:r>
              <a:rPr lang="sl-SI" dirty="0" smtClean="0"/>
              <a:t>, </a:t>
            </a:r>
            <a:r>
              <a:rPr lang="sl-SI" i="1" dirty="0" smtClean="0"/>
              <a:t>visina</a:t>
            </a:r>
          </a:p>
          <a:p>
            <a:pPr lvl="1"/>
            <a:r>
              <a:rPr lang="sl-SI" dirty="0" smtClean="0"/>
              <a:t>Pojdimo s števcem </a:t>
            </a:r>
            <a:r>
              <a:rPr lang="sl-SI" i="1" dirty="0" smtClean="0"/>
              <a:t>x</a:t>
            </a:r>
            <a:r>
              <a:rPr lang="sl-SI" dirty="0" smtClean="0"/>
              <a:t> po znakih vhodnega niza</a:t>
            </a:r>
            <a:endParaRPr lang="sl-SI" dirty="0"/>
          </a:p>
          <a:p>
            <a:pPr lvl="1"/>
            <a:r>
              <a:rPr lang="sl-SI" dirty="0"/>
              <a:t>Vzdržujmo sklad s trenutno »odprtimi« linijami</a:t>
            </a:r>
            <a:endParaRPr lang="sl-SI" dirty="0" smtClean="0"/>
          </a:p>
          <a:p>
            <a:pPr lvl="2"/>
            <a:r>
              <a:rPr lang="sl-SI" dirty="0" smtClean="0"/>
              <a:t>Ko opazimo veliko črko, dodajmo to linijo na sklad z </a:t>
            </a:r>
            <a:r>
              <a:rPr lang="sl-SI" i="1" dirty="0" smtClean="0"/>
              <a:t>xOd</a:t>
            </a:r>
            <a:r>
              <a:rPr lang="sl-SI" dirty="0" smtClean="0"/>
              <a:t> = (trenutni </a:t>
            </a:r>
            <a:r>
              <a:rPr lang="sl-SI" i="1" dirty="0" smtClean="0"/>
              <a:t>x</a:t>
            </a:r>
            <a:r>
              <a:rPr lang="sl-SI" dirty="0" smtClean="0"/>
              <a:t>) in </a:t>
            </a:r>
            <a:r>
              <a:rPr lang="sl-SI" i="1" dirty="0" smtClean="0"/>
              <a:t>visina</a:t>
            </a:r>
            <a:r>
              <a:rPr lang="sl-SI" dirty="0" smtClean="0"/>
              <a:t> = 0</a:t>
            </a:r>
          </a:p>
          <a:p>
            <a:pPr lvl="2"/>
            <a:r>
              <a:rPr lang="sl-SI" dirty="0" smtClean="0"/>
              <a:t>Ko opazimo malo črko, vemo, da se končuje linija, ki je trenutno na vrhu sklada</a:t>
            </a:r>
          </a:p>
          <a:p>
            <a:pPr lvl="3"/>
            <a:r>
              <a:rPr lang="sl-SI" dirty="0" smtClean="0"/>
              <a:t>Recimo tej liniji </a:t>
            </a:r>
            <a:r>
              <a:rPr lang="sl-SI" i="1" dirty="0" smtClean="0"/>
              <a:t>L</a:t>
            </a:r>
            <a:r>
              <a:rPr lang="sl-SI" dirty="0" smtClean="0"/>
              <a:t>; pobrišimo jo s </a:t>
            </a:r>
            <a:r>
              <a:rPr lang="sl-SI" dirty="0" smtClean="0"/>
              <a:t>sklada, zapomnimo si pri njej </a:t>
            </a:r>
            <a:r>
              <a:rPr lang="sl-SI" i="1" dirty="0" smtClean="0"/>
              <a:t>xDo</a:t>
            </a:r>
            <a:r>
              <a:rPr lang="sl-SI" dirty="0" smtClean="0"/>
              <a:t> = (trenutni </a:t>
            </a:r>
            <a:r>
              <a:rPr lang="sl-SI" i="1" dirty="0" smtClean="0"/>
              <a:t>x</a:t>
            </a:r>
            <a:r>
              <a:rPr lang="sl-SI" dirty="0" smtClean="0"/>
              <a:t>)</a:t>
            </a:r>
            <a:endParaRPr lang="sl-SI" dirty="0" smtClean="0"/>
          </a:p>
          <a:p>
            <a:pPr lvl="3"/>
            <a:r>
              <a:rPr lang="sl-SI" dirty="0" smtClean="0"/>
              <a:t>Če je na vrhu sklada zdaj neka druga linija </a:t>
            </a:r>
            <a:r>
              <a:rPr lang="sl-SI" i="1" dirty="0" smtClean="0"/>
              <a:t>L'</a:t>
            </a:r>
            <a:r>
              <a:rPr lang="sl-SI" dirty="0" smtClean="0"/>
              <a:t>:</a:t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i="1" dirty="0" smtClean="0"/>
              <a:t>L'</a:t>
            </a:r>
            <a:r>
              <a:rPr lang="sl-SI" dirty="0" smtClean="0"/>
              <a:t>.</a:t>
            </a:r>
            <a:r>
              <a:rPr lang="sl-SI" i="1" dirty="0" smtClean="0"/>
              <a:t>visina</a:t>
            </a:r>
            <a:r>
              <a:rPr lang="sl-SI" dirty="0" smtClean="0"/>
              <a:t> = max(</a:t>
            </a:r>
            <a:r>
              <a:rPr lang="sl-SI" i="1" dirty="0" smtClean="0"/>
              <a:t>L'.visina</a:t>
            </a:r>
            <a:r>
              <a:rPr lang="sl-SI" dirty="0" smtClean="0"/>
              <a:t>, </a:t>
            </a:r>
            <a:r>
              <a:rPr lang="sl-SI" i="1" dirty="0" smtClean="0"/>
              <a:t>L.visina </a:t>
            </a:r>
            <a:r>
              <a:rPr lang="sl-SI" dirty="0" smtClean="0"/>
              <a:t>+ 1)</a:t>
            </a:r>
            <a:br>
              <a:rPr lang="sl-SI" dirty="0" smtClean="0"/>
            </a:br>
            <a:r>
              <a:rPr lang="sl-SI" dirty="0" smtClean="0"/>
              <a:t>Če pa je sklad zdaj prazen:</a:t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i="1" dirty="0" smtClean="0"/>
              <a:t>visinaDiagrama</a:t>
            </a:r>
            <a:r>
              <a:rPr lang="sl-SI" dirty="0" smtClean="0"/>
              <a:t> = max(</a:t>
            </a:r>
            <a:r>
              <a:rPr lang="sl-SI" i="1" dirty="0" smtClean="0"/>
              <a:t>visinaDiagrama</a:t>
            </a:r>
            <a:r>
              <a:rPr lang="sl-SI" dirty="0" smtClean="0"/>
              <a:t>, </a:t>
            </a:r>
            <a:r>
              <a:rPr lang="sl-SI" i="1" dirty="0" smtClean="0"/>
              <a:t>L.visina</a:t>
            </a:r>
            <a:r>
              <a:rPr lang="sl-SI" dirty="0" smtClean="0"/>
              <a:t> + 1)</a:t>
            </a:r>
          </a:p>
          <a:p>
            <a:pPr lvl="1"/>
            <a:r>
              <a:rPr lang="sl-SI" dirty="0" smtClean="0"/>
              <a:t>Ko pridemo do konca, vemo za vsako linijo, </a:t>
            </a:r>
            <a:br>
              <a:rPr lang="sl-SI" dirty="0" smtClean="0"/>
            </a:br>
            <a:r>
              <a:rPr lang="sl-SI" dirty="0" smtClean="0"/>
              <a:t>koliko znakov | mora biti visoka njena črta</a:t>
            </a:r>
          </a:p>
          <a:p>
            <a:pPr lvl="1"/>
            <a:r>
              <a:rPr lang="sl-SI" dirty="0" smtClean="0"/>
              <a:t>Pripravimo si 2-d tabelo velikosti </a:t>
            </a:r>
            <a:r>
              <a:rPr lang="sl-SI" i="1" dirty="0" smtClean="0"/>
              <a:t>visinaDiagrama </a:t>
            </a:r>
            <a:r>
              <a:rPr lang="sl-SI" dirty="0" smtClean="0"/>
              <a:t>* (dolžina vhodnega niza)</a:t>
            </a:r>
          </a:p>
          <a:p>
            <a:pPr lvl="2"/>
            <a:r>
              <a:rPr lang="sl-SI" dirty="0" smtClean="0"/>
              <a:t>Zapolnimo jo s presledki</a:t>
            </a:r>
          </a:p>
          <a:p>
            <a:pPr lvl="2"/>
            <a:r>
              <a:rPr lang="sl-SI" dirty="0" smtClean="0"/>
              <a:t>Za vsako linijo vpišimo znake </a:t>
            </a:r>
            <a:r>
              <a:rPr lang="sl-SI" dirty="0">
                <a:latin typeface="Consolas" panose="020B0609020204030204" pitchFamily="49" charset="0"/>
                <a:cs typeface="Consolas" panose="020B0609020204030204" pitchFamily="49" charset="0"/>
              </a:rPr>
              <a:t>| /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—</a:t>
            </a:r>
            <a:r>
              <a:rPr lang="sl-SI" dirty="0">
                <a:latin typeface="Consolas" panose="020B0609020204030204" pitchFamily="49" charset="0"/>
                <a:cs typeface="Consolas" panose="020B0609020204030204" pitchFamily="49" charset="0"/>
              </a:rPr>
              <a:t> \</a:t>
            </a:r>
            <a:r>
              <a:rPr lang="sl-SI" dirty="0" smtClean="0"/>
              <a:t> na primerna mesta (z nekaj zankami)</a:t>
            </a:r>
          </a:p>
          <a:p>
            <a:pPr lvl="3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347175"/>
            <a:ext cx="4337695" cy="1838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36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2.5 Alkoholni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Dana je 2-d tabela znakov, ki predstavlja </a:t>
            </a:r>
            <a:br>
              <a:rPr lang="sl-SI" dirty="0" smtClean="0"/>
            </a:br>
            <a:r>
              <a:rPr lang="sl-SI" dirty="0" smtClean="0"/>
              <a:t>različne spojine</a:t>
            </a:r>
          </a:p>
          <a:p>
            <a:pPr lvl="1"/>
            <a:r>
              <a:rPr lang="sl-SI" dirty="0" smtClean="0"/>
              <a:t>V njih so le atomi C, O, H in enojne vezi med </a:t>
            </a:r>
            <a:br>
              <a:rPr lang="sl-SI" dirty="0" smtClean="0"/>
            </a:br>
            <a:r>
              <a:rPr lang="sl-SI" dirty="0" smtClean="0"/>
              <a:t>njimi (iz znakov 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r>
              <a:rPr lang="sl-SI" dirty="0" smtClean="0"/>
              <a:t> in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—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C ima vedno štiri vezi, O dve, H eno</a:t>
            </a:r>
          </a:p>
          <a:p>
            <a:pPr lvl="1"/>
            <a:r>
              <a:rPr lang="sl-SI" dirty="0" smtClean="0"/>
              <a:t>Posamezna spojina ima največ en C</a:t>
            </a:r>
          </a:p>
          <a:p>
            <a:pPr lvl="1"/>
            <a:r>
              <a:rPr lang="sl-SI" dirty="0" smtClean="0"/>
              <a:t>Preštej, v koliko spojinah se pojavlja C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—</a:t>
            </a:r>
            <a:r>
              <a:rPr lang="sl-SI" dirty="0" smtClean="0"/>
              <a:t>O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—</a:t>
            </a:r>
            <a:r>
              <a:rPr lang="sl-SI" dirty="0" smtClean="0"/>
              <a:t>H</a:t>
            </a:r>
          </a:p>
          <a:p>
            <a:pPr lvl="2"/>
            <a:r>
              <a:rPr lang="sl-SI" dirty="0" smtClean="0"/>
              <a:t>Če se v neki spojini pojavlja večkrat, jo moraš šteti samo enkrat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8127" y="181770"/>
            <a:ext cx="4833899" cy="3086614"/>
          </a:xfrm>
          <a:prstGeom prst="rect">
            <a:avLst/>
          </a:prstGeom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7320136" y="220436"/>
            <a:ext cx="720080" cy="400252"/>
          </a:xfrm>
          <a:prstGeom prst="rect">
            <a:avLst/>
          </a:prstGeom>
          <a:solidFill>
            <a:srgbClr val="FFFF00">
              <a:alpha val="14118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0401300" y="204107"/>
            <a:ext cx="1632857" cy="2457450"/>
          </a:xfrm>
          <a:custGeom>
            <a:avLst/>
            <a:gdLst>
              <a:gd name="connsiteX0" fmla="*/ 440871 w 1632857"/>
              <a:gd name="connsiteY0" fmla="*/ 0 h 2457450"/>
              <a:gd name="connsiteX1" fmla="*/ 751114 w 1632857"/>
              <a:gd name="connsiteY1" fmla="*/ 0 h 2457450"/>
              <a:gd name="connsiteX2" fmla="*/ 751114 w 1632857"/>
              <a:gd name="connsiteY2" fmla="*/ 1053193 h 2457450"/>
              <a:gd name="connsiteX3" fmla="*/ 1632857 w 1632857"/>
              <a:gd name="connsiteY3" fmla="*/ 1053193 h 2457450"/>
              <a:gd name="connsiteX4" fmla="*/ 1632857 w 1632857"/>
              <a:gd name="connsiteY4" fmla="*/ 1453243 h 2457450"/>
              <a:gd name="connsiteX5" fmla="*/ 791936 w 1632857"/>
              <a:gd name="connsiteY5" fmla="*/ 1453243 h 2457450"/>
              <a:gd name="connsiteX6" fmla="*/ 791936 w 1632857"/>
              <a:gd name="connsiteY6" fmla="*/ 2457450 h 2457450"/>
              <a:gd name="connsiteX7" fmla="*/ 424543 w 1632857"/>
              <a:gd name="connsiteY7" fmla="*/ 2457450 h 2457450"/>
              <a:gd name="connsiteX8" fmla="*/ 424543 w 1632857"/>
              <a:gd name="connsiteY8" fmla="*/ 1494064 h 2457450"/>
              <a:gd name="connsiteX9" fmla="*/ 0 w 1632857"/>
              <a:gd name="connsiteY9" fmla="*/ 1494064 h 2457450"/>
              <a:gd name="connsiteX10" fmla="*/ 0 w 1632857"/>
              <a:gd name="connsiteY10" fmla="*/ 1020536 h 2457450"/>
              <a:gd name="connsiteX11" fmla="*/ 473529 w 1632857"/>
              <a:gd name="connsiteY11" fmla="*/ 1020536 h 2457450"/>
              <a:gd name="connsiteX0" fmla="*/ 440871 w 1632857"/>
              <a:gd name="connsiteY0" fmla="*/ 0 h 2457450"/>
              <a:gd name="connsiteX1" fmla="*/ 751114 w 1632857"/>
              <a:gd name="connsiteY1" fmla="*/ 0 h 2457450"/>
              <a:gd name="connsiteX2" fmla="*/ 751114 w 1632857"/>
              <a:gd name="connsiteY2" fmla="*/ 1053193 h 2457450"/>
              <a:gd name="connsiteX3" fmla="*/ 1632857 w 1632857"/>
              <a:gd name="connsiteY3" fmla="*/ 1053193 h 2457450"/>
              <a:gd name="connsiteX4" fmla="*/ 1632857 w 1632857"/>
              <a:gd name="connsiteY4" fmla="*/ 1453243 h 2457450"/>
              <a:gd name="connsiteX5" fmla="*/ 791936 w 1632857"/>
              <a:gd name="connsiteY5" fmla="*/ 1453243 h 2457450"/>
              <a:gd name="connsiteX6" fmla="*/ 791936 w 1632857"/>
              <a:gd name="connsiteY6" fmla="*/ 2457450 h 2457450"/>
              <a:gd name="connsiteX7" fmla="*/ 424543 w 1632857"/>
              <a:gd name="connsiteY7" fmla="*/ 2457450 h 2457450"/>
              <a:gd name="connsiteX8" fmla="*/ 424543 w 1632857"/>
              <a:gd name="connsiteY8" fmla="*/ 1494064 h 2457450"/>
              <a:gd name="connsiteX9" fmla="*/ 0 w 1632857"/>
              <a:gd name="connsiteY9" fmla="*/ 1494064 h 2457450"/>
              <a:gd name="connsiteX10" fmla="*/ 0 w 1632857"/>
              <a:gd name="connsiteY10" fmla="*/ 1020536 h 2457450"/>
              <a:gd name="connsiteX11" fmla="*/ 473529 w 1632857"/>
              <a:gd name="connsiteY11" fmla="*/ 1020536 h 2457450"/>
              <a:gd name="connsiteX12" fmla="*/ 440871 w 1632857"/>
              <a:gd name="connsiteY12" fmla="*/ 0 h 2457450"/>
              <a:gd name="connsiteX0" fmla="*/ 440871 w 1632857"/>
              <a:gd name="connsiteY0" fmla="*/ 0 h 2457450"/>
              <a:gd name="connsiteX1" fmla="*/ 751114 w 1632857"/>
              <a:gd name="connsiteY1" fmla="*/ 0 h 2457450"/>
              <a:gd name="connsiteX2" fmla="*/ 751114 w 1632857"/>
              <a:gd name="connsiteY2" fmla="*/ 1053193 h 2457450"/>
              <a:gd name="connsiteX3" fmla="*/ 1632857 w 1632857"/>
              <a:gd name="connsiteY3" fmla="*/ 1053193 h 2457450"/>
              <a:gd name="connsiteX4" fmla="*/ 1632857 w 1632857"/>
              <a:gd name="connsiteY4" fmla="*/ 1453243 h 2457450"/>
              <a:gd name="connsiteX5" fmla="*/ 791936 w 1632857"/>
              <a:gd name="connsiteY5" fmla="*/ 1453243 h 2457450"/>
              <a:gd name="connsiteX6" fmla="*/ 791936 w 1632857"/>
              <a:gd name="connsiteY6" fmla="*/ 2457450 h 2457450"/>
              <a:gd name="connsiteX7" fmla="*/ 424543 w 1632857"/>
              <a:gd name="connsiteY7" fmla="*/ 2457450 h 2457450"/>
              <a:gd name="connsiteX8" fmla="*/ 424543 w 1632857"/>
              <a:gd name="connsiteY8" fmla="*/ 1494064 h 2457450"/>
              <a:gd name="connsiteX9" fmla="*/ 0 w 1632857"/>
              <a:gd name="connsiteY9" fmla="*/ 1494064 h 2457450"/>
              <a:gd name="connsiteX10" fmla="*/ 0 w 1632857"/>
              <a:gd name="connsiteY10" fmla="*/ 1020536 h 2457450"/>
              <a:gd name="connsiteX11" fmla="*/ 440872 w 1632857"/>
              <a:gd name="connsiteY11" fmla="*/ 1028701 h 2457450"/>
              <a:gd name="connsiteX12" fmla="*/ 440871 w 1632857"/>
              <a:gd name="connsiteY12" fmla="*/ 0 h 2457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32857" h="2457450">
                <a:moveTo>
                  <a:pt x="440871" y="0"/>
                </a:moveTo>
                <a:lnTo>
                  <a:pt x="751114" y="0"/>
                </a:lnTo>
                <a:lnTo>
                  <a:pt x="751114" y="1053193"/>
                </a:lnTo>
                <a:lnTo>
                  <a:pt x="1632857" y="1053193"/>
                </a:lnTo>
                <a:lnTo>
                  <a:pt x="1632857" y="1453243"/>
                </a:lnTo>
                <a:lnTo>
                  <a:pt x="791936" y="1453243"/>
                </a:lnTo>
                <a:lnTo>
                  <a:pt x="791936" y="2457450"/>
                </a:lnTo>
                <a:lnTo>
                  <a:pt x="424543" y="2457450"/>
                </a:lnTo>
                <a:lnTo>
                  <a:pt x="424543" y="1494064"/>
                </a:lnTo>
                <a:lnTo>
                  <a:pt x="0" y="1494064"/>
                </a:lnTo>
                <a:lnTo>
                  <a:pt x="0" y="1020536"/>
                </a:lnTo>
                <a:lnTo>
                  <a:pt x="440872" y="1028701"/>
                </a:lnTo>
                <a:cubicBezTo>
                  <a:pt x="440872" y="685801"/>
                  <a:pt x="440871" y="342900"/>
                  <a:pt x="440871" y="0"/>
                </a:cubicBezTo>
                <a:close/>
              </a:path>
            </a:pathLst>
          </a:custGeom>
          <a:solidFill>
            <a:srgbClr val="FFFF00">
              <a:alpha val="14118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7315200" y="710293"/>
            <a:ext cx="1600200" cy="2481943"/>
          </a:xfrm>
          <a:custGeom>
            <a:avLst/>
            <a:gdLst>
              <a:gd name="connsiteX0" fmla="*/ 424543 w 1600200"/>
              <a:gd name="connsiteY0" fmla="*/ 0 h 2481943"/>
              <a:gd name="connsiteX1" fmla="*/ 1600200 w 1600200"/>
              <a:gd name="connsiteY1" fmla="*/ 0 h 2481943"/>
              <a:gd name="connsiteX2" fmla="*/ 1600200 w 1600200"/>
              <a:gd name="connsiteY2" fmla="*/ 440871 h 2481943"/>
              <a:gd name="connsiteX3" fmla="*/ 685800 w 1600200"/>
              <a:gd name="connsiteY3" fmla="*/ 440871 h 2481943"/>
              <a:gd name="connsiteX4" fmla="*/ 685800 w 1600200"/>
              <a:gd name="connsiteY4" fmla="*/ 1045028 h 2481943"/>
              <a:gd name="connsiteX5" fmla="*/ 1175657 w 1600200"/>
              <a:gd name="connsiteY5" fmla="*/ 1045028 h 2481943"/>
              <a:gd name="connsiteX6" fmla="*/ 1175657 w 1600200"/>
              <a:gd name="connsiteY6" fmla="*/ 1436914 h 2481943"/>
              <a:gd name="connsiteX7" fmla="*/ 726621 w 1600200"/>
              <a:gd name="connsiteY7" fmla="*/ 1436914 h 2481943"/>
              <a:gd name="connsiteX8" fmla="*/ 726621 w 1600200"/>
              <a:gd name="connsiteY8" fmla="*/ 2481943 h 2481943"/>
              <a:gd name="connsiteX9" fmla="*/ 424543 w 1600200"/>
              <a:gd name="connsiteY9" fmla="*/ 2481943 h 2481943"/>
              <a:gd name="connsiteX10" fmla="*/ 424543 w 1600200"/>
              <a:gd name="connsiteY10" fmla="*/ 1469571 h 2481943"/>
              <a:gd name="connsiteX11" fmla="*/ 0 w 1600200"/>
              <a:gd name="connsiteY11" fmla="*/ 1469571 h 2481943"/>
              <a:gd name="connsiteX12" fmla="*/ 0 w 1600200"/>
              <a:gd name="connsiteY12" fmla="*/ 1020536 h 2481943"/>
              <a:gd name="connsiteX13" fmla="*/ 473529 w 1600200"/>
              <a:gd name="connsiteY13" fmla="*/ 1020536 h 2481943"/>
              <a:gd name="connsiteX14" fmla="*/ 481693 w 1600200"/>
              <a:gd name="connsiteY14" fmla="*/ 8164 h 2481943"/>
              <a:gd name="connsiteX0" fmla="*/ 478518 w 1600200"/>
              <a:gd name="connsiteY0" fmla="*/ 0 h 2481943"/>
              <a:gd name="connsiteX1" fmla="*/ 1600200 w 1600200"/>
              <a:gd name="connsiteY1" fmla="*/ 0 h 2481943"/>
              <a:gd name="connsiteX2" fmla="*/ 1600200 w 1600200"/>
              <a:gd name="connsiteY2" fmla="*/ 440871 h 2481943"/>
              <a:gd name="connsiteX3" fmla="*/ 685800 w 1600200"/>
              <a:gd name="connsiteY3" fmla="*/ 440871 h 2481943"/>
              <a:gd name="connsiteX4" fmla="*/ 685800 w 1600200"/>
              <a:gd name="connsiteY4" fmla="*/ 1045028 h 2481943"/>
              <a:gd name="connsiteX5" fmla="*/ 1175657 w 1600200"/>
              <a:gd name="connsiteY5" fmla="*/ 1045028 h 2481943"/>
              <a:gd name="connsiteX6" fmla="*/ 1175657 w 1600200"/>
              <a:gd name="connsiteY6" fmla="*/ 1436914 h 2481943"/>
              <a:gd name="connsiteX7" fmla="*/ 726621 w 1600200"/>
              <a:gd name="connsiteY7" fmla="*/ 1436914 h 2481943"/>
              <a:gd name="connsiteX8" fmla="*/ 726621 w 1600200"/>
              <a:gd name="connsiteY8" fmla="*/ 2481943 h 2481943"/>
              <a:gd name="connsiteX9" fmla="*/ 424543 w 1600200"/>
              <a:gd name="connsiteY9" fmla="*/ 2481943 h 2481943"/>
              <a:gd name="connsiteX10" fmla="*/ 424543 w 1600200"/>
              <a:gd name="connsiteY10" fmla="*/ 1469571 h 2481943"/>
              <a:gd name="connsiteX11" fmla="*/ 0 w 1600200"/>
              <a:gd name="connsiteY11" fmla="*/ 1469571 h 2481943"/>
              <a:gd name="connsiteX12" fmla="*/ 0 w 1600200"/>
              <a:gd name="connsiteY12" fmla="*/ 1020536 h 2481943"/>
              <a:gd name="connsiteX13" fmla="*/ 473529 w 1600200"/>
              <a:gd name="connsiteY13" fmla="*/ 1020536 h 2481943"/>
              <a:gd name="connsiteX14" fmla="*/ 481693 w 1600200"/>
              <a:gd name="connsiteY14" fmla="*/ 8164 h 2481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00200" h="2481943">
                <a:moveTo>
                  <a:pt x="478518" y="0"/>
                </a:moveTo>
                <a:lnTo>
                  <a:pt x="1600200" y="0"/>
                </a:lnTo>
                <a:lnTo>
                  <a:pt x="1600200" y="440871"/>
                </a:lnTo>
                <a:lnTo>
                  <a:pt x="685800" y="440871"/>
                </a:lnTo>
                <a:lnTo>
                  <a:pt x="685800" y="1045028"/>
                </a:lnTo>
                <a:lnTo>
                  <a:pt x="1175657" y="1045028"/>
                </a:lnTo>
                <a:lnTo>
                  <a:pt x="1175657" y="1436914"/>
                </a:lnTo>
                <a:lnTo>
                  <a:pt x="726621" y="1436914"/>
                </a:lnTo>
                <a:lnTo>
                  <a:pt x="726621" y="2481943"/>
                </a:lnTo>
                <a:lnTo>
                  <a:pt x="424543" y="2481943"/>
                </a:lnTo>
                <a:lnTo>
                  <a:pt x="424543" y="1469571"/>
                </a:lnTo>
                <a:lnTo>
                  <a:pt x="0" y="1469571"/>
                </a:lnTo>
                <a:lnTo>
                  <a:pt x="0" y="1020536"/>
                </a:lnTo>
                <a:lnTo>
                  <a:pt x="473529" y="1020536"/>
                </a:lnTo>
                <a:cubicBezTo>
                  <a:pt x="476250" y="683079"/>
                  <a:pt x="478972" y="345621"/>
                  <a:pt x="481693" y="8164"/>
                </a:cubicBezTo>
              </a:path>
            </a:pathLst>
          </a:custGeom>
          <a:solidFill>
            <a:srgbClr val="FFFF00">
              <a:alpha val="14118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9105900" y="752475"/>
            <a:ext cx="1600200" cy="2435225"/>
          </a:xfrm>
          <a:custGeom>
            <a:avLst/>
            <a:gdLst>
              <a:gd name="connsiteX0" fmla="*/ 860425 w 1600200"/>
              <a:gd name="connsiteY0" fmla="*/ 0 h 2435225"/>
              <a:gd name="connsiteX1" fmla="*/ 1162050 w 1600200"/>
              <a:gd name="connsiteY1" fmla="*/ 0 h 2435225"/>
              <a:gd name="connsiteX2" fmla="*/ 1162050 w 1600200"/>
              <a:gd name="connsiteY2" fmla="*/ 1012825 h 2435225"/>
              <a:gd name="connsiteX3" fmla="*/ 1600200 w 1600200"/>
              <a:gd name="connsiteY3" fmla="*/ 1012825 h 2435225"/>
              <a:gd name="connsiteX4" fmla="*/ 1600200 w 1600200"/>
              <a:gd name="connsiteY4" fmla="*/ 1397000 h 2435225"/>
              <a:gd name="connsiteX5" fmla="*/ 1162050 w 1600200"/>
              <a:gd name="connsiteY5" fmla="*/ 1397000 h 2435225"/>
              <a:gd name="connsiteX6" fmla="*/ 1162050 w 1600200"/>
              <a:gd name="connsiteY6" fmla="*/ 2435225 h 2435225"/>
              <a:gd name="connsiteX7" fmla="*/ 869950 w 1600200"/>
              <a:gd name="connsiteY7" fmla="*/ 2435225 h 2435225"/>
              <a:gd name="connsiteX8" fmla="*/ 869950 w 1600200"/>
              <a:gd name="connsiteY8" fmla="*/ 1397000 h 2435225"/>
              <a:gd name="connsiteX9" fmla="*/ 0 w 1600200"/>
              <a:gd name="connsiteY9" fmla="*/ 1397000 h 2435225"/>
              <a:gd name="connsiteX10" fmla="*/ 0 w 1600200"/>
              <a:gd name="connsiteY10" fmla="*/ 1035050 h 2435225"/>
              <a:gd name="connsiteX11" fmla="*/ 882650 w 1600200"/>
              <a:gd name="connsiteY11" fmla="*/ 1035050 h 2435225"/>
              <a:gd name="connsiteX12" fmla="*/ 860425 w 1600200"/>
              <a:gd name="connsiteY12" fmla="*/ 0 h 2435225"/>
              <a:gd name="connsiteX0" fmla="*/ 860425 w 1600200"/>
              <a:gd name="connsiteY0" fmla="*/ 0 h 2435225"/>
              <a:gd name="connsiteX1" fmla="*/ 1162050 w 1600200"/>
              <a:gd name="connsiteY1" fmla="*/ 0 h 2435225"/>
              <a:gd name="connsiteX2" fmla="*/ 1162050 w 1600200"/>
              <a:gd name="connsiteY2" fmla="*/ 1012825 h 2435225"/>
              <a:gd name="connsiteX3" fmla="*/ 1600200 w 1600200"/>
              <a:gd name="connsiteY3" fmla="*/ 1012825 h 2435225"/>
              <a:gd name="connsiteX4" fmla="*/ 1600200 w 1600200"/>
              <a:gd name="connsiteY4" fmla="*/ 1397000 h 2435225"/>
              <a:gd name="connsiteX5" fmla="*/ 1162050 w 1600200"/>
              <a:gd name="connsiteY5" fmla="*/ 1397000 h 2435225"/>
              <a:gd name="connsiteX6" fmla="*/ 1162050 w 1600200"/>
              <a:gd name="connsiteY6" fmla="*/ 2435225 h 2435225"/>
              <a:gd name="connsiteX7" fmla="*/ 869950 w 1600200"/>
              <a:gd name="connsiteY7" fmla="*/ 2435225 h 2435225"/>
              <a:gd name="connsiteX8" fmla="*/ 869950 w 1600200"/>
              <a:gd name="connsiteY8" fmla="*/ 1397000 h 2435225"/>
              <a:gd name="connsiteX9" fmla="*/ 0 w 1600200"/>
              <a:gd name="connsiteY9" fmla="*/ 1397000 h 2435225"/>
              <a:gd name="connsiteX10" fmla="*/ 0 w 1600200"/>
              <a:gd name="connsiteY10" fmla="*/ 1035050 h 2435225"/>
              <a:gd name="connsiteX11" fmla="*/ 844550 w 1600200"/>
              <a:gd name="connsiteY11" fmla="*/ 1041400 h 2435225"/>
              <a:gd name="connsiteX12" fmla="*/ 860425 w 1600200"/>
              <a:gd name="connsiteY12" fmla="*/ 0 h 2435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00200" h="2435225">
                <a:moveTo>
                  <a:pt x="860425" y="0"/>
                </a:moveTo>
                <a:lnTo>
                  <a:pt x="1162050" y="0"/>
                </a:lnTo>
                <a:lnTo>
                  <a:pt x="1162050" y="1012825"/>
                </a:lnTo>
                <a:lnTo>
                  <a:pt x="1600200" y="1012825"/>
                </a:lnTo>
                <a:lnTo>
                  <a:pt x="1600200" y="1397000"/>
                </a:lnTo>
                <a:lnTo>
                  <a:pt x="1162050" y="1397000"/>
                </a:lnTo>
                <a:lnTo>
                  <a:pt x="1162050" y="2435225"/>
                </a:lnTo>
                <a:lnTo>
                  <a:pt x="869950" y="2435225"/>
                </a:lnTo>
                <a:lnTo>
                  <a:pt x="869950" y="1397000"/>
                </a:lnTo>
                <a:lnTo>
                  <a:pt x="0" y="1397000"/>
                </a:lnTo>
                <a:lnTo>
                  <a:pt x="0" y="1035050"/>
                </a:lnTo>
                <a:lnTo>
                  <a:pt x="844550" y="1041400"/>
                </a:lnTo>
                <a:lnTo>
                  <a:pt x="860425" y="0"/>
                </a:lnTo>
                <a:close/>
              </a:path>
            </a:pathLst>
          </a:custGeom>
          <a:solidFill>
            <a:srgbClr val="FFFF00">
              <a:alpha val="14118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658224" y="1777321"/>
            <a:ext cx="246087" cy="1414915"/>
          </a:xfrm>
          <a:prstGeom prst="rect">
            <a:avLst/>
          </a:prstGeom>
          <a:solidFill>
            <a:srgbClr val="FFFF00">
              <a:alpha val="14118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8439150" y="254000"/>
            <a:ext cx="1168400" cy="2435225"/>
          </a:xfrm>
          <a:custGeom>
            <a:avLst/>
            <a:gdLst>
              <a:gd name="connsiteX0" fmla="*/ 1136650 w 1168400"/>
              <a:gd name="connsiteY0" fmla="*/ 9525 h 2435225"/>
              <a:gd name="connsiteX1" fmla="*/ 1136650 w 1168400"/>
              <a:gd name="connsiteY1" fmla="*/ 349250 h 2435225"/>
              <a:gd name="connsiteX2" fmla="*/ 682625 w 1168400"/>
              <a:gd name="connsiteY2" fmla="*/ 349250 h 2435225"/>
              <a:gd name="connsiteX3" fmla="*/ 682625 w 1168400"/>
              <a:gd name="connsiteY3" fmla="*/ 1019175 h 2435225"/>
              <a:gd name="connsiteX4" fmla="*/ 1158875 w 1168400"/>
              <a:gd name="connsiteY4" fmla="*/ 1019175 h 2435225"/>
              <a:gd name="connsiteX5" fmla="*/ 1158875 w 1168400"/>
              <a:gd name="connsiteY5" fmla="*/ 1371600 h 2435225"/>
              <a:gd name="connsiteX6" fmla="*/ 647700 w 1168400"/>
              <a:gd name="connsiteY6" fmla="*/ 1371600 h 2435225"/>
              <a:gd name="connsiteX7" fmla="*/ 647700 w 1168400"/>
              <a:gd name="connsiteY7" fmla="*/ 1438275 h 2435225"/>
              <a:gd name="connsiteX8" fmla="*/ 647700 w 1168400"/>
              <a:gd name="connsiteY8" fmla="*/ 2028825 h 2435225"/>
              <a:gd name="connsiteX9" fmla="*/ 1168400 w 1168400"/>
              <a:gd name="connsiteY9" fmla="*/ 2028825 h 2435225"/>
              <a:gd name="connsiteX10" fmla="*/ 1168400 w 1168400"/>
              <a:gd name="connsiteY10" fmla="*/ 2435225 h 2435225"/>
              <a:gd name="connsiteX11" fmla="*/ 1130300 w 1168400"/>
              <a:gd name="connsiteY11" fmla="*/ 2435225 h 2435225"/>
              <a:gd name="connsiteX12" fmla="*/ 476250 w 1168400"/>
              <a:gd name="connsiteY12" fmla="*/ 2435225 h 2435225"/>
              <a:gd name="connsiteX13" fmla="*/ 476250 w 1168400"/>
              <a:gd name="connsiteY13" fmla="*/ 1403350 h 2435225"/>
              <a:gd name="connsiteX14" fmla="*/ 0 w 1168400"/>
              <a:gd name="connsiteY14" fmla="*/ 1403350 h 2435225"/>
              <a:gd name="connsiteX15" fmla="*/ 0 w 1168400"/>
              <a:gd name="connsiteY15" fmla="*/ 996950 h 2435225"/>
              <a:gd name="connsiteX16" fmla="*/ 495300 w 1168400"/>
              <a:gd name="connsiteY16" fmla="*/ 996950 h 2435225"/>
              <a:gd name="connsiteX17" fmla="*/ 495300 w 1168400"/>
              <a:gd name="connsiteY17" fmla="*/ 0 h 2435225"/>
              <a:gd name="connsiteX18" fmla="*/ 1136650 w 1168400"/>
              <a:gd name="connsiteY18" fmla="*/ 9525 h 2435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68400" h="2435225">
                <a:moveTo>
                  <a:pt x="1136650" y="9525"/>
                </a:moveTo>
                <a:lnTo>
                  <a:pt x="1136650" y="349250"/>
                </a:lnTo>
                <a:lnTo>
                  <a:pt x="682625" y="349250"/>
                </a:lnTo>
                <a:lnTo>
                  <a:pt x="682625" y="1019175"/>
                </a:lnTo>
                <a:lnTo>
                  <a:pt x="1158875" y="1019175"/>
                </a:lnTo>
                <a:lnTo>
                  <a:pt x="1158875" y="1371600"/>
                </a:lnTo>
                <a:lnTo>
                  <a:pt x="647700" y="1371600"/>
                </a:lnTo>
                <a:lnTo>
                  <a:pt x="647700" y="1438275"/>
                </a:lnTo>
                <a:lnTo>
                  <a:pt x="647700" y="2028825"/>
                </a:lnTo>
                <a:lnTo>
                  <a:pt x="1168400" y="2028825"/>
                </a:lnTo>
                <a:lnTo>
                  <a:pt x="1168400" y="2435225"/>
                </a:lnTo>
                <a:lnTo>
                  <a:pt x="1130300" y="2435225"/>
                </a:lnTo>
                <a:lnTo>
                  <a:pt x="476250" y="2435225"/>
                </a:lnTo>
                <a:lnTo>
                  <a:pt x="476250" y="1403350"/>
                </a:lnTo>
                <a:lnTo>
                  <a:pt x="0" y="1403350"/>
                </a:lnTo>
                <a:lnTo>
                  <a:pt x="0" y="996950"/>
                </a:lnTo>
                <a:lnTo>
                  <a:pt x="495300" y="996950"/>
                </a:lnTo>
                <a:lnTo>
                  <a:pt x="495300" y="0"/>
                </a:lnTo>
                <a:lnTo>
                  <a:pt x="1136650" y="9525"/>
                </a:lnTo>
                <a:close/>
              </a:path>
            </a:pathLst>
          </a:custGeom>
          <a:solidFill>
            <a:srgbClr val="FFFF00">
              <a:alpha val="14118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1282363" y="1790700"/>
            <a:ext cx="752475" cy="1404938"/>
          </a:xfrm>
          <a:custGeom>
            <a:avLst/>
            <a:gdLst>
              <a:gd name="connsiteX0" fmla="*/ 752475 w 752475"/>
              <a:gd name="connsiteY0" fmla="*/ 0 h 1404938"/>
              <a:gd name="connsiteX1" fmla="*/ 752475 w 752475"/>
              <a:gd name="connsiteY1" fmla="*/ 371475 h 1404938"/>
              <a:gd name="connsiteX2" fmla="*/ 333375 w 752475"/>
              <a:gd name="connsiteY2" fmla="*/ 371475 h 1404938"/>
              <a:gd name="connsiteX3" fmla="*/ 333375 w 752475"/>
              <a:gd name="connsiteY3" fmla="*/ 1404938 h 1404938"/>
              <a:gd name="connsiteX4" fmla="*/ 0 w 752475"/>
              <a:gd name="connsiteY4" fmla="*/ 1404938 h 1404938"/>
              <a:gd name="connsiteX5" fmla="*/ 0 w 752475"/>
              <a:gd name="connsiteY5" fmla="*/ 9525 h 1404938"/>
              <a:gd name="connsiteX6" fmla="*/ 752475 w 752475"/>
              <a:gd name="connsiteY6" fmla="*/ 0 h 1404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52475" h="1404938">
                <a:moveTo>
                  <a:pt x="752475" y="0"/>
                </a:moveTo>
                <a:lnTo>
                  <a:pt x="752475" y="371475"/>
                </a:lnTo>
                <a:lnTo>
                  <a:pt x="333375" y="371475"/>
                </a:lnTo>
                <a:lnTo>
                  <a:pt x="333375" y="1404938"/>
                </a:lnTo>
                <a:lnTo>
                  <a:pt x="0" y="1404938"/>
                </a:lnTo>
                <a:lnTo>
                  <a:pt x="0" y="9525"/>
                </a:lnTo>
                <a:lnTo>
                  <a:pt x="752475" y="0"/>
                </a:lnTo>
                <a:close/>
              </a:path>
            </a:pathLst>
          </a:custGeom>
          <a:solidFill>
            <a:srgbClr val="FFFF00">
              <a:alpha val="18824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0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2.5 Alkoholni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Rešitev 1:</a:t>
            </a:r>
          </a:p>
          <a:p>
            <a:pPr lvl="1"/>
            <a:r>
              <a:rPr lang="sl-SI" dirty="0" smtClean="0"/>
              <a:t>Pojdimo v zanki po znakih tabele in iščimo C-je</a:t>
            </a:r>
          </a:p>
          <a:p>
            <a:pPr lvl="1"/>
            <a:r>
              <a:rPr lang="sl-SI" dirty="0" smtClean="0"/>
              <a:t>Ko najdemo C, poglejmo v vseh štirih smereh, če vidimo dva koraka stran O</a:t>
            </a:r>
          </a:p>
          <a:p>
            <a:pPr lvl="1"/>
            <a:r>
              <a:rPr lang="sl-SI" dirty="0" smtClean="0"/>
              <a:t>Če ga, poglejmo v vseh štirih smereh iz O, če vidimo na sosednjem polju primeren znak za vez (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r>
              <a:rPr lang="sl-SI" dirty="0" smtClean="0"/>
              <a:t> ali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—</a:t>
            </a:r>
            <a:r>
              <a:rPr lang="sl-SI" dirty="0" smtClean="0"/>
              <a:t>) in še eno polje naprej H</a:t>
            </a:r>
          </a:p>
          <a:p>
            <a:pPr lvl="1"/>
            <a:r>
              <a:rPr lang="sl-SI" dirty="0" smtClean="0"/>
              <a:t>Če to uspe, smo našli </a:t>
            </a:r>
            <a:r>
              <a:rPr lang="sl-SI" dirty="0"/>
              <a:t>C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—</a:t>
            </a:r>
            <a:r>
              <a:rPr lang="sl-SI" dirty="0"/>
              <a:t>O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—</a:t>
            </a:r>
            <a:r>
              <a:rPr lang="sl-SI" dirty="0" smtClean="0"/>
              <a:t>H; povečajmo števec alkoholov in se s tem C-jem nehajmo ukvarjati</a:t>
            </a:r>
          </a:p>
          <a:p>
            <a:r>
              <a:rPr lang="sl-SI" dirty="0" smtClean="0"/>
              <a:t>Rešitev 2:</a:t>
            </a:r>
          </a:p>
          <a:p>
            <a:pPr lvl="1"/>
            <a:r>
              <a:rPr lang="sl-SI" dirty="0" smtClean="0"/>
              <a:t>Pojdimo v zanki po znakih tabele in iščimo O-je</a:t>
            </a:r>
          </a:p>
          <a:p>
            <a:pPr lvl="1"/>
            <a:r>
              <a:rPr lang="sl-SI" dirty="0" smtClean="0"/>
              <a:t>Ko najdemo O, </a:t>
            </a:r>
            <a:r>
              <a:rPr lang="sl-SI" dirty="0"/>
              <a:t>poglejmo v vseh štirih </a:t>
            </a:r>
            <a:r>
              <a:rPr lang="sl-SI" dirty="0" smtClean="0"/>
              <a:t>smereh, </a:t>
            </a:r>
            <a:r>
              <a:rPr lang="sl-SI" dirty="0"/>
              <a:t>če vidimo na sosednjem polju primeren znak za vez (</a:t>
            </a:r>
            <a:r>
              <a:rPr lang="sl-SI" dirty="0"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r>
              <a:rPr lang="sl-SI" dirty="0"/>
              <a:t> ali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—</a:t>
            </a:r>
            <a:r>
              <a:rPr lang="sl-SI" dirty="0"/>
              <a:t>) in </a:t>
            </a:r>
            <a:r>
              <a:rPr lang="sl-SI" dirty="0" smtClean="0"/>
              <a:t>če da, kaj vidimo eno polje naprej</a:t>
            </a:r>
          </a:p>
          <a:p>
            <a:pPr lvl="1"/>
            <a:r>
              <a:rPr lang="sl-SI" dirty="0" smtClean="0"/>
              <a:t>Če pri tem opazimo tako C kot H, smo</a:t>
            </a:r>
            <a:r>
              <a:rPr lang="sl-SI" dirty="0"/>
              <a:t> </a:t>
            </a:r>
            <a:r>
              <a:rPr lang="sl-SI" dirty="0" smtClean="0"/>
              <a:t>našli C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—</a:t>
            </a:r>
            <a:r>
              <a:rPr lang="sl-SI" dirty="0"/>
              <a:t>O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—</a:t>
            </a:r>
            <a:r>
              <a:rPr lang="sl-SI" dirty="0" smtClean="0"/>
              <a:t>H</a:t>
            </a:r>
          </a:p>
          <a:p>
            <a:pPr lvl="2"/>
            <a:r>
              <a:rPr lang="sl-SI" dirty="0"/>
              <a:t>P</a:t>
            </a:r>
            <a:r>
              <a:rPr lang="sl-SI" dirty="0" smtClean="0"/>
              <a:t>ovečajmo </a:t>
            </a:r>
            <a:r>
              <a:rPr lang="sl-SI" dirty="0"/>
              <a:t>števec alkoholov </a:t>
            </a:r>
            <a:endParaRPr lang="sl-SI" dirty="0" smtClean="0"/>
          </a:p>
          <a:p>
            <a:pPr lvl="2"/>
            <a:r>
              <a:rPr lang="sl-SI" dirty="0" smtClean="0"/>
              <a:t>Pobrišimo tisti C, da ga ne bomo kasneje uporabili še pri kakšnem drugem 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10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3.1 Giganti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Imamo dve gori, </a:t>
            </a:r>
            <a:r>
              <a:rPr lang="sl-SI" i="1" dirty="0" smtClean="0"/>
              <a:t>a</a:t>
            </a:r>
            <a:r>
              <a:rPr lang="sl-SI" dirty="0" smtClean="0"/>
              <a:t> in </a:t>
            </a:r>
            <a:r>
              <a:rPr lang="sl-SI" i="1" dirty="0" smtClean="0"/>
              <a:t>b</a:t>
            </a:r>
            <a:r>
              <a:rPr lang="sl-SI" dirty="0" smtClean="0"/>
              <a:t>  (ki sta &gt; 0)</a:t>
            </a:r>
            <a:endParaRPr lang="sl-SI" i="1" dirty="0" smtClean="0"/>
          </a:p>
          <a:p>
            <a:pPr lvl="1"/>
            <a:r>
              <a:rPr lang="sl-SI" dirty="0" smtClean="0"/>
              <a:t>Na vsakem koraku lahko eno od njiju zamenjamo z njuno vsoto</a:t>
            </a:r>
          </a:p>
          <a:p>
            <a:pPr lvl="2"/>
            <a:r>
              <a:rPr lang="sl-SI" dirty="0" smtClean="0"/>
              <a:t>Npr. iz {3, 8} lahko dobimo {3, 11} ali {8, 11}</a:t>
            </a:r>
          </a:p>
          <a:p>
            <a:pPr lvl="1"/>
            <a:r>
              <a:rPr lang="sl-SI" dirty="0" smtClean="0"/>
              <a:t>V koliko korakih lahko pridemo do {</a:t>
            </a:r>
            <a:r>
              <a:rPr lang="sl-SI" i="1" dirty="0" smtClean="0"/>
              <a:t>c</a:t>
            </a:r>
            <a:r>
              <a:rPr lang="sl-SI" dirty="0" smtClean="0"/>
              <a:t>, </a:t>
            </a:r>
            <a:r>
              <a:rPr lang="sl-SI" i="1" dirty="0" smtClean="0"/>
              <a:t>d</a:t>
            </a:r>
            <a:r>
              <a:rPr lang="sl-SI" dirty="0" smtClean="0"/>
              <a:t>} (če sploh)?</a:t>
            </a:r>
          </a:p>
          <a:p>
            <a:pPr lvl="1"/>
            <a:r>
              <a:rPr lang="sl-SI" dirty="0" smtClean="0"/>
              <a:t>Primer: {3, 10} </a:t>
            </a:r>
            <a:r>
              <a:rPr lang="sl-SI" dirty="0" smtClean="0">
                <a:sym typeface="Symbol" panose="05050102010706020507" pitchFamily="18" charset="2"/>
              </a:rPr>
              <a:t> {3, 13}  {3, 16}  {16, 19}</a:t>
            </a:r>
            <a:endParaRPr lang="sl-SI" dirty="0" smtClean="0"/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Ker so višine pozitivne, je vsota večja od seštevancev</a:t>
            </a:r>
          </a:p>
          <a:p>
            <a:pPr lvl="1"/>
            <a:r>
              <a:rPr lang="sl-SI" dirty="0" smtClean="0"/>
              <a:t>Recimo, da je </a:t>
            </a:r>
            <a:r>
              <a:rPr lang="sl-SI" i="1" dirty="0" smtClean="0"/>
              <a:t>c</a:t>
            </a:r>
            <a:r>
              <a:rPr lang="sl-SI" dirty="0" smtClean="0"/>
              <a:t> &lt; </a:t>
            </a:r>
            <a:r>
              <a:rPr lang="sl-SI" i="1" dirty="0" smtClean="0"/>
              <a:t>d</a:t>
            </a:r>
            <a:r>
              <a:rPr lang="sl-SI" dirty="0" smtClean="0"/>
              <a:t>; potem je morala </a:t>
            </a:r>
            <a:r>
              <a:rPr lang="sl-SI" i="1" dirty="0" smtClean="0"/>
              <a:t>d</a:t>
            </a:r>
            <a:r>
              <a:rPr lang="sl-SI" dirty="0" smtClean="0"/>
              <a:t> nastati kot vsota v zadnjem koraku</a:t>
            </a:r>
          </a:p>
          <a:p>
            <a:pPr lvl="1"/>
            <a:r>
              <a:rPr lang="sl-SI" dirty="0" smtClean="0"/>
              <a:t>Pred tem smo torej morali imeti {</a:t>
            </a:r>
            <a:r>
              <a:rPr lang="sl-SI" i="1" dirty="0" smtClean="0"/>
              <a:t>c</a:t>
            </a:r>
            <a:r>
              <a:rPr lang="sl-SI" dirty="0" smtClean="0"/>
              <a:t>, </a:t>
            </a:r>
            <a:r>
              <a:rPr lang="sl-SI" i="1" dirty="0" smtClean="0"/>
              <a:t>d</a:t>
            </a:r>
            <a:r>
              <a:rPr lang="sl-SI" dirty="0" smtClean="0"/>
              <a:t> – </a:t>
            </a:r>
            <a:r>
              <a:rPr lang="sl-SI" i="1" dirty="0" smtClean="0"/>
              <a:t>c</a:t>
            </a:r>
            <a:r>
              <a:rPr lang="sl-SI" dirty="0" smtClean="0"/>
              <a:t>}</a:t>
            </a:r>
          </a:p>
          <a:p>
            <a:pPr lvl="1"/>
            <a:r>
              <a:rPr lang="sl-SI" dirty="0" smtClean="0"/>
              <a:t>Če je </a:t>
            </a:r>
            <a:r>
              <a:rPr lang="sl-SI" i="1" dirty="0" smtClean="0"/>
              <a:t>c</a:t>
            </a:r>
            <a:r>
              <a:rPr lang="sl-SI" dirty="0" smtClean="0"/>
              <a:t> &lt; </a:t>
            </a:r>
            <a:r>
              <a:rPr lang="sl-SI" i="1" dirty="0" smtClean="0"/>
              <a:t>d</a:t>
            </a:r>
            <a:r>
              <a:rPr lang="sl-SI" dirty="0" smtClean="0"/>
              <a:t> – </a:t>
            </a:r>
            <a:r>
              <a:rPr lang="sl-SI" i="1" dirty="0" smtClean="0"/>
              <a:t>c</a:t>
            </a:r>
            <a:r>
              <a:rPr lang="sl-SI" dirty="0" smtClean="0"/>
              <a:t>, smo imeli korak pred tem {</a:t>
            </a:r>
            <a:r>
              <a:rPr lang="sl-SI" i="1" dirty="0" smtClean="0"/>
              <a:t>c</a:t>
            </a:r>
            <a:r>
              <a:rPr lang="sl-SI" dirty="0" smtClean="0"/>
              <a:t>, </a:t>
            </a:r>
            <a:r>
              <a:rPr lang="sl-SI" i="1" dirty="0" smtClean="0"/>
              <a:t>d</a:t>
            </a:r>
            <a:r>
              <a:rPr lang="sl-SI" dirty="0" smtClean="0"/>
              <a:t> – 2</a:t>
            </a:r>
            <a:r>
              <a:rPr lang="sl-SI" i="1" dirty="0" smtClean="0"/>
              <a:t>c</a:t>
            </a:r>
            <a:r>
              <a:rPr lang="sl-SI" dirty="0" smtClean="0"/>
              <a:t>}, še prej {</a:t>
            </a:r>
            <a:r>
              <a:rPr lang="sl-SI" i="1" dirty="0" smtClean="0"/>
              <a:t>c</a:t>
            </a:r>
            <a:r>
              <a:rPr lang="sl-SI" dirty="0" smtClean="0"/>
              <a:t>, </a:t>
            </a:r>
            <a:r>
              <a:rPr lang="sl-SI" i="1" dirty="0" smtClean="0"/>
              <a:t>d</a:t>
            </a:r>
            <a:r>
              <a:rPr lang="sl-SI" dirty="0" smtClean="0"/>
              <a:t> – 3</a:t>
            </a:r>
            <a:r>
              <a:rPr lang="sl-SI" i="1" dirty="0" smtClean="0"/>
              <a:t>c</a:t>
            </a:r>
            <a:r>
              <a:rPr lang="sl-SI" dirty="0" smtClean="0"/>
              <a:t>} itd.</a:t>
            </a:r>
          </a:p>
          <a:p>
            <a:pPr lvl="1"/>
            <a:r>
              <a:rPr lang="sl-SI" dirty="0" smtClean="0"/>
              <a:t>Recimo, da je </a:t>
            </a:r>
            <a:r>
              <a:rPr lang="sl-SI" i="1" dirty="0" smtClean="0"/>
              <a:t>d</a:t>
            </a:r>
            <a:r>
              <a:rPr lang="sl-SI" dirty="0" smtClean="0"/>
              <a:t> = </a:t>
            </a:r>
            <a:r>
              <a:rPr lang="sl-SI" i="1" dirty="0" smtClean="0"/>
              <a:t>k</a:t>
            </a:r>
            <a:r>
              <a:rPr lang="sl-SI" dirty="0" smtClean="0"/>
              <a:t> · </a:t>
            </a:r>
            <a:r>
              <a:rPr lang="sl-SI" i="1" dirty="0" smtClean="0"/>
              <a:t>c</a:t>
            </a:r>
            <a:r>
              <a:rPr lang="sl-SI" dirty="0" smtClean="0"/>
              <a:t> + </a:t>
            </a:r>
            <a:r>
              <a:rPr lang="sl-SI" i="1" dirty="0" smtClean="0"/>
              <a:t>r</a:t>
            </a:r>
            <a:r>
              <a:rPr lang="sl-SI" dirty="0" smtClean="0"/>
              <a:t> za </a:t>
            </a:r>
            <a:r>
              <a:rPr lang="sl-SI" i="1" dirty="0" smtClean="0"/>
              <a:t>k</a:t>
            </a:r>
            <a:r>
              <a:rPr lang="sl-SI" dirty="0" smtClean="0"/>
              <a:t> = </a:t>
            </a:r>
            <a:r>
              <a:rPr lang="sl-SI" dirty="0" smtClean="0">
                <a:sym typeface="Symbol" panose="05050102010706020507" pitchFamily="18" charset="2"/>
              </a:rPr>
              <a:t>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/</a:t>
            </a:r>
            <a:r>
              <a:rPr lang="sl-SI" i="1" dirty="0" smtClean="0">
                <a:sym typeface="Symbol" panose="05050102010706020507" pitchFamily="18" charset="2"/>
              </a:rPr>
              <a:t>c</a:t>
            </a:r>
            <a:r>
              <a:rPr lang="sl-SI" dirty="0" smtClean="0">
                <a:sym typeface="Symbol" panose="05050102010706020507" pitchFamily="18" charset="2"/>
              </a:rPr>
              <a:t> in </a:t>
            </a:r>
            <a:r>
              <a:rPr lang="sl-SI" i="1" dirty="0" smtClean="0">
                <a:sym typeface="Symbol" panose="05050102010706020507" pitchFamily="18" charset="2"/>
              </a:rPr>
              <a:t>r</a:t>
            </a:r>
            <a:r>
              <a:rPr lang="sl-SI" dirty="0" smtClean="0">
                <a:sym typeface="Symbol" panose="05050102010706020507" pitchFamily="18" charset="2"/>
              </a:rPr>
              <a:t> =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mod </a:t>
            </a:r>
            <a:r>
              <a:rPr lang="sl-SI" i="1" dirty="0" smtClean="0">
                <a:sym typeface="Symbol" panose="05050102010706020507" pitchFamily="18" charset="2"/>
              </a:rPr>
              <a:t>c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Po </a:t>
            </a:r>
            <a:r>
              <a:rPr lang="sl-SI" i="1" dirty="0" smtClean="0">
                <a:sym typeface="Symbol" panose="05050102010706020507" pitchFamily="18" charset="2"/>
              </a:rPr>
              <a:t>k</a:t>
            </a:r>
            <a:r>
              <a:rPr lang="sl-SI" dirty="0" smtClean="0">
                <a:sym typeface="Symbol" panose="05050102010706020507" pitchFamily="18" charset="2"/>
              </a:rPr>
              <a:t> korakih pridemo torej iz {</a:t>
            </a:r>
            <a:r>
              <a:rPr lang="sl-SI" i="1" dirty="0" smtClean="0">
                <a:sym typeface="Symbol" panose="05050102010706020507" pitchFamily="18" charset="2"/>
              </a:rPr>
              <a:t>c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} v {</a:t>
            </a:r>
            <a:r>
              <a:rPr lang="sl-SI" i="1" dirty="0" smtClean="0">
                <a:sym typeface="Symbol" panose="05050102010706020507" pitchFamily="18" charset="2"/>
              </a:rPr>
              <a:t>c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– </a:t>
            </a:r>
            <a:r>
              <a:rPr lang="sl-SI" i="1" dirty="0" smtClean="0">
                <a:sym typeface="Symbol" panose="05050102010706020507" pitchFamily="18" charset="2"/>
              </a:rPr>
              <a:t>k</a:t>
            </a:r>
            <a:r>
              <a:rPr lang="sl-SI" dirty="0" smtClean="0">
                <a:sym typeface="Symbol" panose="05050102010706020507" pitchFamily="18" charset="2"/>
              </a:rPr>
              <a:t> </a:t>
            </a:r>
            <a:r>
              <a:rPr lang="sl-SI" dirty="0" smtClean="0"/>
              <a:t>· </a:t>
            </a:r>
            <a:r>
              <a:rPr lang="sl-SI" i="1" dirty="0" smtClean="0"/>
              <a:t>c</a:t>
            </a:r>
            <a:r>
              <a:rPr lang="sl-SI" dirty="0" smtClean="0"/>
              <a:t>}, kar je {</a:t>
            </a:r>
            <a:r>
              <a:rPr lang="sl-SI" i="1" dirty="0" smtClean="0"/>
              <a:t>c</a:t>
            </a:r>
            <a:r>
              <a:rPr lang="sl-SI" dirty="0" smtClean="0"/>
              <a:t>, </a:t>
            </a:r>
            <a:r>
              <a:rPr lang="sl-SI" i="1" dirty="0" smtClean="0"/>
              <a:t>r</a:t>
            </a:r>
            <a:r>
              <a:rPr lang="sl-SI" dirty="0" smtClean="0"/>
              <a:t>} oz. {</a:t>
            </a:r>
            <a:r>
              <a:rPr lang="sl-SI" i="1" dirty="0" smtClean="0"/>
              <a:t>r</a:t>
            </a:r>
            <a:r>
              <a:rPr lang="sl-SI" dirty="0" smtClean="0"/>
              <a:t>, </a:t>
            </a:r>
            <a:r>
              <a:rPr lang="sl-SI" i="1" dirty="0" smtClean="0"/>
              <a:t>c</a:t>
            </a:r>
            <a:r>
              <a:rPr lang="sl-SI" dirty="0" smtClean="0"/>
              <a:t>}</a:t>
            </a:r>
          </a:p>
          <a:p>
            <a:pPr lvl="1"/>
            <a:r>
              <a:rPr lang="sl-SI" dirty="0" smtClean="0"/>
              <a:t>Ker je </a:t>
            </a:r>
            <a:r>
              <a:rPr lang="sl-SI" i="1" dirty="0" smtClean="0"/>
              <a:t>r</a:t>
            </a:r>
            <a:r>
              <a:rPr lang="sl-SI" dirty="0" smtClean="0"/>
              <a:t> manjši od </a:t>
            </a:r>
            <a:r>
              <a:rPr lang="sl-SI" i="1" dirty="0" smtClean="0"/>
              <a:t>c</a:t>
            </a:r>
            <a:r>
              <a:rPr lang="sl-SI" dirty="0" smtClean="0"/>
              <a:t>, se to nadaljuje z {</a:t>
            </a:r>
            <a:r>
              <a:rPr lang="sl-SI" i="1" dirty="0" smtClean="0"/>
              <a:t>r</a:t>
            </a:r>
            <a:r>
              <a:rPr lang="sl-SI" dirty="0" smtClean="0"/>
              <a:t>, </a:t>
            </a:r>
            <a:r>
              <a:rPr lang="sl-SI" i="1" dirty="0" smtClean="0"/>
              <a:t>c</a:t>
            </a:r>
            <a:r>
              <a:rPr lang="sl-SI" dirty="0" smtClean="0"/>
              <a:t> – </a:t>
            </a:r>
            <a:r>
              <a:rPr lang="sl-SI" i="1" dirty="0" smtClean="0"/>
              <a:t>r</a:t>
            </a:r>
            <a:r>
              <a:rPr lang="sl-SI" dirty="0" smtClean="0"/>
              <a:t>}, {</a:t>
            </a:r>
            <a:r>
              <a:rPr lang="sl-SI" i="1" dirty="0" smtClean="0"/>
              <a:t>r</a:t>
            </a:r>
            <a:r>
              <a:rPr lang="sl-SI" dirty="0" smtClean="0"/>
              <a:t>, </a:t>
            </a:r>
            <a:r>
              <a:rPr lang="sl-SI" i="1" dirty="0" smtClean="0"/>
              <a:t>c</a:t>
            </a:r>
            <a:r>
              <a:rPr lang="sl-SI" dirty="0" smtClean="0"/>
              <a:t> – 2</a:t>
            </a:r>
            <a:r>
              <a:rPr lang="sl-SI" i="1" dirty="0" smtClean="0"/>
              <a:t>r</a:t>
            </a:r>
            <a:r>
              <a:rPr lang="sl-SI" dirty="0" smtClean="0"/>
              <a:t>} itd.</a:t>
            </a:r>
          </a:p>
        </p:txBody>
      </p:sp>
    </p:spTree>
    <p:extLst>
      <p:ext uri="{BB962C8B-B14F-4D97-AF65-F5344CB8AC3E}">
        <p14:creationId xmlns:p14="http://schemas.microsoft.com/office/powerpoint/2010/main" val="2881147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3.1 Giganti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Rešitev (nadaljevanje):</a:t>
            </a:r>
          </a:p>
          <a:p>
            <a:pPr lvl="1"/>
            <a:r>
              <a:rPr lang="sl-SI" dirty="0"/>
              <a:t>Zelo podoben postopek kot Evklidov algoritem za največji skupni </a:t>
            </a:r>
            <a:r>
              <a:rPr lang="sl-SI" dirty="0" smtClean="0"/>
              <a:t>delitelj </a:t>
            </a:r>
            <a:r>
              <a:rPr lang="sl-SI" i="1" dirty="0" smtClean="0"/>
              <a:t>c</a:t>
            </a:r>
            <a:r>
              <a:rPr lang="sl-SI" dirty="0" smtClean="0"/>
              <a:t> in </a:t>
            </a:r>
            <a:r>
              <a:rPr lang="sl-SI" i="1" dirty="0" smtClean="0"/>
              <a:t>d</a:t>
            </a:r>
            <a:endParaRPr lang="sl-SI" i="1" dirty="0"/>
          </a:p>
          <a:p>
            <a:pPr lvl="1"/>
            <a:r>
              <a:rPr lang="sl-SI" dirty="0"/>
              <a:t>Konča se, ko sta obe gori enako visoki</a:t>
            </a:r>
          </a:p>
          <a:p>
            <a:pPr lvl="1"/>
            <a:r>
              <a:rPr lang="sl-SI" dirty="0"/>
              <a:t>To je edina pot, ki pelje do {</a:t>
            </a:r>
            <a:r>
              <a:rPr lang="sl-SI" i="1" dirty="0"/>
              <a:t>c</a:t>
            </a:r>
            <a:r>
              <a:rPr lang="sl-SI" dirty="0"/>
              <a:t>, </a:t>
            </a:r>
            <a:r>
              <a:rPr lang="sl-SI" i="1" dirty="0" smtClean="0"/>
              <a:t>d</a:t>
            </a:r>
            <a:r>
              <a:rPr lang="sl-SI" dirty="0" smtClean="0"/>
              <a:t>}</a:t>
            </a:r>
          </a:p>
          <a:p>
            <a:pPr lvl="1"/>
            <a:r>
              <a:rPr lang="sl-SI" dirty="0" smtClean="0"/>
              <a:t>Preveriti </a:t>
            </a:r>
            <a:r>
              <a:rPr lang="sl-SI" dirty="0"/>
              <a:t>je treba le, ali je stanje {</a:t>
            </a:r>
            <a:r>
              <a:rPr lang="sl-SI" i="1" dirty="0"/>
              <a:t>a</a:t>
            </a:r>
            <a:r>
              <a:rPr lang="sl-SI" dirty="0"/>
              <a:t>, </a:t>
            </a:r>
            <a:r>
              <a:rPr lang="sl-SI" i="1" dirty="0"/>
              <a:t>b</a:t>
            </a:r>
            <a:r>
              <a:rPr lang="sl-SI" dirty="0"/>
              <a:t>} na </a:t>
            </a:r>
            <a:r>
              <a:rPr lang="sl-SI" dirty="0" smtClean="0"/>
              <a:t>njej, in šteti korake</a:t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b="1" dirty="0" smtClean="0"/>
              <a:t>if</a:t>
            </a:r>
            <a:r>
              <a:rPr lang="sl-SI" dirty="0" smtClean="0"/>
              <a:t> (</a:t>
            </a:r>
            <a:r>
              <a:rPr lang="sl-SI" i="1" dirty="0" smtClean="0"/>
              <a:t>a</a:t>
            </a:r>
            <a:r>
              <a:rPr lang="sl-SI" dirty="0" smtClean="0"/>
              <a:t> &gt; </a:t>
            </a:r>
            <a:r>
              <a:rPr lang="sl-SI" i="1" dirty="0" smtClean="0"/>
              <a:t>b</a:t>
            </a:r>
            <a:r>
              <a:rPr lang="sl-SI" dirty="0" smtClean="0"/>
              <a:t>) </a:t>
            </a:r>
            <a:r>
              <a:rPr lang="sl-SI" i="1" dirty="0" smtClean="0"/>
              <a:t>swap</a:t>
            </a:r>
            <a:r>
              <a:rPr lang="sl-SI" dirty="0" smtClean="0"/>
              <a:t>(</a:t>
            </a:r>
            <a:r>
              <a:rPr lang="sl-SI" i="1" dirty="0" smtClean="0"/>
              <a:t>a</a:t>
            </a:r>
            <a:r>
              <a:rPr lang="sl-SI" dirty="0" smtClean="0"/>
              <a:t>, </a:t>
            </a:r>
            <a:r>
              <a:rPr lang="sl-SI" i="1" dirty="0" smtClean="0"/>
              <a:t>b</a:t>
            </a:r>
            <a:r>
              <a:rPr lang="sl-SI" dirty="0" smtClean="0"/>
              <a:t>);</a:t>
            </a:r>
            <a:br>
              <a:rPr lang="sl-SI" dirty="0" smtClean="0"/>
            </a:br>
            <a:r>
              <a:rPr lang="sl-SI" b="1" dirty="0" smtClean="0"/>
              <a:t>if</a:t>
            </a:r>
            <a:r>
              <a:rPr lang="sl-SI" dirty="0" smtClean="0"/>
              <a:t> (</a:t>
            </a:r>
            <a:r>
              <a:rPr lang="sl-SI" i="1" dirty="0" smtClean="0"/>
              <a:t>c</a:t>
            </a:r>
            <a:r>
              <a:rPr lang="sl-SI" dirty="0" smtClean="0"/>
              <a:t> &gt; </a:t>
            </a:r>
            <a:r>
              <a:rPr lang="sl-SI" i="1" dirty="0" smtClean="0"/>
              <a:t>d</a:t>
            </a:r>
            <a:r>
              <a:rPr lang="sl-SI" dirty="0" smtClean="0"/>
              <a:t>) </a:t>
            </a:r>
            <a:r>
              <a:rPr lang="sl-SI" i="1" dirty="0" smtClean="0"/>
              <a:t>swap</a:t>
            </a:r>
            <a:r>
              <a:rPr lang="sl-SI" dirty="0" smtClean="0"/>
              <a:t>(</a:t>
            </a:r>
            <a:r>
              <a:rPr lang="sl-SI" i="1" dirty="0" smtClean="0"/>
              <a:t>c</a:t>
            </a:r>
            <a:r>
              <a:rPr lang="sl-SI" dirty="0" smtClean="0"/>
              <a:t>, </a:t>
            </a:r>
            <a:r>
              <a:rPr lang="sl-SI" i="1" dirty="0" smtClean="0"/>
              <a:t>d</a:t>
            </a:r>
            <a:r>
              <a:rPr lang="sl-SI" dirty="0" smtClean="0"/>
              <a:t>);</a:t>
            </a:r>
            <a:br>
              <a:rPr lang="sl-SI" dirty="0" smtClean="0"/>
            </a:br>
            <a:r>
              <a:rPr lang="sl-SI" i="1" dirty="0" smtClean="0"/>
              <a:t>stKorakov</a:t>
            </a:r>
            <a:r>
              <a:rPr lang="sl-SI" dirty="0" smtClean="0"/>
              <a:t> = 0;</a:t>
            </a:r>
            <a:br>
              <a:rPr lang="sl-SI" dirty="0" smtClean="0"/>
            </a:br>
            <a:r>
              <a:rPr lang="sl-SI" b="1" dirty="0" smtClean="0"/>
              <a:t>while</a:t>
            </a:r>
            <a:r>
              <a:rPr lang="sl-SI" dirty="0" smtClean="0"/>
              <a:t> (</a:t>
            </a:r>
            <a:r>
              <a:rPr lang="sl-SI" i="1" dirty="0" smtClean="0"/>
              <a:t>c</a:t>
            </a:r>
            <a:r>
              <a:rPr lang="sl-SI" dirty="0" smtClean="0"/>
              <a:t> &gt;</a:t>
            </a:r>
            <a:r>
              <a:rPr lang="sl-SI" i="1" dirty="0" smtClean="0"/>
              <a:t>=</a:t>
            </a:r>
            <a:r>
              <a:rPr lang="sl-SI" dirty="0" smtClean="0"/>
              <a:t> a) {</a:t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i="1" dirty="0" smtClean="0">
                <a:solidFill>
                  <a:schemeClr val="accent1"/>
                </a:solidFill>
              </a:rPr>
              <a:t>// Ali leži {a, b} na poti med {c, d} in {c, d % c}?</a:t>
            </a:r>
            <a:br>
              <a:rPr lang="sl-SI" i="1" dirty="0" smtClean="0">
                <a:solidFill>
                  <a:schemeClr val="accent1"/>
                </a:solidFill>
              </a:rPr>
            </a:br>
            <a:r>
              <a:rPr lang="sl-SI" dirty="0" smtClean="0"/>
              <a:t>    </a:t>
            </a:r>
            <a:r>
              <a:rPr lang="sl-SI" b="1" dirty="0" smtClean="0"/>
              <a:t>if</a:t>
            </a:r>
            <a:r>
              <a:rPr lang="sl-SI" dirty="0" smtClean="0"/>
              <a:t> (</a:t>
            </a:r>
            <a:r>
              <a:rPr lang="sl-SI" i="1" dirty="0" smtClean="0"/>
              <a:t>a</a:t>
            </a:r>
            <a:r>
              <a:rPr lang="sl-SI" dirty="0" smtClean="0"/>
              <a:t> == </a:t>
            </a:r>
            <a:r>
              <a:rPr lang="sl-SI" i="1" dirty="0" smtClean="0"/>
              <a:t>c</a:t>
            </a:r>
            <a:r>
              <a:rPr lang="sl-SI" dirty="0" smtClean="0"/>
              <a:t> &amp;&amp; </a:t>
            </a:r>
            <a:r>
              <a:rPr lang="sl-SI" i="1" dirty="0" smtClean="0"/>
              <a:t>b</a:t>
            </a:r>
            <a:r>
              <a:rPr lang="sl-SI" dirty="0" smtClean="0"/>
              <a:t> &lt;= </a:t>
            </a:r>
            <a:r>
              <a:rPr lang="sl-SI" i="1" dirty="0" smtClean="0"/>
              <a:t>d</a:t>
            </a:r>
            <a:r>
              <a:rPr lang="sl-SI" dirty="0" smtClean="0"/>
              <a:t> &amp;&amp; (</a:t>
            </a:r>
            <a:r>
              <a:rPr lang="sl-SI" i="1" dirty="0" smtClean="0"/>
              <a:t>d</a:t>
            </a:r>
            <a:r>
              <a:rPr lang="sl-SI" dirty="0" smtClean="0"/>
              <a:t> – </a:t>
            </a:r>
            <a:r>
              <a:rPr lang="sl-SI" i="1" dirty="0" smtClean="0"/>
              <a:t>b</a:t>
            </a:r>
            <a:r>
              <a:rPr lang="sl-SI" dirty="0" smtClean="0"/>
              <a:t>) % </a:t>
            </a:r>
            <a:r>
              <a:rPr lang="sl-SI" i="1" dirty="0" smtClean="0"/>
              <a:t>c</a:t>
            </a:r>
            <a:r>
              <a:rPr lang="sl-SI" dirty="0" smtClean="0"/>
              <a:t> == 0) </a:t>
            </a:r>
            <a:r>
              <a:rPr lang="sl-SI" b="1" dirty="0" smtClean="0"/>
              <a:t>return</a:t>
            </a:r>
            <a:r>
              <a:rPr lang="sl-SI" dirty="0" smtClean="0"/>
              <a:t> </a:t>
            </a:r>
            <a:r>
              <a:rPr lang="sl-SI" i="1" dirty="0" smtClean="0"/>
              <a:t>stKorakov</a:t>
            </a:r>
            <a:r>
              <a:rPr lang="sl-SI" dirty="0" smtClean="0"/>
              <a:t> + (</a:t>
            </a:r>
            <a:r>
              <a:rPr lang="sl-SI" i="1" dirty="0" smtClean="0"/>
              <a:t>d</a:t>
            </a:r>
            <a:r>
              <a:rPr lang="sl-SI" dirty="0" smtClean="0"/>
              <a:t> – </a:t>
            </a:r>
            <a:r>
              <a:rPr lang="sl-SI" i="1" dirty="0" smtClean="0"/>
              <a:t>b</a:t>
            </a:r>
            <a:r>
              <a:rPr lang="sl-SI" dirty="0" smtClean="0"/>
              <a:t>) / </a:t>
            </a:r>
            <a:r>
              <a:rPr lang="sl-SI" i="1" dirty="0" smtClean="0"/>
              <a:t>c</a:t>
            </a:r>
            <a:r>
              <a:rPr lang="sl-SI" dirty="0" smtClean="0"/>
              <a:t>;</a:t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i="1" dirty="0" smtClean="0"/>
              <a:t>stKorakov</a:t>
            </a:r>
            <a:r>
              <a:rPr lang="sl-SI" dirty="0" smtClean="0"/>
              <a:t> += </a:t>
            </a:r>
            <a:r>
              <a:rPr lang="sl-SI" i="1" dirty="0" smtClean="0"/>
              <a:t>d</a:t>
            </a:r>
            <a:r>
              <a:rPr lang="sl-SI" dirty="0" smtClean="0"/>
              <a:t> / </a:t>
            </a:r>
            <a:r>
              <a:rPr lang="sl-SI" i="1" dirty="0" smtClean="0"/>
              <a:t>c</a:t>
            </a:r>
            <a:r>
              <a:rPr lang="sl-SI" dirty="0" smtClean="0"/>
              <a:t>;   </a:t>
            </a:r>
            <a:r>
              <a:rPr lang="sl-SI" i="1" dirty="0" smtClean="0"/>
              <a:t>d</a:t>
            </a:r>
            <a:r>
              <a:rPr lang="sl-SI" dirty="0" smtClean="0"/>
              <a:t> %= </a:t>
            </a:r>
            <a:r>
              <a:rPr lang="sl-SI" i="1" dirty="0" smtClean="0"/>
              <a:t>c</a:t>
            </a:r>
            <a:r>
              <a:rPr lang="sl-SI" dirty="0" smtClean="0"/>
              <a:t>;  </a:t>
            </a:r>
            <a:r>
              <a:rPr lang="sl-SI" i="1" dirty="0" smtClean="0"/>
              <a:t>swap</a:t>
            </a:r>
            <a:r>
              <a:rPr lang="sl-SI" dirty="0" smtClean="0"/>
              <a:t>(</a:t>
            </a:r>
            <a:r>
              <a:rPr lang="sl-SI" i="1" dirty="0" smtClean="0"/>
              <a:t>c</a:t>
            </a:r>
            <a:r>
              <a:rPr lang="sl-SI" dirty="0" smtClean="0"/>
              <a:t>, </a:t>
            </a:r>
            <a:r>
              <a:rPr lang="sl-SI" i="1" dirty="0" smtClean="0"/>
              <a:t>d</a:t>
            </a:r>
            <a:r>
              <a:rPr lang="sl-SI" dirty="0" smtClean="0"/>
              <a:t>); }</a:t>
            </a:r>
            <a:br>
              <a:rPr lang="sl-SI" dirty="0" smtClean="0"/>
            </a:br>
            <a:r>
              <a:rPr lang="sl-SI" dirty="0" smtClean="0"/>
              <a:t>return </a:t>
            </a:r>
            <a:r>
              <a:rPr lang="sl-SI" dirty="0" smtClean="0"/>
              <a:t>–1</a:t>
            </a:r>
            <a:r>
              <a:rPr lang="sl-SI" dirty="0" smtClean="0"/>
              <a:t>; </a:t>
            </a:r>
            <a:r>
              <a:rPr lang="sl-SI" i="1" dirty="0" smtClean="0">
                <a:solidFill>
                  <a:schemeClr val="accent1"/>
                </a:solidFill>
              </a:rPr>
              <a:t>// če pridemo do sem, je problem nerešljiv</a:t>
            </a:r>
            <a:endParaRPr lang="en-US" i="1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47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1.1 Pangramski stavki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/>
              <a:t>Stavek je </a:t>
            </a:r>
            <a:r>
              <a:rPr lang="sl-SI" dirty="0" smtClean="0">
                <a:solidFill>
                  <a:srgbClr val="C00000"/>
                </a:solidFill>
              </a:rPr>
              <a:t>pangramski</a:t>
            </a:r>
            <a:r>
              <a:rPr lang="sl-SI" dirty="0" smtClean="0"/>
              <a:t>, če se v njem pojavljajo vse črke abecede</a:t>
            </a:r>
          </a:p>
          <a:p>
            <a:pPr lvl="1"/>
            <a:r>
              <a:rPr lang="sl-SI" dirty="0" smtClean="0"/>
              <a:t>Naloga: preberi več stavkov, izpiši indeks najkrajšega pangramskega stavka</a:t>
            </a:r>
          </a:p>
          <a:p>
            <a:pPr lvl="1"/>
            <a:r>
              <a:rPr lang="sl-SI" dirty="0" smtClean="0"/>
              <a:t>»Najkrajšega« merjeno s številom črk</a:t>
            </a:r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Imejmo globalni spremenljivki z indeksom najkrajšega doslej znanega pangramskega stavka in številom črk v njem</a:t>
            </a:r>
          </a:p>
          <a:p>
            <a:pPr lvl="1"/>
            <a:r>
              <a:rPr lang="sl-SI" dirty="0" smtClean="0"/>
              <a:t>V zunanji zanki beremo stavke</a:t>
            </a:r>
          </a:p>
          <a:p>
            <a:pPr lvl="2"/>
            <a:r>
              <a:rPr lang="sl-SI" dirty="0" smtClean="0"/>
              <a:t>V notranji zanki gremo po znakih trenutnega stavka</a:t>
            </a:r>
          </a:p>
          <a:p>
            <a:pPr lvl="3"/>
            <a:r>
              <a:rPr lang="sl-SI" dirty="0" smtClean="0"/>
              <a:t>Ne-črkovne znake preskočimo</a:t>
            </a:r>
          </a:p>
          <a:p>
            <a:pPr lvl="3"/>
            <a:r>
              <a:rPr lang="sl-SI" dirty="0" smtClean="0"/>
              <a:t>Velike črke spremenimo v male</a:t>
            </a:r>
          </a:p>
          <a:p>
            <a:pPr lvl="3"/>
            <a:r>
              <a:rPr lang="sl-SI" dirty="0" smtClean="0"/>
              <a:t>V neki tabeli si označujemo, katere črke smo že videli (ali pa prižigamo bite v nekem številu)</a:t>
            </a:r>
          </a:p>
          <a:p>
            <a:pPr lvl="3"/>
            <a:r>
              <a:rPr lang="sl-SI" dirty="0" smtClean="0"/>
              <a:t>Štejemo, koliko črk in koliko različnih črk smo videli</a:t>
            </a:r>
          </a:p>
          <a:p>
            <a:pPr lvl="2"/>
            <a:r>
              <a:rPr lang="sl-SI" dirty="0" smtClean="0"/>
              <a:t>Če smo videli manj kot 26 različnih črk (velikost angleške abecede), stavek ni pangramski</a:t>
            </a:r>
          </a:p>
          <a:p>
            <a:pPr lvl="2"/>
            <a:r>
              <a:rPr lang="sl-SI" dirty="0" smtClean="0"/>
              <a:t>Sicer pogledamo, če je krajši od najkrajšega doslej (ali pa sploh prvi, ki smo ga našli),</a:t>
            </a:r>
            <a:br>
              <a:rPr lang="sl-SI" dirty="0" smtClean="0"/>
            </a:br>
            <a:r>
              <a:rPr lang="sl-SI" dirty="0" smtClean="0"/>
              <a:t>in če je, si zapomnimo njegov indeks in dolžino</a:t>
            </a:r>
          </a:p>
          <a:p>
            <a:pPr lvl="1"/>
            <a:r>
              <a:rPr lang="sl-SI" dirty="0" smtClean="0"/>
              <a:t>Na koncu izpišemo indeks najkrajšega ali izpišemo, da pangramskih stavkov sploh ni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8048" y="0"/>
            <a:ext cx="5348833" cy="1201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40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3.2 Multiprocesiranje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Imamo naloge 1..</a:t>
            </a:r>
            <a:r>
              <a:rPr lang="sl-SI" i="1" dirty="0" smtClean="0"/>
              <a:t>n</a:t>
            </a:r>
            <a:r>
              <a:rPr lang="sl-SI" dirty="0" smtClean="0"/>
              <a:t> in procesorje 1..</a:t>
            </a:r>
            <a:r>
              <a:rPr lang="sl-SI" i="1" dirty="0" smtClean="0"/>
              <a:t>p</a:t>
            </a:r>
          </a:p>
          <a:p>
            <a:pPr lvl="1"/>
            <a:r>
              <a:rPr lang="sl-SI" dirty="0" smtClean="0"/>
              <a:t>Vsako nalogo je treba dodeliti nekemu procesorju</a:t>
            </a:r>
          </a:p>
          <a:p>
            <a:pPr lvl="1"/>
            <a:r>
              <a:rPr lang="sl-SI" dirty="0" smtClean="0"/>
              <a:t>Naloga </a:t>
            </a:r>
            <a:r>
              <a:rPr lang="sl-SI" i="1" dirty="0" smtClean="0"/>
              <a:t>i</a:t>
            </a:r>
            <a:r>
              <a:rPr lang="sl-SI" dirty="0" smtClean="0"/>
              <a:t> se lahko izvaja na procesorjih </a:t>
            </a:r>
            <a:r>
              <a:rPr lang="sl-SI" i="1" dirty="0" smtClean="0"/>
              <a:t>a</a:t>
            </a:r>
            <a:r>
              <a:rPr lang="sl-SI" i="1" baseline="-25000" dirty="0" smtClean="0"/>
              <a:t>i </a:t>
            </a:r>
            <a:r>
              <a:rPr lang="sl-SI" dirty="0" smtClean="0"/>
              <a:t>, </a:t>
            </a:r>
            <a:r>
              <a:rPr lang="sl-SI" i="1" dirty="0" smtClean="0"/>
              <a:t>a</a:t>
            </a:r>
            <a:r>
              <a:rPr lang="sl-SI" i="1" baseline="-25000" dirty="0" smtClean="0"/>
              <a:t>i</a:t>
            </a:r>
            <a:r>
              <a:rPr lang="sl-SI" baseline="-25000" dirty="0" smtClean="0"/>
              <a:t> + 1</a:t>
            </a:r>
            <a:r>
              <a:rPr lang="sl-SI" dirty="0" smtClean="0"/>
              <a:t>, …, </a:t>
            </a:r>
            <a:r>
              <a:rPr lang="sl-SI" i="1" dirty="0" smtClean="0"/>
              <a:t>b</a:t>
            </a:r>
            <a:r>
              <a:rPr lang="sl-SI" i="1" baseline="-25000" dirty="0" smtClean="0"/>
              <a:t>i</a:t>
            </a:r>
            <a:r>
              <a:rPr lang="sl-SI" baseline="-25000" dirty="0" smtClean="0"/>
              <a:t> – 1 </a:t>
            </a:r>
            <a:r>
              <a:rPr lang="sl-SI" dirty="0" smtClean="0"/>
              <a:t>, </a:t>
            </a:r>
            <a:r>
              <a:rPr lang="sl-SI" i="1" dirty="0" smtClean="0"/>
              <a:t>b</a:t>
            </a:r>
            <a:r>
              <a:rPr lang="sl-SI" i="1" baseline="-25000" dirty="0" smtClean="0"/>
              <a:t>i</a:t>
            </a:r>
          </a:p>
          <a:p>
            <a:pPr lvl="1"/>
            <a:r>
              <a:rPr lang="sl-SI" dirty="0" smtClean="0"/>
              <a:t>En procesor lahko dobi več nalog</a:t>
            </a:r>
          </a:p>
          <a:p>
            <a:pPr lvl="1"/>
            <a:r>
              <a:rPr lang="sl-SI" dirty="0" smtClean="0"/>
              <a:t>Če je </a:t>
            </a:r>
            <a:r>
              <a:rPr lang="sl-SI" i="1" dirty="0" smtClean="0"/>
              <a:t>i</a:t>
            </a:r>
            <a:r>
              <a:rPr lang="sl-SI" dirty="0" smtClean="0"/>
              <a:t> &lt; </a:t>
            </a:r>
            <a:r>
              <a:rPr lang="sl-SI" i="1" dirty="0" smtClean="0"/>
              <a:t>j</a:t>
            </a:r>
            <a:r>
              <a:rPr lang="sl-SI" dirty="0" smtClean="0"/>
              <a:t> in pride naloga </a:t>
            </a:r>
            <a:r>
              <a:rPr lang="sl-SI" i="1" dirty="0" smtClean="0"/>
              <a:t>i</a:t>
            </a:r>
            <a:r>
              <a:rPr lang="sl-SI" dirty="0" smtClean="0"/>
              <a:t> na procesor </a:t>
            </a:r>
            <a:r>
              <a:rPr lang="sl-SI" i="1" dirty="0" smtClean="0"/>
              <a:t>r</a:t>
            </a:r>
            <a:r>
              <a:rPr lang="sl-SI" i="1" baseline="-25000" dirty="0" smtClean="0"/>
              <a:t>i </a:t>
            </a:r>
            <a:r>
              <a:rPr lang="sl-SI" dirty="0" smtClean="0"/>
              <a:t>, naloga </a:t>
            </a:r>
            <a:r>
              <a:rPr lang="sl-SI" i="1" dirty="0" smtClean="0"/>
              <a:t>j</a:t>
            </a:r>
            <a:r>
              <a:rPr lang="sl-SI" dirty="0" smtClean="0"/>
              <a:t> na procesor </a:t>
            </a:r>
            <a:r>
              <a:rPr lang="sl-SI" i="1" dirty="0" smtClean="0"/>
              <a:t>r</a:t>
            </a:r>
            <a:r>
              <a:rPr lang="sl-SI" i="1" baseline="-25000" dirty="0" smtClean="0"/>
              <a:t>j </a:t>
            </a:r>
            <a:r>
              <a:rPr lang="sl-SI" dirty="0" smtClean="0"/>
              <a:t>,</a:t>
            </a:r>
            <a:br>
              <a:rPr lang="sl-SI" dirty="0" smtClean="0"/>
            </a:br>
            <a:r>
              <a:rPr lang="sl-SI" dirty="0" smtClean="0"/>
              <a:t>mora biti </a:t>
            </a:r>
            <a:r>
              <a:rPr lang="sl-SI" i="1" dirty="0" smtClean="0"/>
              <a:t>r</a:t>
            </a:r>
            <a:r>
              <a:rPr lang="sl-SI" i="1" baseline="-25000" dirty="0" smtClean="0"/>
              <a:t>i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 </a:t>
            </a:r>
            <a:r>
              <a:rPr lang="sl-SI" i="1" dirty="0" smtClean="0">
                <a:sym typeface="Symbol" panose="05050102010706020507" pitchFamily="18" charset="2"/>
              </a:rPr>
              <a:t>r</a:t>
            </a:r>
            <a:r>
              <a:rPr lang="sl-SI" i="1" baseline="-25000" dirty="0" smtClean="0">
                <a:sym typeface="Symbol" panose="05050102010706020507" pitchFamily="18" charset="2"/>
              </a:rPr>
              <a:t>j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Na koliko načinov je mogoče razporediti naloge na procesorje?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623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6632"/>
            <a:ext cx="10515600" cy="1325563"/>
          </a:xfrm>
        </p:spPr>
        <p:txBody>
          <a:bodyPr/>
          <a:lstStyle/>
          <a:p>
            <a:r>
              <a:rPr lang="sl-SI" dirty="0" smtClean="0"/>
              <a:t>3.2 Multiprocesiranje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2776"/>
            <a:ext cx="10515600" cy="4764187"/>
          </a:xfrm>
        </p:spPr>
        <p:txBody>
          <a:bodyPr>
            <a:normAutofit fontScale="77500" lnSpcReduction="20000"/>
          </a:bodyPr>
          <a:lstStyle/>
          <a:p>
            <a:r>
              <a:rPr lang="sl-SI" dirty="0" smtClean="0"/>
              <a:t>Rešitev: dinamično programiranje</a:t>
            </a:r>
          </a:p>
          <a:p>
            <a:r>
              <a:rPr lang="sl-SI" dirty="0" smtClean="0"/>
              <a:t>Naj bo </a:t>
            </a: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m</a:t>
            </a:r>
            <a:r>
              <a:rPr lang="sl-SI" dirty="0" smtClean="0"/>
              <a:t>, </a:t>
            </a:r>
            <a:r>
              <a:rPr lang="sl-SI" i="1" dirty="0" smtClean="0"/>
              <a:t>q</a:t>
            </a:r>
            <a:r>
              <a:rPr lang="sl-SI" dirty="0" smtClean="0"/>
              <a:t>) število razporedov nalog 1..</a:t>
            </a:r>
            <a:r>
              <a:rPr lang="sl-SI" i="1" dirty="0" smtClean="0"/>
              <a:t>m</a:t>
            </a:r>
            <a:r>
              <a:rPr lang="sl-SI" dirty="0" smtClean="0"/>
              <a:t> na procesorje 1..</a:t>
            </a:r>
            <a:r>
              <a:rPr lang="sl-SI" i="1" dirty="0" smtClean="0"/>
              <a:t>q</a:t>
            </a:r>
          </a:p>
          <a:p>
            <a:pPr lvl="1"/>
            <a:r>
              <a:rPr lang="sl-SI" dirty="0" smtClean="0"/>
              <a:t>Na koncu moramo vrniti </a:t>
            </a: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, </a:t>
            </a:r>
            <a:r>
              <a:rPr lang="sl-SI" i="1" dirty="0" smtClean="0"/>
              <a:t>p</a:t>
            </a:r>
            <a:r>
              <a:rPr lang="sl-SI" dirty="0" smtClean="0"/>
              <a:t>)</a:t>
            </a:r>
          </a:p>
          <a:p>
            <a:r>
              <a:rPr lang="sl-SI" dirty="0" smtClean="0"/>
              <a:t>Če nalogo </a:t>
            </a:r>
            <a:r>
              <a:rPr lang="sl-SI" i="1" dirty="0" smtClean="0"/>
              <a:t>m</a:t>
            </a:r>
            <a:r>
              <a:rPr lang="sl-SI" dirty="0" smtClean="0"/>
              <a:t> dodelimo procesorju </a:t>
            </a:r>
            <a:r>
              <a:rPr lang="sl-SI" i="1" dirty="0" smtClean="0"/>
              <a:t>r</a:t>
            </a:r>
            <a:r>
              <a:rPr lang="sl-SI" dirty="0" smtClean="0"/>
              <a:t>,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moramo </a:t>
            </a:r>
            <a:r>
              <a:rPr lang="sl-SI" dirty="0" smtClean="0"/>
              <a:t>naloge 1..(</a:t>
            </a:r>
            <a:r>
              <a:rPr lang="sl-SI" i="1" dirty="0" smtClean="0"/>
              <a:t>m</a:t>
            </a:r>
            <a:r>
              <a:rPr lang="sl-SI" dirty="0" smtClean="0"/>
              <a:t> – 1) razporediti med procesorje 1..</a:t>
            </a:r>
            <a:r>
              <a:rPr lang="sl-SI" i="1" dirty="0" smtClean="0"/>
              <a:t>r</a:t>
            </a:r>
            <a:r>
              <a:rPr lang="sl-SI" dirty="0" smtClean="0"/>
              <a:t>,</a:t>
            </a:r>
            <a:br>
              <a:rPr lang="sl-SI" dirty="0" smtClean="0"/>
            </a:br>
            <a:r>
              <a:rPr lang="sl-SI" dirty="0" smtClean="0"/>
              <a:t>kar gre na </a:t>
            </a: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m</a:t>
            </a:r>
            <a:r>
              <a:rPr lang="sl-SI" dirty="0" smtClean="0"/>
              <a:t> – 1, </a:t>
            </a:r>
            <a:r>
              <a:rPr lang="sl-SI" i="1" dirty="0" smtClean="0"/>
              <a:t>r</a:t>
            </a:r>
            <a:r>
              <a:rPr lang="sl-SI" dirty="0" smtClean="0"/>
              <a:t>) načinov</a:t>
            </a:r>
          </a:p>
          <a:p>
            <a:r>
              <a:rPr lang="sl-SI" dirty="0" smtClean="0"/>
              <a:t>Za </a:t>
            </a:r>
            <a:r>
              <a:rPr lang="sl-SI" i="1" dirty="0" smtClean="0"/>
              <a:t>r</a:t>
            </a:r>
            <a:r>
              <a:rPr lang="sl-SI" dirty="0" smtClean="0"/>
              <a:t> pridejo v poštev procesorji od </a:t>
            </a:r>
            <a:r>
              <a:rPr lang="sl-SI" i="1" dirty="0" smtClean="0"/>
              <a:t>a</a:t>
            </a:r>
            <a:r>
              <a:rPr lang="sl-SI" i="1" baseline="-25000" dirty="0" smtClean="0"/>
              <a:t>m</a:t>
            </a:r>
            <a:r>
              <a:rPr lang="sl-SI" dirty="0" smtClean="0"/>
              <a:t> do min(</a:t>
            </a:r>
            <a:r>
              <a:rPr lang="sl-SI" i="1" dirty="0" smtClean="0"/>
              <a:t>b</a:t>
            </a:r>
            <a:r>
              <a:rPr lang="sl-SI" i="1" baseline="-25000" dirty="0" smtClean="0"/>
              <a:t>m </a:t>
            </a:r>
            <a:r>
              <a:rPr lang="sl-SI" dirty="0" smtClean="0"/>
              <a:t>, </a:t>
            </a:r>
            <a:r>
              <a:rPr lang="sl-SI" i="1" dirty="0" smtClean="0"/>
              <a:t>q</a:t>
            </a:r>
            <a:r>
              <a:rPr lang="sl-SI" dirty="0" smtClean="0"/>
              <a:t>)</a:t>
            </a:r>
          </a:p>
          <a:p>
            <a:pPr marL="0" indent="0" algn="ctr">
              <a:buNone/>
            </a:pP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m</a:t>
            </a:r>
            <a:r>
              <a:rPr lang="sl-SI" dirty="0" smtClean="0"/>
              <a:t>, </a:t>
            </a:r>
            <a:r>
              <a:rPr lang="sl-SI" i="1" dirty="0" smtClean="0"/>
              <a:t>q</a:t>
            </a:r>
            <a:r>
              <a:rPr lang="sl-SI" dirty="0" smtClean="0"/>
              <a:t>) = </a:t>
            </a:r>
            <a:r>
              <a:rPr lang="sl-SI" dirty="0" smtClean="0">
                <a:latin typeface="Symbol" panose="05050102010706020507" pitchFamily="18" charset="2"/>
              </a:rPr>
              <a:t>S</a:t>
            </a:r>
            <a:r>
              <a:rPr lang="sl-SI" i="1" baseline="-25000" dirty="0" smtClean="0"/>
              <a:t>r</a:t>
            </a:r>
            <a:r>
              <a:rPr lang="sl-SI" dirty="0" smtClean="0"/>
              <a:t> </a:t>
            </a: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m</a:t>
            </a:r>
            <a:r>
              <a:rPr lang="sl-SI" dirty="0" smtClean="0"/>
              <a:t> – 1, </a:t>
            </a:r>
            <a:r>
              <a:rPr lang="sl-SI" i="1" dirty="0" smtClean="0"/>
              <a:t>r</a:t>
            </a:r>
            <a:r>
              <a:rPr lang="sl-SI" dirty="0" smtClean="0"/>
              <a:t>) [</a:t>
            </a:r>
            <a:r>
              <a:rPr lang="sl-SI" i="1" dirty="0" smtClean="0"/>
              <a:t>a</a:t>
            </a:r>
            <a:r>
              <a:rPr lang="sl-SI" i="1" baseline="-25000" dirty="0" smtClean="0"/>
              <a:t>m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 </a:t>
            </a:r>
            <a:r>
              <a:rPr lang="sl-SI" i="1" dirty="0" smtClean="0">
                <a:sym typeface="Symbol" panose="05050102010706020507" pitchFamily="18" charset="2"/>
              </a:rPr>
              <a:t>r</a:t>
            </a:r>
            <a:r>
              <a:rPr lang="sl-SI" dirty="0" smtClean="0">
                <a:sym typeface="Symbol" panose="05050102010706020507" pitchFamily="18" charset="2"/>
              </a:rPr>
              <a:t>  min(</a:t>
            </a:r>
            <a:r>
              <a:rPr lang="sl-SI" i="1" dirty="0" smtClean="0">
                <a:sym typeface="Symbol" panose="05050102010706020507" pitchFamily="18" charset="2"/>
              </a:rPr>
              <a:t>b</a:t>
            </a:r>
            <a:r>
              <a:rPr lang="sl-SI" i="1" baseline="-25000" dirty="0" smtClean="0">
                <a:sym typeface="Symbol" panose="05050102010706020507" pitchFamily="18" charset="2"/>
              </a:rPr>
              <a:t>m 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q</a:t>
            </a:r>
            <a:r>
              <a:rPr lang="sl-SI" dirty="0" smtClean="0">
                <a:sym typeface="Symbol" panose="05050102010706020507" pitchFamily="18" charset="2"/>
              </a:rPr>
              <a:t>)]</a:t>
            </a:r>
          </a:p>
          <a:p>
            <a:r>
              <a:rPr lang="sl-SI" dirty="0" smtClean="0">
                <a:sym typeface="Symbol" panose="05050102010706020507" pitchFamily="18" charset="2"/>
              </a:rPr>
              <a:t>Torej lahko </a:t>
            </a:r>
            <a:r>
              <a:rPr lang="sl-SI" i="1" dirty="0" smtClean="0">
                <a:sym typeface="Symbol" panose="05050102010706020507" pitchFamily="18" charset="2"/>
              </a:rPr>
              <a:t>f</a:t>
            </a:r>
            <a:r>
              <a:rPr lang="sl-SI" dirty="0" smtClean="0">
                <a:sym typeface="Symbol" panose="05050102010706020507" pitchFamily="18" charset="2"/>
              </a:rPr>
              <a:t> računamo z dvema zankama po naraščajočih 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 in </a:t>
            </a:r>
            <a:r>
              <a:rPr lang="sl-SI" i="1" dirty="0" smtClean="0">
                <a:sym typeface="Symbol" panose="05050102010706020507" pitchFamily="18" charset="2"/>
              </a:rPr>
              <a:t>q</a:t>
            </a:r>
          </a:p>
          <a:p>
            <a:r>
              <a:rPr lang="sl-SI" dirty="0" smtClean="0">
                <a:sym typeface="Symbol" panose="05050102010706020507" pitchFamily="18" charset="2"/>
              </a:rPr>
              <a:t>Če bomo pri vsakem (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q</a:t>
            </a:r>
            <a:r>
              <a:rPr lang="sl-SI" dirty="0" smtClean="0">
                <a:sym typeface="Symbol" panose="05050102010706020507" pitchFamily="18" charset="2"/>
              </a:rPr>
              <a:t>) porabili 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p</a:t>
            </a:r>
            <a:r>
              <a:rPr lang="sl-SI" dirty="0" smtClean="0">
                <a:sym typeface="Symbol" panose="05050102010706020507" pitchFamily="18" charset="2"/>
              </a:rPr>
              <a:t>) časa za izračun vsote, </a:t>
            </a:r>
            <a:br>
              <a:rPr lang="sl-SI" dirty="0" smtClean="0">
                <a:sym typeface="Symbol" panose="05050102010706020507" pitchFamily="18" charset="2"/>
              </a:rPr>
            </a:br>
            <a:r>
              <a:rPr lang="sl-SI" dirty="0" smtClean="0">
                <a:sym typeface="Symbol" panose="05050102010706020507" pitchFamily="18" charset="2"/>
              </a:rPr>
              <a:t>bo vse skupaj 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 </a:t>
            </a:r>
            <a:r>
              <a:rPr lang="sl-SI" i="1" dirty="0" smtClean="0">
                <a:sym typeface="Symbol" panose="05050102010706020507" pitchFamily="18" charset="2"/>
              </a:rPr>
              <a:t>p</a:t>
            </a:r>
            <a:r>
              <a:rPr lang="sl-SI" baseline="30000" dirty="0" smtClean="0">
                <a:sym typeface="Symbol" panose="05050102010706020507" pitchFamily="18" charset="2"/>
              </a:rPr>
              <a:t>2</a:t>
            </a:r>
            <a:r>
              <a:rPr lang="sl-SI" dirty="0" smtClean="0">
                <a:sym typeface="Symbol" panose="05050102010706020507" pitchFamily="18" charset="2"/>
              </a:rPr>
              <a:t>), kar je prepočasi</a:t>
            </a:r>
          </a:p>
          <a:p>
            <a:r>
              <a:rPr lang="sl-SI" dirty="0" smtClean="0">
                <a:sym typeface="Symbol" panose="05050102010706020507" pitchFamily="18" charset="2"/>
              </a:rPr>
              <a:t>Izračunajmo delne vsote:	</a:t>
            </a:r>
            <a:r>
              <a:rPr lang="sl-SI" i="1" dirty="0" smtClean="0">
                <a:sym typeface="Symbol" panose="05050102010706020507" pitchFamily="18" charset="2"/>
              </a:rPr>
              <a:t>g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, 0) = 0   in   </a:t>
            </a:r>
            <a:r>
              <a:rPr lang="sl-SI" i="1" dirty="0" smtClean="0">
                <a:sym typeface="Symbol" panose="05050102010706020507" pitchFamily="18" charset="2"/>
              </a:rPr>
              <a:t>g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q</a:t>
            </a:r>
            <a:r>
              <a:rPr lang="sl-SI" dirty="0" smtClean="0">
                <a:sym typeface="Symbol" panose="05050102010706020507" pitchFamily="18" charset="2"/>
              </a:rPr>
              <a:t>) = </a:t>
            </a:r>
            <a:r>
              <a:rPr lang="sl-SI" i="1" dirty="0" smtClean="0">
                <a:sym typeface="Symbol" panose="05050102010706020507" pitchFamily="18" charset="2"/>
              </a:rPr>
              <a:t>g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q</a:t>
            </a:r>
            <a:r>
              <a:rPr lang="sl-SI" dirty="0" smtClean="0">
                <a:sym typeface="Symbol" panose="05050102010706020507" pitchFamily="18" charset="2"/>
              </a:rPr>
              <a:t> – 1) + </a:t>
            </a:r>
            <a:r>
              <a:rPr lang="sl-SI" i="1" dirty="0" smtClean="0">
                <a:sym typeface="Symbol" panose="05050102010706020507" pitchFamily="18" charset="2"/>
              </a:rPr>
              <a:t>f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q</a:t>
            </a:r>
            <a:r>
              <a:rPr lang="sl-SI" dirty="0" smtClean="0">
                <a:sym typeface="Symbol" panose="05050102010706020507" pitchFamily="18" charset="2"/>
              </a:rPr>
              <a:t>)</a:t>
            </a:r>
          </a:p>
          <a:p>
            <a:r>
              <a:rPr lang="sl-SI" dirty="0" smtClean="0">
                <a:sym typeface="Symbol" panose="05050102010706020507" pitchFamily="18" charset="2"/>
              </a:rPr>
              <a:t>Potem je </a:t>
            </a:r>
            <a:r>
              <a:rPr lang="sl-SI" i="1" dirty="0" smtClean="0">
                <a:sym typeface="Symbol" panose="05050102010706020507" pitchFamily="18" charset="2"/>
              </a:rPr>
              <a:t>f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q</a:t>
            </a:r>
            <a:r>
              <a:rPr lang="sl-SI" dirty="0" smtClean="0">
                <a:sym typeface="Symbol" panose="05050102010706020507" pitchFamily="18" charset="2"/>
              </a:rPr>
              <a:t>) = </a:t>
            </a:r>
            <a:r>
              <a:rPr lang="sl-SI" i="1" dirty="0" smtClean="0">
                <a:sym typeface="Symbol" panose="05050102010706020507" pitchFamily="18" charset="2"/>
              </a:rPr>
              <a:t>g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 – 1, min(</a:t>
            </a:r>
            <a:r>
              <a:rPr lang="sl-SI" i="1" dirty="0" smtClean="0">
                <a:sym typeface="Symbol" panose="05050102010706020507" pitchFamily="18" charset="2"/>
              </a:rPr>
              <a:t>b</a:t>
            </a:r>
            <a:r>
              <a:rPr lang="sl-SI" i="1" baseline="-25000" dirty="0" smtClean="0">
                <a:sym typeface="Symbol" panose="05050102010706020507" pitchFamily="18" charset="2"/>
              </a:rPr>
              <a:t>m 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q</a:t>
            </a:r>
            <a:r>
              <a:rPr lang="sl-SI" dirty="0" smtClean="0">
                <a:sym typeface="Symbol" panose="05050102010706020507" pitchFamily="18" charset="2"/>
              </a:rPr>
              <a:t>)) – </a:t>
            </a:r>
            <a:r>
              <a:rPr lang="sl-SI" i="1" dirty="0" smtClean="0">
                <a:sym typeface="Symbol" panose="05050102010706020507" pitchFamily="18" charset="2"/>
              </a:rPr>
              <a:t>g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 – 1,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 – 1)</a:t>
            </a:r>
          </a:p>
          <a:p>
            <a:r>
              <a:rPr lang="sl-SI" dirty="0" smtClean="0">
                <a:sym typeface="Symbol" panose="05050102010706020507" pitchFamily="18" charset="2"/>
              </a:rPr>
              <a:t>Pri vsakem 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 porabimo 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p</a:t>
            </a:r>
            <a:r>
              <a:rPr lang="sl-SI" dirty="0" smtClean="0">
                <a:sym typeface="Symbol" panose="05050102010706020507" pitchFamily="18" charset="2"/>
              </a:rPr>
              <a:t>) časa za izračun vseh </a:t>
            </a:r>
            <a:r>
              <a:rPr lang="sl-SI" i="1" dirty="0" smtClean="0">
                <a:sym typeface="Symbol" panose="05050102010706020507" pitchFamily="18" charset="2"/>
              </a:rPr>
              <a:t>f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, .) in vseh </a:t>
            </a:r>
            <a:r>
              <a:rPr lang="sl-SI" i="1" dirty="0" smtClean="0">
                <a:sym typeface="Symbol" panose="05050102010706020507" pitchFamily="18" charset="2"/>
              </a:rPr>
              <a:t>g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, .); skupaj 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n p</a:t>
            </a:r>
            <a:r>
              <a:rPr lang="sl-SI" dirty="0" smtClean="0">
                <a:sym typeface="Symbol" panose="05050102010706020507" pitchFamily="18" charset="2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97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3.3 Tabela ničel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67471"/>
          </a:xfrm>
        </p:spPr>
        <p:txBody>
          <a:bodyPr/>
          <a:lstStyle/>
          <a:p>
            <a:r>
              <a:rPr lang="sl-SI" dirty="0" smtClean="0"/>
              <a:t>Dana je tabela </a:t>
            </a:r>
            <a:r>
              <a:rPr lang="sl-SI" i="1" dirty="0" smtClean="0"/>
              <a:t>w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 </a:t>
            </a:r>
            <a:r>
              <a:rPr lang="sl-SI" i="1" dirty="0" smtClean="0">
                <a:sym typeface="Symbol" panose="05050102010706020507" pitchFamily="18" charset="2"/>
              </a:rPr>
              <a:t>h</a:t>
            </a:r>
            <a:r>
              <a:rPr lang="sl-SI" dirty="0" smtClean="0">
                <a:sym typeface="Symbol" panose="05050102010706020507" pitchFamily="18" charset="2"/>
              </a:rPr>
              <a:t>, v vsaki celici je lahko 0 ali 1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Na začetku so povsod ničle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V enem koraku lahko: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Izberemo neko vrstico in postavimo vse celice v njej na 1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Izberemo neki stolpec in postavimo vse celice v njem na 0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Za dano končno tabelo poišči zaporedje teh operacij, s katerim jo dobimo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83632" y="4581128"/>
            <a:ext cx="5688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00000          00000          00000          00000          00000</a:t>
            </a:r>
          </a:p>
          <a:p>
            <a:pPr algn="ctr"/>
            <a:r>
              <a:rPr lang="en-US" dirty="0"/>
              <a:t>00000          11111          11101          11101          10101</a:t>
            </a:r>
          </a:p>
          <a:p>
            <a:pPr algn="ctr"/>
            <a:r>
              <a:rPr lang="en-US" dirty="0"/>
              <a:t>00000          00000          00000          11111          10111</a:t>
            </a:r>
          </a:p>
        </p:txBody>
      </p:sp>
      <p:sp>
        <p:nvSpPr>
          <p:cNvPr id="5" name="Rectangle 4"/>
          <p:cNvSpPr/>
          <p:nvPr/>
        </p:nvSpPr>
        <p:spPr>
          <a:xfrm>
            <a:off x="4079776" y="4509120"/>
            <a:ext cx="936104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017399" y="4424338"/>
            <a:ext cx="936104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41123" y="4502733"/>
            <a:ext cx="936104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503404" y="4581128"/>
            <a:ext cx="936104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37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27384"/>
            <a:ext cx="10515600" cy="1325563"/>
          </a:xfrm>
        </p:spPr>
        <p:txBody>
          <a:bodyPr/>
          <a:lstStyle/>
          <a:p>
            <a:r>
              <a:rPr lang="sl-SI" dirty="0" smtClean="0"/>
              <a:t>3.3 Tabela ničel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0727"/>
            <a:ext cx="10515600" cy="5877273"/>
          </a:xfrm>
        </p:spPr>
        <p:txBody>
          <a:bodyPr>
            <a:normAutofit fontScale="77500" lnSpcReduction="20000"/>
          </a:bodyPr>
          <a:lstStyle/>
          <a:p>
            <a:r>
              <a:rPr lang="sl-SI" dirty="0" smtClean="0"/>
              <a:t>Rešitev 1:</a:t>
            </a:r>
          </a:p>
          <a:p>
            <a:pPr lvl="1"/>
            <a:r>
              <a:rPr lang="sl-SI" dirty="0" smtClean="0"/>
              <a:t>Če je v končnem stanju kakšna vrstica samih enic, je morala biti zadnja operacija na neki taki vrstici</a:t>
            </a:r>
          </a:p>
          <a:p>
            <a:pPr lvl="1"/>
            <a:r>
              <a:rPr lang="sl-SI" dirty="0" smtClean="0"/>
              <a:t>Če je v končnem stanju kakšen stolpec samih ničel, </a:t>
            </a:r>
            <a:br>
              <a:rPr lang="sl-SI" dirty="0" smtClean="0"/>
            </a:br>
            <a:r>
              <a:rPr lang="sl-SI" dirty="0" smtClean="0"/>
              <a:t>je morala biti zadnja operacija na nekem takem stolpcu</a:t>
            </a:r>
          </a:p>
          <a:p>
            <a:pPr lvl="1"/>
            <a:r>
              <a:rPr lang="sl-SI" dirty="0" smtClean="0"/>
              <a:t>(Oboje hkrati je nemogoče)</a:t>
            </a:r>
          </a:p>
          <a:p>
            <a:pPr lvl="1"/>
            <a:r>
              <a:rPr lang="sl-SI" dirty="0" smtClean="0"/>
              <a:t>Če ne velja nič od tega dvojega, je končno stanje nedosegljivo</a:t>
            </a:r>
          </a:p>
          <a:p>
            <a:pPr lvl="1"/>
            <a:r>
              <a:rPr lang="sl-SI" dirty="0" smtClean="0"/>
              <a:t>Vrstico oz. stolpec, kjer je bila zadnja operacija, v mislih pobrišemo iz tabele</a:t>
            </a:r>
            <a:br>
              <a:rPr lang="sl-SI" dirty="0" smtClean="0"/>
            </a:br>
            <a:r>
              <a:rPr lang="sl-SI" dirty="0" smtClean="0"/>
              <a:t>in postopek nadaljujemo na tako dobljeni manjši tabeli</a:t>
            </a:r>
          </a:p>
          <a:p>
            <a:pPr lvl="1"/>
            <a:r>
              <a:rPr lang="sl-SI" dirty="0" smtClean="0"/>
              <a:t>Ko tabelo povsem pobrišemo, smo dobili rešitev</a:t>
            </a:r>
          </a:p>
          <a:p>
            <a:r>
              <a:rPr lang="sl-SI" dirty="0" smtClean="0"/>
              <a:t>Za učinkovito implementacijo:</a:t>
            </a:r>
          </a:p>
          <a:p>
            <a:pPr lvl="1"/>
            <a:r>
              <a:rPr lang="sl-SI" dirty="0" smtClean="0"/>
              <a:t>Preštejmo enice v vsaki vrstici, ničle v vsakem stolpcu </a:t>
            </a:r>
            <a:r>
              <a:rPr lang="sl-SI" dirty="0" smtClean="0">
                <a:sym typeface="Symbol" panose="05050102010706020507" pitchFamily="18" charset="2"/>
              </a:rPr>
              <a:t> </a:t>
            </a:r>
            <a:r>
              <a:rPr lang="sl-SI" i="1" dirty="0" smtClean="0">
                <a:sym typeface="Symbol" panose="05050102010706020507" pitchFamily="18" charset="2"/>
              </a:rPr>
              <a:t>stEnic</a:t>
            </a:r>
            <a:r>
              <a:rPr lang="sl-SI" dirty="0" smtClean="0">
                <a:sym typeface="Symbol" panose="05050102010706020507" pitchFamily="18" charset="2"/>
              </a:rPr>
              <a:t>[</a:t>
            </a:r>
            <a:r>
              <a:rPr lang="sl-SI" i="1" dirty="0" smtClean="0">
                <a:sym typeface="Symbol" panose="05050102010706020507" pitchFamily="18" charset="2"/>
              </a:rPr>
              <a:t>y</a:t>
            </a:r>
            <a:r>
              <a:rPr lang="sl-SI" dirty="0" smtClean="0">
                <a:sym typeface="Symbol" panose="05050102010706020507" pitchFamily="18" charset="2"/>
              </a:rPr>
              <a:t>], </a:t>
            </a:r>
            <a:r>
              <a:rPr lang="sl-SI" i="1" dirty="0" smtClean="0">
                <a:sym typeface="Symbol" panose="05050102010706020507" pitchFamily="18" charset="2"/>
              </a:rPr>
              <a:t>stNicel</a:t>
            </a:r>
            <a:r>
              <a:rPr lang="sl-SI" dirty="0" smtClean="0">
                <a:sym typeface="Symbol" panose="05050102010706020507" pitchFamily="18" charset="2"/>
              </a:rPr>
              <a:t>[</a:t>
            </a:r>
            <a:r>
              <a:rPr lang="sl-SI" i="1" dirty="0" smtClean="0">
                <a:sym typeface="Symbol" panose="05050102010706020507" pitchFamily="18" charset="2"/>
              </a:rPr>
              <a:t>x</a:t>
            </a:r>
            <a:r>
              <a:rPr lang="sl-SI" dirty="0" smtClean="0">
                <a:sym typeface="Symbol" panose="05050102010706020507" pitchFamily="18" charset="2"/>
              </a:rPr>
              <a:t>]</a:t>
            </a:r>
            <a:endParaRPr lang="sl-SI" dirty="0" smtClean="0"/>
          </a:p>
          <a:p>
            <a:pPr lvl="1">
              <a:lnSpc>
                <a:spcPct val="110000"/>
              </a:lnSpc>
            </a:pPr>
            <a:r>
              <a:rPr lang="sl-SI" dirty="0" smtClean="0"/>
              <a:t>Uredimo vrstice po številu enic, stolpce po številu ničel </a:t>
            </a:r>
            <a:br>
              <a:rPr lang="sl-SI" dirty="0" smtClean="0"/>
            </a:br>
            <a:r>
              <a:rPr lang="sl-SI" dirty="0" smtClean="0">
                <a:sym typeface="Symbol" panose="05050102010706020507" pitchFamily="18" charset="2"/>
              </a:rPr>
              <a:t> seznama </a:t>
            </a:r>
            <a:r>
              <a:rPr lang="sl-SI" i="1" dirty="0" smtClean="0">
                <a:sym typeface="Symbol" panose="05050102010706020507" pitchFamily="18" charset="2"/>
              </a:rPr>
              <a:t>vrstice</a:t>
            </a:r>
            <a:r>
              <a:rPr lang="sl-SI" dirty="0" smtClean="0">
                <a:sym typeface="Symbol" panose="05050102010706020507" pitchFamily="18" charset="2"/>
              </a:rPr>
              <a:t>[0..</a:t>
            </a:r>
            <a:r>
              <a:rPr lang="sl-SI" i="1" dirty="0" smtClean="0">
                <a:sym typeface="Symbol" panose="05050102010706020507" pitchFamily="18" charset="2"/>
              </a:rPr>
              <a:t>h</a:t>
            </a:r>
            <a:r>
              <a:rPr lang="sl-SI" dirty="0" smtClean="0">
                <a:sym typeface="Symbol" panose="05050102010706020507" pitchFamily="18" charset="2"/>
              </a:rPr>
              <a:t> – 1], </a:t>
            </a:r>
            <a:r>
              <a:rPr lang="sl-SI" i="1" dirty="0" smtClean="0">
                <a:sym typeface="Symbol" panose="05050102010706020507" pitchFamily="18" charset="2"/>
              </a:rPr>
              <a:t>stolpci</a:t>
            </a:r>
            <a:r>
              <a:rPr lang="sl-SI" dirty="0" smtClean="0">
                <a:sym typeface="Symbol" panose="05050102010706020507" pitchFamily="18" charset="2"/>
              </a:rPr>
              <a:t>[0..</a:t>
            </a:r>
            <a:r>
              <a:rPr lang="sl-SI" i="1" dirty="0" smtClean="0">
                <a:sym typeface="Symbol" panose="05050102010706020507" pitchFamily="18" charset="2"/>
              </a:rPr>
              <a:t>w</a:t>
            </a:r>
            <a:r>
              <a:rPr lang="sl-SI" dirty="0" smtClean="0">
                <a:sym typeface="Symbol" panose="05050102010706020507" pitchFamily="18" charset="2"/>
              </a:rPr>
              <a:t> – 1]</a:t>
            </a:r>
            <a:br>
              <a:rPr lang="sl-SI" dirty="0" smtClean="0">
                <a:sym typeface="Symbol" panose="05050102010706020507" pitchFamily="18" charset="2"/>
              </a:rPr>
            </a:br>
            <a:r>
              <a:rPr lang="sl-SI" dirty="0" smtClean="0">
                <a:sym typeface="Symbol" panose="05050102010706020507" pitchFamily="18" charset="2"/>
              </a:rPr>
              <a:t/>
            </a:r>
            <a:br>
              <a:rPr lang="sl-SI" dirty="0" smtClean="0">
                <a:sym typeface="Symbol" panose="05050102010706020507" pitchFamily="18" charset="2"/>
              </a:rPr>
            </a:br>
            <a:r>
              <a:rPr lang="sl-SI" i="1" dirty="0" smtClean="0">
                <a:sym typeface="Symbol" panose="05050102010706020507" pitchFamily="18" charset="2"/>
              </a:rPr>
              <a:t>L</a:t>
            </a:r>
            <a:r>
              <a:rPr lang="sl-SI" dirty="0" smtClean="0">
                <a:sym typeface="Symbol" panose="05050102010706020507" pitchFamily="18" charset="2"/>
              </a:rPr>
              <a:t> = prazen seznam operacij;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b="1" dirty="0" smtClean="0"/>
              <a:t>while</a:t>
            </a:r>
            <a:r>
              <a:rPr lang="sl-SI" dirty="0" smtClean="0"/>
              <a:t> </a:t>
            </a:r>
            <a:r>
              <a:rPr lang="sl-SI" i="1" dirty="0" smtClean="0"/>
              <a:t>w</a:t>
            </a:r>
            <a:r>
              <a:rPr lang="sl-SI" dirty="0" smtClean="0"/>
              <a:t> &gt; 0 </a:t>
            </a:r>
            <a:r>
              <a:rPr lang="sl-SI" b="1" dirty="0" smtClean="0"/>
              <a:t>and</a:t>
            </a:r>
            <a:r>
              <a:rPr lang="sl-SI" dirty="0" smtClean="0"/>
              <a:t> </a:t>
            </a:r>
            <a:r>
              <a:rPr lang="sl-SI" i="1" dirty="0" smtClean="0"/>
              <a:t>h</a:t>
            </a:r>
            <a:r>
              <a:rPr lang="sl-SI" dirty="0" smtClean="0"/>
              <a:t> &gt; 0:</a:t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i="1" dirty="0" smtClean="0"/>
              <a:t>y</a:t>
            </a:r>
            <a:r>
              <a:rPr lang="sl-SI" dirty="0" smtClean="0"/>
              <a:t> = </a:t>
            </a:r>
            <a:r>
              <a:rPr lang="sl-SI" i="1" dirty="0" smtClean="0"/>
              <a:t>vrstice</a:t>
            </a:r>
            <a:r>
              <a:rPr lang="sl-SI" dirty="0" smtClean="0"/>
              <a:t>[</a:t>
            </a:r>
            <a:r>
              <a:rPr lang="sl-SI" i="1" dirty="0" smtClean="0"/>
              <a:t>h</a:t>
            </a:r>
            <a:r>
              <a:rPr lang="sl-SI" dirty="0" smtClean="0"/>
              <a:t> – 1]; </a:t>
            </a:r>
            <a:r>
              <a:rPr lang="sl-SI" i="1" dirty="0" smtClean="0"/>
              <a:t>x</a:t>
            </a:r>
            <a:r>
              <a:rPr lang="sl-SI" dirty="0" smtClean="0"/>
              <a:t> = </a:t>
            </a:r>
            <a:r>
              <a:rPr lang="sl-SI" i="1" dirty="0" smtClean="0"/>
              <a:t>stolpci</a:t>
            </a:r>
            <a:r>
              <a:rPr lang="sl-SI" dirty="0" smtClean="0"/>
              <a:t>[</a:t>
            </a:r>
            <a:r>
              <a:rPr lang="sl-SI" i="1" dirty="0" smtClean="0"/>
              <a:t>w</a:t>
            </a:r>
            <a:r>
              <a:rPr lang="sl-SI" dirty="0" smtClean="0"/>
              <a:t> – 1]</a:t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b="1" dirty="0" smtClean="0"/>
              <a:t>if</a:t>
            </a:r>
            <a:r>
              <a:rPr lang="sl-SI" dirty="0" smtClean="0"/>
              <a:t> </a:t>
            </a:r>
            <a:r>
              <a:rPr lang="sl-SI" i="1" dirty="0" smtClean="0"/>
              <a:t>stEnic</a:t>
            </a:r>
            <a:r>
              <a:rPr lang="sl-SI" dirty="0" smtClean="0"/>
              <a:t>[</a:t>
            </a:r>
            <a:r>
              <a:rPr lang="sl-SI" i="1" dirty="0" smtClean="0"/>
              <a:t>y</a:t>
            </a:r>
            <a:r>
              <a:rPr lang="sl-SI" dirty="0" smtClean="0"/>
              <a:t>] == </a:t>
            </a:r>
            <a:r>
              <a:rPr lang="sl-SI" i="1" dirty="0" smtClean="0"/>
              <a:t>w</a:t>
            </a:r>
            <a:r>
              <a:rPr lang="sl-SI" dirty="0" smtClean="0"/>
              <a:t>:    dodaj operacijo na vrstici </a:t>
            </a:r>
            <a:r>
              <a:rPr lang="sl-SI" i="1" dirty="0" smtClean="0"/>
              <a:t>y</a:t>
            </a:r>
            <a:r>
              <a:rPr lang="sl-SI" dirty="0" smtClean="0"/>
              <a:t> na konec </a:t>
            </a:r>
            <a:r>
              <a:rPr lang="sl-SI" i="1" dirty="0" smtClean="0"/>
              <a:t>L</a:t>
            </a:r>
            <a:r>
              <a:rPr lang="sl-SI" dirty="0" smtClean="0"/>
              <a:t>;   </a:t>
            </a:r>
            <a:r>
              <a:rPr lang="sl-SI" i="1" dirty="0" smtClean="0"/>
              <a:t>h</a:t>
            </a:r>
            <a:r>
              <a:rPr lang="sl-SI" dirty="0" smtClean="0"/>
              <a:t> = </a:t>
            </a:r>
            <a:r>
              <a:rPr lang="sl-SI" i="1" dirty="0" smtClean="0"/>
              <a:t>h</a:t>
            </a:r>
            <a:r>
              <a:rPr lang="sl-SI" dirty="0" smtClean="0"/>
              <a:t> – 1</a:t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b="1" dirty="0" smtClean="0"/>
              <a:t>else</a:t>
            </a:r>
            <a:r>
              <a:rPr lang="sl-SI" dirty="0" smtClean="0"/>
              <a:t> </a:t>
            </a:r>
            <a:r>
              <a:rPr lang="sl-SI" b="1" dirty="0" smtClean="0"/>
              <a:t>if</a:t>
            </a:r>
            <a:r>
              <a:rPr lang="sl-SI" dirty="0" smtClean="0"/>
              <a:t> </a:t>
            </a:r>
            <a:r>
              <a:rPr lang="sl-SI" i="1" dirty="0" smtClean="0"/>
              <a:t>stNicel</a:t>
            </a:r>
            <a:r>
              <a:rPr lang="sl-SI" dirty="0" smtClean="0"/>
              <a:t>[</a:t>
            </a:r>
            <a:r>
              <a:rPr lang="sl-SI" i="1" dirty="0" smtClean="0"/>
              <a:t>x</a:t>
            </a:r>
            <a:r>
              <a:rPr lang="sl-SI" dirty="0" smtClean="0"/>
              <a:t>] == </a:t>
            </a:r>
            <a:r>
              <a:rPr lang="sl-SI" i="1" dirty="0" smtClean="0"/>
              <a:t>h</a:t>
            </a:r>
            <a:r>
              <a:rPr lang="sl-SI" dirty="0" smtClean="0"/>
              <a:t>:  dodaj operacijo na stolpcu </a:t>
            </a:r>
            <a:r>
              <a:rPr lang="sl-SI" i="1" dirty="0" smtClean="0"/>
              <a:t>x</a:t>
            </a:r>
            <a:r>
              <a:rPr lang="sl-SI" dirty="0" smtClean="0"/>
              <a:t> na konec </a:t>
            </a:r>
            <a:r>
              <a:rPr lang="sl-SI" i="1" dirty="0" smtClean="0"/>
              <a:t>L</a:t>
            </a:r>
            <a:r>
              <a:rPr lang="sl-SI" dirty="0" smtClean="0"/>
              <a:t>;   </a:t>
            </a:r>
            <a:r>
              <a:rPr lang="sl-SI" i="1" dirty="0" smtClean="0"/>
              <a:t>w</a:t>
            </a:r>
            <a:r>
              <a:rPr lang="sl-SI" dirty="0" smtClean="0"/>
              <a:t> = </a:t>
            </a:r>
            <a:r>
              <a:rPr lang="sl-SI" i="1" dirty="0" smtClean="0"/>
              <a:t>w</a:t>
            </a:r>
            <a:r>
              <a:rPr lang="sl-SI" dirty="0" smtClean="0"/>
              <a:t> – 1  </a:t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b="1" dirty="0" smtClean="0"/>
              <a:t>else</a:t>
            </a:r>
            <a:r>
              <a:rPr lang="sl-SI" dirty="0" smtClean="0"/>
              <a:t>:  problem je nerešljiv;</a:t>
            </a:r>
            <a:br>
              <a:rPr lang="sl-SI" dirty="0" smtClean="0"/>
            </a:br>
            <a:r>
              <a:rPr lang="sl-SI" dirty="0" smtClean="0"/>
              <a:t>na koncu je treba seznam </a:t>
            </a:r>
            <a:r>
              <a:rPr lang="sl-SI" i="1" dirty="0" smtClean="0"/>
              <a:t>L</a:t>
            </a:r>
            <a:r>
              <a:rPr lang="sl-SI" dirty="0" smtClean="0"/>
              <a:t> le še obrniti;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76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3.3 Tabela ničel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Rešitev 2: topološko urejanje</a:t>
            </a:r>
          </a:p>
          <a:p>
            <a:pPr lvl="1"/>
            <a:r>
              <a:rPr lang="sl-SI" dirty="0" smtClean="0"/>
              <a:t>Nobene koristi ni, da bi več kot enkrat izvedli operacijo na isti vrstici/stolpcu</a:t>
            </a:r>
          </a:p>
          <a:p>
            <a:pPr lvl="1"/>
            <a:r>
              <a:rPr lang="sl-SI" dirty="0" smtClean="0"/>
              <a:t>Če pa je ne izvedemo niti enkrat:</a:t>
            </a:r>
          </a:p>
          <a:p>
            <a:pPr lvl="2"/>
            <a:r>
              <a:rPr lang="sl-SI" dirty="0" smtClean="0"/>
              <a:t>»Manjkajoče operacije</a:t>
            </a:r>
            <a:r>
              <a:rPr lang="sl-SI" dirty="0"/>
              <a:t>«</a:t>
            </a:r>
            <a:r>
              <a:rPr lang="sl-SI" dirty="0" smtClean="0"/>
              <a:t> lahko vrinemo na začetek </a:t>
            </a:r>
            <a:br>
              <a:rPr lang="sl-SI" dirty="0" smtClean="0"/>
            </a:br>
            <a:r>
              <a:rPr lang="sl-SI" dirty="0" smtClean="0"/>
              <a:t>(najprej tiste na vrsticah, nato na stolpcih)</a:t>
            </a:r>
          </a:p>
          <a:p>
            <a:pPr lvl="1"/>
            <a:r>
              <a:rPr lang="sl-SI" dirty="0" smtClean="0"/>
              <a:t>Torej se omejimo na rešitve, ki izvedejo vsako operacijo natanko enkrat</a:t>
            </a:r>
          </a:p>
          <a:p>
            <a:pPr lvl="1"/>
            <a:r>
              <a:rPr lang="sl-SI" dirty="0" smtClean="0"/>
              <a:t>Mislimo si graf, kjer točke predstavljajo operacije</a:t>
            </a:r>
          </a:p>
          <a:p>
            <a:pPr lvl="2"/>
            <a:r>
              <a:rPr lang="sl-SI" dirty="0" smtClean="0"/>
              <a:t>(0, </a:t>
            </a:r>
            <a:r>
              <a:rPr lang="sl-SI" i="1" dirty="0" smtClean="0"/>
              <a:t>x</a:t>
            </a:r>
            <a:r>
              <a:rPr lang="sl-SI" dirty="0" smtClean="0"/>
              <a:t>) za operacije na stolpcih in (1, </a:t>
            </a:r>
            <a:r>
              <a:rPr lang="sl-SI" i="1" dirty="0" smtClean="0"/>
              <a:t>y</a:t>
            </a:r>
            <a:r>
              <a:rPr lang="sl-SI" dirty="0" smtClean="0"/>
              <a:t>) za operacije na vrsticah</a:t>
            </a:r>
          </a:p>
          <a:p>
            <a:pPr lvl="2"/>
            <a:r>
              <a:rPr lang="sl-SI" dirty="0" smtClean="0"/>
              <a:t>Dodajmo povezave, ki povedo, če mora biti neka operacija izvedena prej kot druga:</a:t>
            </a:r>
          </a:p>
          <a:p>
            <a:pPr lvl="2"/>
            <a:r>
              <a:rPr lang="sl-SI" dirty="0" smtClean="0"/>
              <a:t>Če je v končni tabeli na (</a:t>
            </a:r>
            <a:r>
              <a:rPr lang="sl-SI" i="1" dirty="0" smtClean="0"/>
              <a:t>x</a:t>
            </a:r>
            <a:r>
              <a:rPr lang="sl-SI" dirty="0" smtClean="0"/>
              <a:t>, </a:t>
            </a:r>
            <a:r>
              <a:rPr lang="sl-SI" i="1" dirty="0" smtClean="0"/>
              <a:t>y</a:t>
            </a:r>
            <a:r>
              <a:rPr lang="sl-SI" dirty="0" smtClean="0"/>
              <a:t>) enica, dodajmo povezavo (0, </a:t>
            </a:r>
            <a:r>
              <a:rPr lang="sl-SI" i="1" dirty="0" smtClean="0"/>
              <a:t>x</a:t>
            </a:r>
            <a:r>
              <a:rPr lang="sl-SI" dirty="0" smtClean="0"/>
              <a:t>) </a:t>
            </a:r>
            <a:r>
              <a:rPr lang="sl-SI" dirty="0" smtClean="0">
                <a:sym typeface="Symbol" panose="05050102010706020507" pitchFamily="18" charset="2"/>
              </a:rPr>
              <a:t> </a:t>
            </a:r>
            <a:r>
              <a:rPr lang="sl-SI" dirty="0" smtClean="0"/>
              <a:t>(1, </a:t>
            </a:r>
            <a:r>
              <a:rPr lang="sl-SI" i="1" dirty="0" smtClean="0"/>
              <a:t>y</a:t>
            </a:r>
            <a:r>
              <a:rPr lang="sl-SI" dirty="0" smtClean="0"/>
              <a:t>)</a:t>
            </a:r>
          </a:p>
          <a:p>
            <a:pPr lvl="2"/>
            <a:r>
              <a:rPr lang="sl-SI" dirty="0" smtClean="0"/>
              <a:t>Če pa je na (</a:t>
            </a:r>
            <a:r>
              <a:rPr lang="sl-SI" i="1" dirty="0" smtClean="0"/>
              <a:t>x</a:t>
            </a:r>
            <a:r>
              <a:rPr lang="sl-SI" dirty="0" smtClean="0"/>
              <a:t>, </a:t>
            </a:r>
            <a:r>
              <a:rPr lang="sl-SI" i="1" dirty="0" smtClean="0"/>
              <a:t>y</a:t>
            </a:r>
            <a:r>
              <a:rPr lang="sl-SI" dirty="0" smtClean="0"/>
              <a:t>) ničla, dodajmo povezavo </a:t>
            </a:r>
            <a:r>
              <a:rPr lang="sl-SI" dirty="0"/>
              <a:t>(1, </a:t>
            </a:r>
            <a:r>
              <a:rPr lang="sl-SI" i="1" dirty="0"/>
              <a:t>y</a:t>
            </a:r>
            <a:r>
              <a:rPr lang="sl-SI" dirty="0" smtClean="0"/>
              <a:t>) </a:t>
            </a:r>
            <a:r>
              <a:rPr lang="sl-SI" dirty="0" smtClean="0">
                <a:sym typeface="Symbol" panose="05050102010706020507" pitchFamily="18" charset="2"/>
              </a:rPr>
              <a:t> </a:t>
            </a:r>
            <a:r>
              <a:rPr lang="sl-SI" dirty="0"/>
              <a:t>(0, </a:t>
            </a:r>
            <a:r>
              <a:rPr lang="sl-SI" i="1" dirty="0"/>
              <a:t>x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Poiščimo topološki vrstni red točk grafa; to je ravno iskano zaporedje operacij</a:t>
            </a:r>
          </a:p>
        </p:txBody>
      </p:sp>
    </p:spTree>
    <p:extLst>
      <p:ext uri="{BB962C8B-B14F-4D97-AF65-F5344CB8AC3E}">
        <p14:creationId xmlns:p14="http://schemas.microsoft.com/office/powerpoint/2010/main" val="2502269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3.4 Lepe podmnožice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Dano je drevo s korenom, točke so 1..</a:t>
            </a:r>
            <a:r>
              <a:rPr lang="sl-SI" i="1" dirty="0" smtClean="0"/>
              <a:t>n</a:t>
            </a:r>
          </a:p>
          <a:p>
            <a:pPr lvl="1"/>
            <a:r>
              <a:rPr lang="sl-SI" dirty="0" smtClean="0"/>
              <a:t>Vsako vozlišče ima neko barvo iz 1..</a:t>
            </a:r>
            <a:r>
              <a:rPr lang="sl-SI" i="1" dirty="0" smtClean="0"/>
              <a:t>b</a:t>
            </a:r>
          </a:p>
          <a:p>
            <a:pPr lvl="1"/>
            <a:r>
              <a:rPr lang="sl-SI" dirty="0" smtClean="0"/>
              <a:t>Podmnožica vozlišč </a:t>
            </a:r>
            <a:r>
              <a:rPr lang="sl-SI" i="1" dirty="0" smtClean="0"/>
              <a:t>A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 {1, 2, …,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} </a:t>
            </a:r>
            <a:r>
              <a:rPr lang="sl-SI" dirty="0" smtClean="0"/>
              <a:t>je </a:t>
            </a:r>
            <a:r>
              <a:rPr lang="sl-SI" i="1" dirty="0" smtClean="0"/>
              <a:t>lepa</a:t>
            </a:r>
            <a:r>
              <a:rPr lang="sl-SI" dirty="0" smtClean="0"/>
              <a:t>, če:</a:t>
            </a:r>
          </a:p>
          <a:p>
            <a:pPr lvl="2"/>
            <a:r>
              <a:rPr lang="sl-SI" dirty="0" smtClean="0"/>
              <a:t>so vsa vozlišča v njej iste barve in</a:t>
            </a:r>
          </a:p>
          <a:p>
            <a:pPr lvl="2"/>
            <a:r>
              <a:rPr lang="sl-SI" dirty="0" smtClean="0"/>
              <a:t>lahko obiščemo vsa vozlišča iz </a:t>
            </a:r>
            <a:r>
              <a:rPr lang="sl-SI" i="1" dirty="0" smtClean="0"/>
              <a:t>A</a:t>
            </a:r>
            <a:r>
              <a:rPr lang="sl-SI" dirty="0" smtClean="0"/>
              <a:t> z neko potjo, ki nobenega vozlišča ne obišče več kot enkrat (sme pa obiskati tudi kakšno vozlišče zunaj </a:t>
            </a:r>
            <a:r>
              <a:rPr lang="sl-SI" i="1" dirty="0" smtClean="0"/>
              <a:t>A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Naloga: za vsako barvo poišči velikost največje lepe podmnožice te barve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8208" y="116632"/>
            <a:ext cx="4139356" cy="26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32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3.4 Lepe podmnožice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dirty="0" smtClean="0"/>
              <a:t>Rekurzivni razmislek:</a:t>
            </a:r>
          </a:p>
          <a:p>
            <a:pPr lvl="1"/>
            <a:r>
              <a:rPr lang="sl-SI" dirty="0" smtClean="0"/>
              <a:t>Recimo, da nas zanimajo lepe podmnožice barve </a:t>
            </a:r>
            <a:r>
              <a:rPr lang="sl-SI" i="1" dirty="0" smtClean="0"/>
              <a:t>c</a:t>
            </a:r>
          </a:p>
          <a:p>
            <a:pPr lvl="1"/>
            <a:r>
              <a:rPr lang="sl-SI" dirty="0" smtClean="0"/>
              <a:t>Pot, ki ne obišče nobenega vozlišča več kot enkrat, </a:t>
            </a:r>
            <a:br>
              <a:rPr lang="sl-SI" dirty="0" smtClean="0"/>
            </a:br>
            <a:r>
              <a:rPr lang="sl-SI" dirty="0" smtClean="0"/>
              <a:t>se mora nekaj časa vzpenjati in nato nekaj časa spuščati</a:t>
            </a:r>
          </a:p>
          <a:p>
            <a:pPr lvl="1"/>
            <a:r>
              <a:rPr lang="sl-SI" dirty="0" smtClean="0"/>
              <a:t>Recimo, da ima pot »vrh« v vozlišču </a:t>
            </a:r>
            <a:r>
              <a:rPr lang="sl-SI" i="1" dirty="0" smtClean="0"/>
              <a:t>u</a:t>
            </a:r>
          </a:p>
          <a:p>
            <a:pPr lvl="1"/>
            <a:r>
              <a:rPr lang="sl-SI" dirty="0" smtClean="0"/>
              <a:t>Prej in potem sta dva navpična »kraka« iz dveh (različnih!) </a:t>
            </a:r>
            <a:r>
              <a:rPr lang="sl-SI" i="1" dirty="0" smtClean="0"/>
              <a:t>u</a:t>
            </a:r>
            <a:r>
              <a:rPr lang="sl-SI" dirty="0" smtClean="0"/>
              <a:t>-jevih otrok navzdol</a:t>
            </a:r>
          </a:p>
          <a:p>
            <a:pPr lvl="1"/>
            <a:r>
              <a:rPr lang="sl-SI" dirty="0" smtClean="0"/>
              <a:t>Vprašanje je torej, največ koliko vozlišč barve </a:t>
            </a:r>
            <a:r>
              <a:rPr lang="sl-SI" i="1" dirty="0" smtClean="0"/>
              <a:t>c</a:t>
            </a:r>
            <a:r>
              <a:rPr lang="sl-SI" dirty="0" smtClean="0"/>
              <a:t> lahko pokrije pot, ki se spušča iz nekega vozlišča </a:t>
            </a:r>
            <a:r>
              <a:rPr lang="en-US" dirty="0" smtClean="0"/>
              <a:t>—</a:t>
            </a:r>
            <a:r>
              <a:rPr lang="sl-SI" dirty="0" smtClean="0"/>
              <a:t> recimo temu </a:t>
            </a:r>
            <a:r>
              <a:rPr lang="sl-SI" i="1" dirty="0" smtClean="0"/>
              <a:t>f</a:t>
            </a:r>
            <a:r>
              <a:rPr lang="sl-SI" i="1" baseline="-25000" dirty="0" smtClean="0"/>
              <a:t>c</a:t>
            </a:r>
            <a:r>
              <a:rPr lang="sl-SI" dirty="0" smtClean="0"/>
              <a:t>(</a:t>
            </a:r>
            <a:r>
              <a:rPr lang="sl-SI" i="1" dirty="0" smtClean="0"/>
              <a:t>u</a:t>
            </a:r>
            <a:r>
              <a:rPr lang="sl-SI" dirty="0" smtClean="0"/>
              <a:t>)</a:t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globalna spremenljivka:  </a:t>
            </a:r>
            <a:r>
              <a:rPr lang="sl-SI" i="1" dirty="0" smtClean="0"/>
              <a:t>maxLepa</a:t>
            </a:r>
            <a:r>
              <a:rPr lang="sl-SI" dirty="0" smtClean="0"/>
              <a:t> = 0;</a:t>
            </a:r>
            <a:br>
              <a:rPr lang="sl-SI" dirty="0" smtClean="0"/>
            </a:br>
            <a:r>
              <a:rPr lang="sl-SI" b="1" dirty="0" smtClean="0"/>
              <a:t>funkcija</a:t>
            </a:r>
            <a:r>
              <a:rPr lang="sl-SI" dirty="0" smtClean="0"/>
              <a:t> </a:t>
            </a:r>
            <a:r>
              <a:rPr lang="sl-SI" i="1" dirty="0" smtClean="0"/>
              <a:t>ObdelajPoddrevo</a:t>
            </a:r>
            <a:r>
              <a:rPr lang="sl-SI" dirty="0" smtClean="0"/>
              <a:t>(</a:t>
            </a:r>
            <a:r>
              <a:rPr lang="sl-SI" i="1" dirty="0" smtClean="0"/>
              <a:t>u</a:t>
            </a:r>
            <a:r>
              <a:rPr lang="sl-SI" dirty="0" smtClean="0"/>
              <a:t>):       </a:t>
            </a:r>
            <a:r>
              <a:rPr lang="sl-SI" i="1" dirty="0" smtClean="0">
                <a:solidFill>
                  <a:schemeClr val="accent1"/>
                </a:solidFill>
              </a:rPr>
              <a:t>// vrne</a:t>
            </a:r>
            <a:r>
              <a:rPr lang="sl-SI" dirty="0" smtClean="0">
                <a:solidFill>
                  <a:schemeClr val="accent1"/>
                </a:solidFill>
              </a:rPr>
              <a:t> </a:t>
            </a:r>
            <a:r>
              <a:rPr lang="sl-SI" i="1" dirty="0" smtClean="0">
                <a:solidFill>
                  <a:schemeClr val="accent1"/>
                </a:solidFill>
              </a:rPr>
              <a:t>f</a:t>
            </a:r>
            <a:r>
              <a:rPr lang="sl-SI" i="1" baseline="-25000" dirty="0" smtClean="0">
                <a:solidFill>
                  <a:schemeClr val="accent1"/>
                </a:solidFill>
              </a:rPr>
              <a:t>c</a:t>
            </a:r>
            <a:r>
              <a:rPr lang="sl-SI" dirty="0" smtClean="0">
                <a:solidFill>
                  <a:schemeClr val="accent1"/>
                </a:solidFill>
              </a:rPr>
              <a:t>(</a:t>
            </a:r>
            <a:r>
              <a:rPr lang="sl-SI" i="1" dirty="0" smtClean="0">
                <a:solidFill>
                  <a:schemeClr val="accent1"/>
                </a:solidFill>
              </a:rPr>
              <a:t>u</a:t>
            </a:r>
            <a:r>
              <a:rPr lang="sl-SI" dirty="0" smtClean="0">
                <a:solidFill>
                  <a:schemeClr val="accent1"/>
                </a:solidFill>
              </a:rPr>
              <a:t>)</a:t>
            </a:r>
            <a:br>
              <a:rPr lang="sl-SI" dirty="0" smtClean="0">
                <a:solidFill>
                  <a:schemeClr val="accent1"/>
                </a:solidFill>
              </a:rPr>
            </a:br>
            <a:r>
              <a:rPr lang="sl-SI" dirty="0" smtClean="0"/>
              <a:t>    </a:t>
            </a:r>
            <a:r>
              <a:rPr lang="sl-SI" i="1" dirty="0" smtClean="0"/>
              <a:t>Fu</a:t>
            </a:r>
            <a:r>
              <a:rPr lang="sl-SI" dirty="0" smtClean="0"/>
              <a:t> = 0</a:t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b="1" dirty="0" smtClean="0"/>
              <a:t>za</a:t>
            </a:r>
            <a:r>
              <a:rPr lang="sl-SI" dirty="0" smtClean="0"/>
              <a:t> vsakega </a:t>
            </a:r>
            <a:r>
              <a:rPr lang="sl-SI" i="1" dirty="0" smtClean="0"/>
              <a:t>u</a:t>
            </a:r>
            <a:r>
              <a:rPr lang="sl-SI" dirty="0" smtClean="0"/>
              <a:t>-jevega otroka </a:t>
            </a:r>
            <a:r>
              <a:rPr lang="sl-SI" i="1" dirty="0" smtClean="0"/>
              <a:t>v</a:t>
            </a:r>
            <a:r>
              <a:rPr lang="sl-SI" dirty="0" smtClean="0"/>
              <a:t>:</a:t>
            </a:r>
            <a:br>
              <a:rPr lang="sl-SI" dirty="0" smtClean="0"/>
            </a:br>
            <a:r>
              <a:rPr lang="sl-SI" dirty="0" smtClean="0"/>
              <a:t>       </a:t>
            </a:r>
            <a:r>
              <a:rPr lang="sl-SI" i="1" dirty="0" smtClean="0"/>
              <a:t>Fv</a:t>
            </a:r>
            <a:r>
              <a:rPr lang="sl-SI" dirty="0" smtClean="0"/>
              <a:t> = </a:t>
            </a:r>
            <a:r>
              <a:rPr lang="sl-SI" i="1" dirty="0" smtClean="0"/>
              <a:t>ObdelajPoddrevo</a:t>
            </a:r>
            <a:r>
              <a:rPr lang="sl-SI" dirty="0" smtClean="0"/>
              <a:t>(</a:t>
            </a:r>
            <a:r>
              <a:rPr lang="sl-SI" i="1" dirty="0" smtClean="0"/>
              <a:t>v</a:t>
            </a:r>
            <a:r>
              <a:rPr lang="sl-SI" dirty="0" smtClean="0"/>
              <a:t>)</a:t>
            </a:r>
            <a:br>
              <a:rPr lang="sl-SI" dirty="0" smtClean="0"/>
            </a:br>
            <a:r>
              <a:rPr lang="sl-SI" dirty="0" smtClean="0"/>
              <a:t>       </a:t>
            </a:r>
            <a:r>
              <a:rPr lang="sl-SI" i="1" dirty="0" smtClean="0"/>
              <a:t>maxLepa</a:t>
            </a:r>
            <a:r>
              <a:rPr lang="sl-SI" dirty="0" smtClean="0"/>
              <a:t> = max(</a:t>
            </a:r>
            <a:r>
              <a:rPr lang="sl-SI" i="1" dirty="0" smtClean="0"/>
              <a:t>maxLepa</a:t>
            </a:r>
            <a:r>
              <a:rPr lang="sl-SI" dirty="0" smtClean="0"/>
              <a:t>, </a:t>
            </a:r>
            <a:r>
              <a:rPr lang="sl-SI" i="1" dirty="0" smtClean="0"/>
              <a:t>Fu</a:t>
            </a:r>
            <a:r>
              <a:rPr lang="sl-SI" dirty="0" smtClean="0"/>
              <a:t> + </a:t>
            </a:r>
            <a:r>
              <a:rPr lang="sl-SI" i="1" dirty="0" smtClean="0"/>
              <a:t>Fv</a:t>
            </a:r>
            <a:r>
              <a:rPr lang="sl-SI" dirty="0" smtClean="0"/>
              <a:t> + (</a:t>
            </a:r>
            <a:r>
              <a:rPr lang="sl-SI" i="1" dirty="0" smtClean="0"/>
              <a:t>barva</a:t>
            </a:r>
            <a:r>
              <a:rPr lang="sl-SI" dirty="0" smtClean="0"/>
              <a:t>[</a:t>
            </a:r>
            <a:r>
              <a:rPr lang="sl-SI" i="1" dirty="0" smtClean="0"/>
              <a:t>u</a:t>
            </a:r>
            <a:r>
              <a:rPr lang="sl-SI" dirty="0" smtClean="0"/>
              <a:t>] == </a:t>
            </a:r>
            <a:r>
              <a:rPr lang="sl-SI" i="1" dirty="0" smtClean="0"/>
              <a:t>c</a:t>
            </a:r>
            <a:r>
              <a:rPr lang="sl-SI" dirty="0" smtClean="0"/>
              <a:t> ? 1 : 0))</a:t>
            </a:r>
            <a:br>
              <a:rPr lang="sl-SI" dirty="0" smtClean="0"/>
            </a:br>
            <a:r>
              <a:rPr lang="sl-SI" dirty="0" smtClean="0"/>
              <a:t>       </a:t>
            </a:r>
            <a:r>
              <a:rPr lang="sl-SI" i="1" dirty="0" smtClean="0"/>
              <a:t>Fu</a:t>
            </a:r>
            <a:r>
              <a:rPr lang="sl-SI" dirty="0" smtClean="0"/>
              <a:t> = max(</a:t>
            </a:r>
            <a:r>
              <a:rPr lang="sl-SI" i="1" dirty="0" smtClean="0"/>
              <a:t>Fu</a:t>
            </a:r>
            <a:r>
              <a:rPr lang="sl-SI" dirty="0" smtClean="0"/>
              <a:t>, </a:t>
            </a:r>
            <a:r>
              <a:rPr lang="sl-SI" i="1" dirty="0" smtClean="0"/>
              <a:t>Fv</a:t>
            </a:r>
            <a:r>
              <a:rPr lang="sl-SI" dirty="0" smtClean="0"/>
              <a:t>)</a:t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b="1" dirty="0" smtClean="0"/>
              <a:t>return</a:t>
            </a:r>
            <a:r>
              <a:rPr lang="sl-SI" dirty="0" smtClean="0"/>
              <a:t> </a:t>
            </a:r>
            <a:r>
              <a:rPr lang="sl-SI" i="1" dirty="0" smtClean="0"/>
              <a:t>Fu</a:t>
            </a:r>
            <a:r>
              <a:rPr lang="sl-SI" dirty="0" smtClean="0"/>
              <a:t> + (</a:t>
            </a:r>
            <a:r>
              <a:rPr lang="sl-SI" i="1" dirty="0" smtClean="0"/>
              <a:t>barva</a:t>
            </a:r>
            <a:r>
              <a:rPr lang="sl-SI" dirty="0" smtClean="0"/>
              <a:t>[</a:t>
            </a:r>
            <a:r>
              <a:rPr lang="sl-SI" i="1" dirty="0" smtClean="0"/>
              <a:t>u</a:t>
            </a:r>
            <a:r>
              <a:rPr lang="sl-SI" dirty="0" smtClean="0"/>
              <a:t>] == </a:t>
            </a:r>
            <a:r>
              <a:rPr lang="sl-SI" i="1" dirty="0" smtClean="0"/>
              <a:t>c</a:t>
            </a:r>
            <a:r>
              <a:rPr lang="sl-SI" dirty="0" smtClean="0"/>
              <a:t> ? 1 : 0)</a:t>
            </a:r>
            <a:br>
              <a:rPr lang="sl-SI" dirty="0" smtClean="0"/>
            </a:br>
            <a:r>
              <a:rPr lang="sl-SI" dirty="0" smtClean="0"/>
              <a:t>  </a:t>
            </a:r>
          </a:p>
          <a:p>
            <a:pPr lvl="1"/>
            <a:r>
              <a:rPr lang="sl-SI" dirty="0" smtClean="0"/>
              <a:t>Poženemo jo iz korena, v 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) časa dobimo največjo lepo podmnožico barve </a:t>
            </a:r>
            <a:r>
              <a:rPr lang="sl-SI" i="1" dirty="0" smtClean="0"/>
              <a:t>c</a:t>
            </a:r>
          </a:p>
          <a:p>
            <a:pPr lvl="1"/>
            <a:r>
              <a:rPr lang="sl-SI" dirty="0" smtClean="0"/>
              <a:t>Za vse barve skupaj 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 · </a:t>
            </a:r>
            <a:r>
              <a:rPr lang="sl-SI" i="1" dirty="0" smtClean="0"/>
              <a:t>b</a:t>
            </a:r>
            <a:r>
              <a:rPr lang="sl-SI" dirty="0" smtClean="0"/>
              <a:t>), prepočasi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8208" y="116632"/>
            <a:ext cx="4139356" cy="26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42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8208" y="116632"/>
            <a:ext cx="4139356" cy="2662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99392"/>
            <a:ext cx="10515600" cy="1325563"/>
          </a:xfrm>
        </p:spPr>
        <p:txBody>
          <a:bodyPr/>
          <a:lstStyle/>
          <a:p>
            <a:r>
              <a:rPr lang="sl-SI" dirty="0" smtClean="0"/>
              <a:t>3.4 Lepe podmnožice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8720"/>
            <a:ext cx="10515600" cy="5544616"/>
          </a:xfrm>
        </p:spPr>
        <p:txBody>
          <a:bodyPr>
            <a:normAutofit fontScale="77500" lnSpcReduction="20000"/>
          </a:bodyPr>
          <a:lstStyle/>
          <a:p>
            <a:r>
              <a:rPr lang="sl-SI" dirty="0" smtClean="0"/>
              <a:t>Zlivanje manjših v večje:</a:t>
            </a:r>
          </a:p>
          <a:p>
            <a:pPr lvl="1"/>
            <a:r>
              <a:rPr lang="sl-SI" dirty="0" smtClean="0"/>
              <a:t>Prejšnja rešitev bi za vsako </a:t>
            </a:r>
            <a:r>
              <a:rPr lang="sl-SI" i="1" dirty="0" smtClean="0"/>
              <a:t>u</a:t>
            </a:r>
            <a:r>
              <a:rPr lang="sl-SI" dirty="0" smtClean="0"/>
              <a:t> izračunala </a:t>
            </a:r>
            <a:r>
              <a:rPr lang="sl-SI" i="1" dirty="0" smtClean="0"/>
              <a:t>f</a:t>
            </a:r>
            <a:r>
              <a:rPr lang="sl-SI" i="1" baseline="-25000" dirty="0" smtClean="0"/>
              <a:t>c</a:t>
            </a:r>
            <a:r>
              <a:rPr lang="sl-SI" dirty="0" smtClean="0"/>
              <a:t>(</a:t>
            </a:r>
            <a:r>
              <a:rPr lang="sl-SI" i="1" dirty="0" smtClean="0"/>
              <a:t>u</a:t>
            </a:r>
            <a:r>
              <a:rPr lang="sl-SI" dirty="0" smtClean="0"/>
              <a:t>) za vse barve </a:t>
            </a:r>
            <a:r>
              <a:rPr lang="sl-SI" i="1" dirty="0" smtClean="0"/>
              <a:t>c</a:t>
            </a:r>
          </a:p>
          <a:p>
            <a:pPr lvl="1"/>
            <a:r>
              <a:rPr lang="sl-SI" dirty="0" smtClean="0"/>
              <a:t>Dovolj bi bilo le za barve, ki se pojavljajo v </a:t>
            </a:r>
            <a:r>
              <a:rPr lang="sl-SI" i="1" dirty="0" smtClean="0"/>
              <a:t>u</a:t>
            </a:r>
            <a:r>
              <a:rPr lang="sl-SI" dirty="0" smtClean="0"/>
              <a:t> ali njegovih potomcih</a:t>
            </a:r>
          </a:p>
          <a:p>
            <a:pPr lvl="2"/>
            <a:r>
              <a:rPr lang="sl-SI" dirty="0" smtClean="0"/>
              <a:t>Za ostale barve je </a:t>
            </a:r>
            <a:r>
              <a:rPr lang="sl-SI" i="1" dirty="0" smtClean="0"/>
              <a:t>f</a:t>
            </a:r>
            <a:r>
              <a:rPr lang="sl-SI" i="1" baseline="-25000" dirty="0" smtClean="0"/>
              <a:t>c</a:t>
            </a:r>
            <a:r>
              <a:rPr lang="sl-SI" dirty="0" smtClean="0"/>
              <a:t>(</a:t>
            </a:r>
            <a:r>
              <a:rPr lang="sl-SI" i="1" dirty="0" smtClean="0"/>
              <a:t>u</a:t>
            </a:r>
            <a:r>
              <a:rPr lang="sl-SI" dirty="0" smtClean="0"/>
              <a:t>) = 0</a:t>
            </a:r>
          </a:p>
          <a:p>
            <a:pPr lvl="1"/>
            <a:r>
              <a:rPr lang="sl-SI" dirty="0" smtClean="0"/>
              <a:t>Recimo, da bi za vsak </a:t>
            </a:r>
            <a:r>
              <a:rPr lang="sl-SI" i="1" dirty="0" smtClean="0"/>
              <a:t>u</a:t>
            </a:r>
            <a:r>
              <a:rPr lang="sl-SI" dirty="0" smtClean="0"/>
              <a:t> želeli izračunati slovar </a:t>
            </a:r>
            <a:r>
              <a:rPr lang="sl-SI" i="1" dirty="0" smtClean="0"/>
              <a:t>H</a:t>
            </a:r>
            <a:r>
              <a:rPr lang="sl-SI" i="1" baseline="-25000" dirty="0" smtClean="0"/>
              <a:t>u</a:t>
            </a:r>
            <a:r>
              <a:rPr lang="sl-SI" dirty="0" smtClean="0"/>
              <a:t> = {</a:t>
            </a:r>
            <a:r>
              <a:rPr lang="sl-SI" i="1" dirty="0" smtClean="0"/>
              <a:t>c</a:t>
            </a:r>
            <a:r>
              <a:rPr lang="sl-SI" dirty="0" smtClean="0"/>
              <a:t>: </a:t>
            </a:r>
            <a:r>
              <a:rPr lang="sl-SI" i="1" dirty="0" smtClean="0"/>
              <a:t>f</a:t>
            </a:r>
            <a:r>
              <a:rPr lang="sl-SI" i="1" baseline="-25000" dirty="0" smtClean="0"/>
              <a:t>c</a:t>
            </a:r>
            <a:r>
              <a:rPr lang="sl-SI" dirty="0" smtClean="0"/>
              <a:t>(</a:t>
            </a:r>
            <a:r>
              <a:rPr lang="sl-SI" i="1" dirty="0" smtClean="0"/>
              <a:t>u</a:t>
            </a:r>
            <a:r>
              <a:rPr lang="sl-SI" dirty="0" smtClean="0"/>
              <a:t>) </a:t>
            </a:r>
            <a:br>
              <a:rPr lang="sl-SI" dirty="0" smtClean="0"/>
            </a:br>
            <a:r>
              <a:rPr lang="sl-SI" dirty="0" smtClean="0"/>
              <a:t>za vsako barvo </a:t>
            </a:r>
            <a:r>
              <a:rPr lang="sl-SI" i="1" dirty="0" smtClean="0"/>
              <a:t>c</a:t>
            </a:r>
            <a:r>
              <a:rPr lang="sl-SI" dirty="0" smtClean="0"/>
              <a:t>, ki se pojavlja v </a:t>
            </a:r>
            <a:r>
              <a:rPr lang="sl-SI" i="1" dirty="0" smtClean="0"/>
              <a:t>u</a:t>
            </a:r>
            <a:r>
              <a:rPr lang="sl-SI" dirty="0" smtClean="0"/>
              <a:t>-jevem poddrevesu}</a:t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globalna spremenljivka: </a:t>
            </a:r>
            <a:r>
              <a:rPr lang="sl-SI" i="1" dirty="0" smtClean="0"/>
              <a:t>maxLepa</a:t>
            </a:r>
            <a:r>
              <a:rPr lang="sl-SI" dirty="0" smtClean="0"/>
              <a:t>[</a:t>
            </a:r>
            <a:r>
              <a:rPr lang="sl-SI" i="1" dirty="0" smtClean="0"/>
              <a:t>c</a:t>
            </a:r>
            <a:r>
              <a:rPr lang="sl-SI" dirty="0" smtClean="0"/>
              <a:t>] = 0 za vse barve </a:t>
            </a:r>
            <a:r>
              <a:rPr lang="sl-SI" i="1" dirty="0" smtClean="0"/>
              <a:t>c</a:t>
            </a:r>
            <a:r>
              <a:rPr lang="sl-SI" dirty="0" smtClean="0"/>
              <a:t>;</a:t>
            </a:r>
            <a:br>
              <a:rPr lang="sl-SI" dirty="0" smtClean="0"/>
            </a:br>
            <a:r>
              <a:rPr lang="sl-SI" b="1" dirty="0" smtClean="0"/>
              <a:t>funkcija </a:t>
            </a:r>
            <a:r>
              <a:rPr lang="sl-SI" i="1" dirty="0" smtClean="0"/>
              <a:t>ObdelajPoddrevo</a:t>
            </a:r>
            <a:r>
              <a:rPr lang="sl-SI" dirty="0" smtClean="0"/>
              <a:t>(</a:t>
            </a:r>
            <a:r>
              <a:rPr lang="sl-SI" i="1" dirty="0" smtClean="0"/>
              <a:t>u</a:t>
            </a:r>
            <a:r>
              <a:rPr lang="sl-SI" dirty="0" smtClean="0"/>
              <a:t>):  </a:t>
            </a:r>
            <a:r>
              <a:rPr lang="sl-SI" i="1" dirty="0" smtClean="0">
                <a:solidFill>
                  <a:schemeClr val="accent1"/>
                </a:solidFill>
              </a:rPr>
              <a:t>// vrne H</a:t>
            </a:r>
            <a:r>
              <a:rPr lang="sl-SI" i="1" baseline="-25000" dirty="0" smtClean="0">
                <a:solidFill>
                  <a:schemeClr val="accent1"/>
                </a:solidFill>
              </a:rPr>
              <a:t>u</a:t>
            </a:r>
            <a:r>
              <a:rPr lang="sl-SI" i="1" dirty="0" smtClean="0">
                <a:solidFill>
                  <a:schemeClr val="accent1"/>
                </a:solidFill>
              </a:rPr>
              <a:t/>
            </a:r>
            <a:br>
              <a:rPr lang="sl-SI" i="1" dirty="0" smtClean="0">
                <a:solidFill>
                  <a:schemeClr val="accent1"/>
                </a:solidFill>
              </a:rPr>
            </a:br>
            <a:r>
              <a:rPr lang="sl-SI" dirty="0" smtClean="0"/>
              <a:t>    </a:t>
            </a:r>
            <a:r>
              <a:rPr lang="sl-SI" i="1" dirty="0" smtClean="0"/>
              <a:t>Hu</a:t>
            </a:r>
            <a:r>
              <a:rPr lang="sl-SI" dirty="0" smtClean="0"/>
              <a:t> = prazen slovar</a:t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b="1" dirty="0" smtClean="0"/>
              <a:t>za</a:t>
            </a:r>
            <a:r>
              <a:rPr lang="sl-SI" dirty="0" smtClean="0"/>
              <a:t> vsakega </a:t>
            </a:r>
            <a:r>
              <a:rPr lang="sl-SI" i="1" dirty="0" smtClean="0"/>
              <a:t>u</a:t>
            </a:r>
            <a:r>
              <a:rPr lang="sl-SI" dirty="0" smtClean="0"/>
              <a:t>-jevega otroka </a:t>
            </a:r>
            <a:r>
              <a:rPr lang="sl-SI" i="1" dirty="0" smtClean="0"/>
              <a:t>v</a:t>
            </a:r>
            <a:r>
              <a:rPr lang="sl-SI" dirty="0" smtClean="0"/>
              <a:t>:</a:t>
            </a:r>
            <a:br>
              <a:rPr lang="sl-SI" dirty="0" smtClean="0"/>
            </a:br>
            <a:r>
              <a:rPr lang="sl-SI" dirty="0" smtClean="0"/>
              <a:t>      </a:t>
            </a:r>
            <a:r>
              <a:rPr lang="sl-SI" i="1" dirty="0" smtClean="0"/>
              <a:t>Hv</a:t>
            </a:r>
            <a:r>
              <a:rPr lang="sl-SI" dirty="0" smtClean="0"/>
              <a:t> = </a:t>
            </a:r>
            <a:r>
              <a:rPr lang="sl-SI" i="1" dirty="0" smtClean="0"/>
              <a:t>ObdelajPoddrevo</a:t>
            </a:r>
            <a:r>
              <a:rPr lang="sl-SI" dirty="0" smtClean="0"/>
              <a:t>(</a:t>
            </a:r>
            <a:r>
              <a:rPr lang="sl-SI" i="1" dirty="0" smtClean="0"/>
              <a:t>v</a:t>
            </a:r>
            <a:r>
              <a:rPr lang="sl-SI" dirty="0" smtClean="0"/>
              <a:t>)</a:t>
            </a:r>
            <a:br>
              <a:rPr lang="sl-SI" dirty="0" smtClean="0"/>
            </a:br>
            <a:r>
              <a:rPr lang="sl-SI" dirty="0" smtClean="0"/>
              <a:t>      </a:t>
            </a:r>
            <a:r>
              <a:rPr lang="sl-SI" b="1" dirty="0" smtClean="0"/>
              <a:t>if</a:t>
            </a:r>
            <a:r>
              <a:rPr lang="sl-SI" dirty="0" smtClean="0"/>
              <a:t> |</a:t>
            </a:r>
            <a:r>
              <a:rPr lang="sl-SI" i="1" dirty="0" smtClean="0"/>
              <a:t>Hv</a:t>
            </a:r>
            <a:r>
              <a:rPr lang="sl-SI" dirty="0" smtClean="0"/>
              <a:t>| &gt; |Hu| </a:t>
            </a:r>
            <a:r>
              <a:rPr lang="sl-SI" b="1" dirty="0" smtClean="0"/>
              <a:t>then</a:t>
            </a:r>
            <a:r>
              <a:rPr lang="sl-SI" dirty="0" smtClean="0"/>
              <a:t> </a:t>
            </a:r>
            <a:r>
              <a:rPr lang="sl-SI" i="1" dirty="0" smtClean="0"/>
              <a:t>swap</a:t>
            </a:r>
            <a:r>
              <a:rPr lang="sl-SI" dirty="0" smtClean="0"/>
              <a:t>(</a:t>
            </a:r>
            <a:r>
              <a:rPr lang="sl-SI" i="1" dirty="0" smtClean="0"/>
              <a:t>Hu</a:t>
            </a:r>
            <a:r>
              <a:rPr lang="sl-SI" dirty="0" smtClean="0"/>
              <a:t>, </a:t>
            </a:r>
            <a:r>
              <a:rPr lang="sl-SI" i="1" dirty="0" smtClean="0"/>
              <a:t>Hv</a:t>
            </a:r>
            <a:r>
              <a:rPr lang="sl-SI" dirty="0" smtClean="0"/>
              <a:t>) </a:t>
            </a:r>
            <a:r>
              <a:rPr lang="sl-SI" i="1" dirty="0" smtClean="0">
                <a:solidFill>
                  <a:schemeClr val="accent1"/>
                </a:solidFill>
              </a:rPr>
              <a:t> // zlili bomo manjšega v večjega</a:t>
            </a:r>
            <a:br>
              <a:rPr lang="sl-SI" i="1" dirty="0" smtClean="0">
                <a:solidFill>
                  <a:schemeClr val="accent1"/>
                </a:solidFill>
              </a:rPr>
            </a:br>
            <a:r>
              <a:rPr lang="sl-SI" dirty="0" smtClean="0"/>
              <a:t>      </a:t>
            </a:r>
            <a:r>
              <a:rPr lang="sl-SI" b="1" dirty="0" smtClean="0"/>
              <a:t>za</a:t>
            </a:r>
            <a:r>
              <a:rPr lang="sl-SI" dirty="0" smtClean="0"/>
              <a:t> vsako barvo </a:t>
            </a:r>
            <a:r>
              <a:rPr lang="sl-SI" i="1" dirty="0" smtClean="0"/>
              <a:t>c</a:t>
            </a:r>
            <a:r>
              <a:rPr lang="sl-SI" dirty="0" smtClean="0"/>
              <a:t> iz </a:t>
            </a:r>
            <a:r>
              <a:rPr lang="sl-SI" i="1" dirty="0" smtClean="0"/>
              <a:t>Hv</a:t>
            </a:r>
            <a:r>
              <a:rPr lang="sl-SI" dirty="0" smtClean="0"/>
              <a:t>:</a:t>
            </a:r>
            <a:br>
              <a:rPr lang="sl-SI" dirty="0" smtClean="0"/>
            </a:br>
            <a:r>
              <a:rPr lang="sl-SI" dirty="0" smtClean="0"/>
              <a:t>          </a:t>
            </a:r>
            <a:r>
              <a:rPr lang="sl-SI" i="1" dirty="0" smtClean="0"/>
              <a:t>maxLepa</a:t>
            </a:r>
            <a:r>
              <a:rPr lang="sl-SI" dirty="0" smtClean="0"/>
              <a:t>[</a:t>
            </a:r>
            <a:r>
              <a:rPr lang="sl-SI" i="1" dirty="0" smtClean="0"/>
              <a:t>c</a:t>
            </a:r>
            <a:r>
              <a:rPr lang="sl-SI" dirty="0" smtClean="0"/>
              <a:t>] = max(</a:t>
            </a:r>
            <a:r>
              <a:rPr lang="sl-SI" i="1" dirty="0" smtClean="0"/>
              <a:t>maxLepa</a:t>
            </a:r>
            <a:r>
              <a:rPr lang="sl-SI" dirty="0" smtClean="0"/>
              <a:t>[</a:t>
            </a:r>
            <a:r>
              <a:rPr lang="sl-SI" i="1" dirty="0" smtClean="0"/>
              <a:t>c</a:t>
            </a:r>
            <a:r>
              <a:rPr lang="sl-SI" dirty="0" smtClean="0"/>
              <a:t>], </a:t>
            </a:r>
            <a:r>
              <a:rPr lang="sl-SI" i="1" dirty="0" smtClean="0"/>
              <a:t>Hu</a:t>
            </a:r>
            <a:r>
              <a:rPr lang="sl-SI" dirty="0" smtClean="0"/>
              <a:t>[</a:t>
            </a:r>
            <a:r>
              <a:rPr lang="sl-SI" i="1" dirty="0" smtClean="0"/>
              <a:t>c</a:t>
            </a:r>
            <a:r>
              <a:rPr lang="sl-SI" dirty="0" smtClean="0"/>
              <a:t>] + </a:t>
            </a:r>
            <a:r>
              <a:rPr lang="sl-SI" i="1" dirty="0" smtClean="0"/>
              <a:t>Hv</a:t>
            </a:r>
            <a:r>
              <a:rPr lang="sl-SI" dirty="0" smtClean="0"/>
              <a:t>[</a:t>
            </a:r>
            <a:r>
              <a:rPr lang="sl-SI" i="1" dirty="0" smtClean="0"/>
              <a:t>c</a:t>
            </a:r>
            <a:r>
              <a:rPr lang="sl-SI" dirty="0" smtClean="0"/>
              <a:t>] + (</a:t>
            </a:r>
            <a:r>
              <a:rPr lang="sl-SI" i="1" dirty="0" smtClean="0"/>
              <a:t>barva</a:t>
            </a:r>
            <a:r>
              <a:rPr lang="sl-SI" dirty="0" smtClean="0"/>
              <a:t>[</a:t>
            </a:r>
            <a:r>
              <a:rPr lang="sl-SI" i="1" dirty="0" smtClean="0"/>
              <a:t>u</a:t>
            </a:r>
            <a:r>
              <a:rPr lang="sl-SI" dirty="0" smtClean="0"/>
              <a:t>] == </a:t>
            </a:r>
            <a:r>
              <a:rPr lang="sl-SI" i="1" dirty="0" smtClean="0"/>
              <a:t>c</a:t>
            </a:r>
            <a:r>
              <a:rPr lang="sl-SI" dirty="0" smtClean="0"/>
              <a:t> ? 1 : 0))</a:t>
            </a:r>
            <a:br>
              <a:rPr lang="sl-SI" dirty="0" smtClean="0"/>
            </a:br>
            <a:r>
              <a:rPr lang="sl-SI" dirty="0" smtClean="0"/>
              <a:t>          </a:t>
            </a:r>
            <a:r>
              <a:rPr lang="sl-SI" i="1" dirty="0" smtClean="0"/>
              <a:t>Hu</a:t>
            </a:r>
            <a:r>
              <a:rPr lang="sl-SI" dirty="0" smtClean="0"/>
              <a:t>[</a:t>
            </a:r>
            <a:r>
              <a:rPr lang="sl-SI" i="1" dirty="0" smtClean="0"/>
              <a:t>c</a:t>
            </a:r>
            <a:r>
              <a:rPr lang="sl-SI" dirty="0" smtClean="0"/>
              <a:t>] = max(</a:t>
            </a:r>
            <a:r>
              <a:rPr lang="sl-SI" i="1" dirty="0" smtClean="0"/>
              <a:t>Hu</a:t>
            </a:r>
            <a:r>
              <a:rPr lang="sl-SI" dirty="0" smtClean="0"/>
              <a:t>[</a:t>
            </a:r>
            <a:r>
              <a:rPr lang="sl-SI" i="1" dirty="0" smtClean="0"/>
              <a:t>c</a:t>
            </a:r>
            <a:r>
              <a:rPr lang="sl-SI" dirty="0" smtClean="0"/>
              <a:t>], </a:t>
            </a:r>
            <a:r>
              <a:rPr lang="sl-SI" i="1" dirty="0" smtClean="0"/>
              <a:t>Hv</a:t>
            </a:r>
            <a:r>
              <a:rPr lang="sl-SI" dirty="0" smtClean="0"/>
              <a:t>[</a:t>
            </a:r>
            <a:r>
              <a:rPr lang="sl-SI" i="1" dirty="0" smtClean="0"/>
              <a:t>c</a:t>
            </a:r>
            <a:r>
              <a:rPr lang="sl-SI" dirty="0" smtClean="0"/>
              <a:t>])</a:t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i="1" dirty="0" smtClean="0"/>
              <a:t>Hu</a:t>
            </a:r>
            <a:r>
              <a:rPr lang="sl-SI" dirty="0" smtClean="0"/>
              <a:t>[</a:t>
            </a:r>
            <a:r>
              <a:rPr lang="sl-SI" i="1" dirty="0" smtClean="0"/>
              <a:t>barva</a:t>
            </a:r>
            <a:r>
              <a:rPr lang="sl-SI" dirty="0" smtClean="0"/>
              <a:t>[</a:t>
            </a:r>
            <a:r>
              <a:rPr lang="sl-SI" i="1" dirty="0" smtClean="0"/>
              <a:t>u</a:t>
            </a:r>
            <a:r>
              <a:rPr lang="sl-SI" dirty="0" smtClean="0"/>
              <a:t>]] = </a:t>
            </a:r>
            <a:r>
              <a:rPr lang="sl-SI" i="1" dirty="0" smtClean="0"/>
              <a:t>Hu</a:t>
            </a:r>
            <a:r>
              <a:rPr lang="sl-SI" dirty="0" smtClean="0"/>
              <a:t>[</a:t>
            </a:r>
            <a:r>
              <a:rPr lang="sl-SI" i="1" dirty="0" smtClean="0"/>
              <a:t>barva</a:t>
            </a:r>
            <a:r>
              <a:rPr lang="sl-SI" dirty="0" smtClean="0"/>
              <a:t>[</a:t>
            </a:r>
            <a:r>
              <a:rPr lang="sl-SI" i="1" dirty="0" smtClean="0"/>
              <a:t>u</a:t>
            </a:r>
            <a:r>
              <a:rPr lang="sl-SI" dirty="0" smtClean="0"/>
              <a:t>]] + 1</a:t>
            </a:r>
            <a:br>
              <a:rPr lang="sl-SI" dirty="0" smtClean="0"/>
            </a:br>
            <a:r>
              <a:rPr lang="sl-SI" dirty="0" smtClean="0"/>
              <a:t>    return </a:t>
            </a:r>
            <a:r>
              <a:rPr lang="sl-SI" i="1" dirty="0" smtClean="0"/>
              <a:t>Hu</a:t>
            </a:r>
          </a:p>
          <a:p>
            <a:pPr lvl="1"/>
            <a:r>
              <a:rPr lang="sl-SI" dirty="0" smtClean="0"/>
              <a:t>Zaradi zlivanja manjšega v večjega velja:</a:t>
            </a:r>
          </a:p>
          <a:p>
            <a:pPr lvl="2"/>
            <a:r>
              <a:rPr lang="sl-SI" dirty="0" smtClean="0"/>
              <a:t>Vsak slovar pokriva neki del drevesa, eden recimo </a:t>
            </a:r>
            <a:r>
              <a:rPr lang="sl-SI" dirty="0" smtClean="0">
                <a:latin typeface="Symbol" panose="05050102010706020507" pitchFamily="18" charset="2"/>
              </a:rPr>
              <a:t>a</a:t>
            </a:r>
            <a:r>
              <a:rPr lang="sl-SI" dirty="0" smtClean="0"/>
              <a:t> vozlišč, drugi </a:t>
            </a:r>
            <a:r>
              <a:rPr lang="sl-SI" dirty="0" smtClean="0">
                <a:latin typeface="Symbol" panose="05050102010706020507" pitchFamily="18" charset="2"/>
              </a:rPr>
              <a:t>b</a:t>
            </a:r>
            <a:r>
              <a:rPr lang="sl-SI" dirty="0" smtClean="0"/>
              <a:t> vozlišč; recimo, da je </a:t>
            </a:r>
            <a:r>
              <a:rPr lang="sl-SI" dirty="0">
                <a:latin typeface="Symbol" panose="05050102010706020507" pitchFamily="18" charset="2"/>
              </a:rPr>
              <a:t>a</a:t>
            </a:r>
            <a:r>
              <a:rPr lang="sl-SI" dirty="0" smtClean="0"/>
              <a:t> &lt; </a:t>
            </a:r>
            <a:r>
              <a:rPr lang="sl-SI" dirty="0">
                <a:latin typeface="Symbol" panose="05050102010706020507" pitchFamily="18" charset="2"/>
              </a:rPr>
              <a:t>b</a:t>
            </a:r>
            <a:endParaRPr lang="sl-SI" dirty="0" smtClean="0"/>
          </a:p>
          <a:p>
            <a:pPr lvl="2"/>
            <a:r>
              <a:rPr lang="sl-SI" dirty="0" smtClean="0"/>
              <a:t>Slovar po združitvi pokriva vsaj 2</a:t>
            </a:r>
            <a:r>
              <a:rPr lang="sl-SI" dirty="0" smtClean="0">
                <a:latin typeface="Symbol" panose="05050102010706020507" pitchFamily="18" charset="2"/>
              </a:rPr>
              <a:t>a</a:t>
            </a:r>
            <a:r>
              <a:rPr lang="sl-SI" dirty="0" smtClean="0"/>
              <a:t> vozlišč </a:t>
            </a:r>
            <a:br>
              <a:rPr lang="sl-SI" dirty="0" smtClean="0"/>
            </a:br>
            <a:r>
              <a:rPr lang="sl-SI" dirty="0" smtClean="0">
                <a:sym typeface="Symbol" panose="05050102010706020507" pitchFamily="18" charset="2"/>
              </a:rPr>
              <a:t> Vsako vozlišče se lahko le (log</a:t>
            </a:r>
            <a:r>
              <a:rPr lang="sl-SI" baseline="-25000" dirty="0" smtClean="0">
                <a:sym typeface="Symbol" panose="05050102010706020507" pitchFamily="18" charset="2"/>
              </a:rPr>
              <a:t>2</a:t>
            </a:r>
            <a:r>
              <a:rPr lang="sl-SI" dirty="0" smtClean="0">
                <a:sym typeface="Symbol" panose="05050102010706020507" pitchFamily="18" charset="2"/>
              </a:rPr>
              <a:t>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)-krat znajde v taki združitvi, kjer ga pokriva slovar, ki je v vlogi </a:t>
            </a:r>
            <a:r>
              <a:rPr lang="sl-SI" dirty="0">
                <a:latin typeface="Symbol" panose="05050102010706020507" pitchFamily="18" charset="2"/>
              </a:rPr>
              <a:t>a</a:t>
            </a:r>
            <a:r>
              <a:rPr lang="sl-SI" dirty="0" smtClean="0">
                <a:sym typeface="Symbol" panose="05050102010706020507" pitchFamily="18" charset="2"/>
              </a:rPr>
              <a:t> in ne </a:t>
            </a:r>
            <a:r>
              <a:rPr lang="sl-SI" dirty="0">
                <a:latin typeface="Symbol" panose="05050102010706020507" pitchFamily="18" charset="2"/>
              </a:rPr>
              <a:t>b</a:t>
            </a:r>
            <a:r>
              <a:rPr lang="sl-SI" dirty="0" smtClean="0">
                <a:sym typeface="Symbol" panose="05050102010706020507" pitchFamily="18" charset="2"/>
              </a:rPr>
              <a:t> </a:t>
            </a:r>
            <a:br>
              <a:rPr lang="sl-SI" dirty="0" smtClean="0">
                <a:sym typeface="Symbol" panose="05050102010706020507" pitchFamily="18" charset="2"/>
              </a:rPr>
            </a:br>
            <a:r>
              <a:rPr lang="sl-SI" dirty="0" smtClean="0">
                <a:sym typeface="Symbol" panose="05050102010706020507" pitchFamily="18" charset="2"/>
              </a:rPr>
              <a:t> vsota </a:t>
            </a:r>
            <a:r>
              <a:rPr lang="sl-SI" dirty="0">
                <a:latin typeface="Symbol" panose="05050102010706020507" pitchFamily="18" charset="2"/>
              </a:rPr>
              <a:t>a</a:t>
            </a:r>
            <a:r>
              <a:rPr lang="sl-SI" dirty="0" smtClean="0">
                <a:sym typeface="Symbol" panose="05050102010706020507" pitchFamily="18" charset="2"/>
              </a:rPr>
              <a:t> po vseh združitvah je 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 log</a:t>
            </a:r>
            <a:r>
              <a:rPr lang="sl-SI" baseline="-25000" dirty="0" smtClean="0">
                <a:sym typeface="Symbol" panose="05050102010706020507" pitchFamily="18" charset="2"/>
              </a:rPr>
              <a:t>2</a:t>
            </a:r>
            <a:r>
              <a:rPr lang="sl-SI" dirty="0" smtClean="0">
                <a:sym typeface="Symbol" panose="05050102010706020507" pitchFamily="18" charset="2"/>
              </a:rPr>
              <a:t>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endParaRPr lang="sl-SI" i="1" dirty="0" smtClean="0"/>
          </a:p>
          <a:p>
            <a:pPr lvl="2"/>
            <a:r>
              <a:rPr lang="sl-SI" dirty="0" smtClean="0"/>
              <a:t>Število barv v manjšem od obeh slovarjev je </a:t>
            </a:r>
            <a:r>
              <a:rPr lang="sl-SI" dirty="0" smtClean="0">
                <a:sym typeface="Symbol" panose="05050102010706020507" pitchFamily="18" charset="2"/>
              </a:rPr>
              <a:t> </a:t>
            </a:r>
            <a:r>
              <a:rPr lang="sl-SI" dirty="0">
                <a:latin typeface="Symbol" panose="05050102010706020507" pitchFamily="18" charset="2"/>
              </a:rPr>
              <a:t>a</a:t>
            </a:r>
            <a:r>
              <a:rPr lang="sl-SI" dirty="0" smtClean="0">
                <a:sym typeface="Symbol" panose="05050102010706020507" pitchFamily="18" charset="2"/>
              </a:rPr>
              <a:t>  skupno število iteracij notranje zanke je </a:t>
            </a:r>
            <a:r>
              <a:rPr lang="sl-SI" dirty="0">
                <a:sym typeface="Symbol" panose="05050102010706020507" pitchFamily="18" charset="2"/>
              </a:rPr>
              <a:t> </a:t>
            </a:r>
            <a:r>
              <a:rPr lang="sl-SI" i="1" dirty="0">
                <a:sym typeface="Symbol" panose="05050102010706020507" pitchFamily="18" charset="2"/>
              </a:rPr>
              <a:t>n </a:t>
            </a:r>
            <a:r>
              <a:rPr lang="sl-SI" dirty="0">
                <a:sym typeface="Symbol" panose="05050102010706020507" pitchFamily="18" charset="2"/>
              </a:rPr>
              <a:t>log</a:t>
            </a:r>
            <a:r>
              <a:rPr lang="sl-SI" baseline="-25000" dirty="0">
                <a:sym typeface="Symbol" panose="05050102010706020507" pitchFamily="18" charset="2"/>
              </a:rPr>
              <a:t>2</a:t>
            </a:r>
            <a:r>
              <a:rPr lang="sl-SI" dirty="0">
                <a:sym typeface="Symbol" panose="05050102010706020507" pitchFamily="18" charset="2"/>
              </a:rPr>
              <a:t>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Postopek ima časovno zahtevnost 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n </a:t>
            </a:r>
            <a:r>
              <a:rPr lang="sl-SI" dirty="0" smtClean="0">
                <a:sym typeface="Symbol" panose="05050102010706020507" pitchFamily="18" charset="2"/>
              </a:rPr>
              <a:t>log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)</a:t>
            </a: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594940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6632"/>
            <a:ext cx="10515600" cy="1325563"/>
          </a:xfrm>
        </p:spPr>
        <p:txBody>
          <a:bodyPr/>
          <a:lstStyle/>
          <a:p>
            <a:r>
              <a:rPr lang="sl-SI" dirty="0" smtClean="0"/>
              <a:t>3.4 Lepe podmnožice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4784"/>
            <a:ext cx="10515600" cy="5032375"/>
          </a:xfrm>
        </p:spPr>
        <p:txBody>
          <a:bodyPr>
            <a:normAutofit fontScale="85000" lnSpcReduction="20000"/>
          </a:bodyPr>
          <a:lstStyle/>
          <a:p>
            <a:r>
              <a:rPr lang="sl-SI" dirty="0" smtClean="0"/>
              <a:t>Rešitev s krčenjem drevesa:</a:t>
            </a:r>
          </a:p>
          <a:p>
            <a:pPr lvl="1"/>
            <a:r>
              <a:rPr lang="sl-SI" dirty="0" smtClean="0"/>
              <a:t>Recimo, da nas zanimajo lepe podmnožice le za barvo </a:t>
            </a:r>
            <a:r>
              <a:rPr lang="sl-SI" i="1" dirty="0" smtClean="0"/>
              <a:t>c</a:t>
            </a:r>
          </a:p>
          <a:p>
            <a:pPr lvl="2"/>
            <a:r>
              <a:rPr lang="sl-SI" dirty="0" smtClean="0"/>
              <a:t>Če vozlišče ni barve </a:t>
            </a:r>
            <a:r>
              <a:rPr lang="sl-SI" i="1" dirty="0" smtClean="0"/>
              <a:t>c</a:t>
            </a:r>
            <a:r>
              <a:rPr lang="sl-SI" dirty="0" smtClean="0"/>
              <a:t> in nima potomcev barve </a:t>
            </a:r>
            <a:r>
              <a:rPr lang="sl-SI" i="1" dirty="0" smtClean="0"/>
              <a:t>c</a:t>
            </a:r>
            <a:r>
              <a:rPr lang="sl-SI" dirty="0" smtClean="0"/>
              <a:t>, ga lahko pobrišemo (s potomci vred)</a:t>
            </a:r>
          </a:p>
          <a:p>
            <a:pPr lvl="2"/>
            <a:r>
              <a:rPr lang="sl-SI" dirty="0" smtClean="0"/>
              <a:t>Če vozlišče </a:t>
            </a:r>
            <a:r>
              <a:rPr lang="sl-SI" i="1" dirty="0" smtClean="0"/>
              <a:t>u</a:t>
            </a:r>
            <a:r>
              <a:rPr lang="sl-SI" dirty="0" smtClean="0"/>
              <a:t> ni barve </a:t>
            </a:r>
            <a:r>
              <a:rPr lang="sl-SI" i="1" dirty="0" smtClean="0"/>
              <a:t>c</a:t>
            </a:r>
            <a:r>
              <a:rPr lang="sl-SI" dirty="0" smtClean="0"/>
              <a:t> in njegov starš </a:t>
            </a:r>
            <a:r>
              <a:rPr lang="sl-SI" i="1" dirty="0" smtClean="0"/>
              <a:t>p</a:t>
            </a:r>
            <a:r>
              <a:rPr lang="sl-SI" dirty="0" smtClean="0"/>
              <a:t> tudi ni barve </a:t>
            </a:r>
            <a:r>
              <a:rPr lang="sl-SI" i="1" dirty="0" smtClean="0"/>
              <a:t>c</a:t>
            </a:r>
            <a:r>
              <a:rPr lang="sl-SI" dirty="0" smtClean="0"/>
              <a:t>, lahko </a:t>
            </a:r>
            <a:r>
              <a:rPr lang="sl-SI" i="1" dirty="0" smtClean="0"/>
              <a:t>u</a:t>
            </a:r>
            <a:r>
              <a:rPr lang="sl-SI" dirty="0" smtClean="0"/>
              <a:t> pobrišemo</a:t>
            </a:r>
          </a:p>
          <a:p>
            <a:pPr lvl="2"/>
            <a:r>
              <a:rPr lang="sl-SI" dirty="0" smtClean="0"/>
              <a:t>Ta brisanja nič ne vplivajo na lepe podmnožice</a:t>
            </a:r>
          </a:p>
          <a:p>
            <a:pPr lvl="1"/>
            <a:r>
              <a:rPr lang="sl-SI" dirty="0" smtClean="0"/>
              <a:t>Ostane drevo (recimo mu </a:t>
            </a:r>
            <a:r>
              <a:rPr lang="sl-SI" i="1" dirty="0" smtClean="0"/>
              <a:t>T</a:t>
            </a:r>
            <a:r>
              <a:rPr lang="sl-SI" i="1" baseline="-25000" dirty="0" smtClean="0"/>
              <a:t>c</a:t>
            </a:r>
            <a:r>
              <a:rPr lang="sl-SI" dirty="0" smtClean="0"/>
              <a:t>), kjer ima vsako vozlišče, ki ni barve </a:t>
            </a:r>
            <a:r>
              <a:rPr lang="sl-SI" i="1" dirty="0" smtClean="0"/>
              <a:t>c</a:t>
            </a:r>
            <a:r>
              <a:rPr lang="sl-SI" dirty="0" smtClean="0"/>
              <a:t>, </a:t>
            </a:r>
            <a:br>
              <a:rPr lang="sl-SI" dirty="0" smtClean="0"/>
            </a:br>
            <a:r>
              <a:rPr lang="sl-SI" dirty="0" smtClean="0"/>
              <a:t>(vsaj enega) otroka barve </a:t>
            </a:r>
            <a:r>
              <a:rPr lang="sl-SI" i="1" dirty="0" smtClean="0"/>
              <a:t>c</a:t>
            </a:r>
          </a:p>
          <a:p>
            <a:pPr lvl="2"/>
            <a:r>
              <a:rPr lang="sl-SI" dirty="0" smtClean="0"/>
              <a:t>Če imamo </a:t>
            </a:r>
            <a:r>
              <a:rPr lang="sl-SI" i="1" dirty="0" smtClean="0"/>
              <a:t>n</a:t>
            </a:r>
            <a:r>
              <a:rPr lang="sl-SI" i="1" baseline="-25000" dirty="0" smtClean="0"/>
              <a:t>c</a:t>
            </a:r>
            <a:r>
              <a:rPr lang="sl-SI" dirty="0" smtClean="0"/>
              <a:t> vozlišč barve </a:t>
            </a:r>
            <a:r>
              <a:rPr lang="sl-SI" i="1" dirty="0" smtClean="0"/>
              <a:t>c</a:t>
            </a:r>
            <a:r>
              <a:rPr lang="sl-SI" dirty="0" smtClean="0"/>
              <a:t>, ima </a:t>
            </a:r>
            <a:r>
              <a:rPr lang="sl-SI" i="1" dirty="0" smtClean="0"/>
              <a:t>T</a:t>
            </a:r>
            <a:r>
              <a:rPr lang="sl-SI" i="1" baseline="-25000" dirty="0" smtClean="0"/>
              <a:t>c</a:t>
            </a:r>
            <a:r>
              <a:rPr lang="sl-SI" dirty="0" smtClean="0"/>
              <a:t> kvečjemu 2</a:t>
            </a:r>
            <a:r>
              <a:rPr lang="sl-SI" i="1" dirty="0" smtClean="0"/>
              <a:t>n</a:t>
            </a:r>
            <a:r>
              <a:rPr lang="sl-SI" i="1" baseline="-25000" dirty="0" smtClean="0"/>
              <a:t>c</a:t>
            </a:r>
            <a:r>
              <a:rPr lang="sl-SI" dirty="0" smtClean="0"/>
              <a:t> vozlišč</a:t>
            </a:r>
          </a:p>
          <a:p>
            <a:pPr lvl="2"/>
            <a:r>
              <a:rPr lang="sl-SI" dirty="0" smtClean="0"/>
              <a:t>V njem v 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i="1" baseline="-25000" dirty="0" smtClean="0"/>
              <a:t>c</a:t>
            </a:r>
            <a:r>
              <a:rPr lang="sl-SI" dirty="0" smtClean="0"/>
              <a:t>) časa poiščemo največjo lepo podmnožico barve </a:t>
            </a:r>
            <a:r>
              <a:rPr lang="sl-SI" i="1" dirty="0" smtClean="0"/>
              <a:t>c</a:t>
            </a:r>
          </a:p>
          <a:p>
            <a:pPr lvl="2"/>
            <a:r>
              <a:rPr lang="sl-SI" dirty="0" smtClean="0"/>
              <a:t>Ker je </a:t>
            </a:r>
            <a:r>
              <a:rPr lang="sl-SI" dirty="0" smtClean="0">
                <a:latin typeface="Symbol" panose="05050102010706020507" pitchFamily="18" charset="2"/>
              </a:rPr>
              <a:t>S</a:t>
            </a:r>
            <a:r>
              <a:rPr lang="sl-SI" i="1" baseline="-25000" dirty="0" smtClean="0"/>
              <a:t>c</a:t>
            </a:r>
            <a:r>
              <a:rPr lang="sl-SI" dirty="0" smtClean="0"/>
              <a:t> </a:t>
            </a:r>
            <a:r>
              <a:rPr lang="sl-SI" i="1" dirty="0" smtClean="0"/>
              <a:t>n</a:t>
            </a:r>
            <a:r>
              <a:rPr lang="sl-SI" i="1" baseline="-25000" dirty="0" smtClean="0"/>
              <a:t>c</a:t>
            </a:r>
            <a:r>
              <a:rPr lang="sl-SI" dirty="0" smtClean="0"/>
              <a:t> = </a:t>
            </a:r>
            <a:r>
              <a:rPr lang="sl-SI" i="1" dirty="0" smtClean="0"/>
              <a:t>n</a:t>
            </a:r>
            <a:r>
              <a:rPr lang="sl-SI" dirty="0" smtClean="0"/>
              <a:t>, lahko v 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) časa obdelamo vse barve</a:t>
            </a:r>
          </a:p>
          <a:p>
            <a:pPr lvl="1"/>
            <a:r>
              <a:rPr lang="sl-SI" dirty="0" smtClean="0"/>
              <a:t>Kako naj dovolj hitro pripravimo skrčena drevesa </a:t>
            </a:r>
            <a:r>
              <a:rPr lang="sl-SI" i="1" dirty="0" smtClean="0"/>
              <a:t>T</a:t>
            </a:r>
            <a:r>
              <a:rPr lang="sl-SI" i="1" baseline="-25000" dirty="0" smtClean="0"/>
              <a:t>c</a:t>
            </a:r>
            <a:r>
              <a:rPr lang="sl-SI" dirty="0" smtClean="0"/>
              <a:t> za vse barve </a:t>
            </a:r>
            <a:r>
              <a:rPr lang="sl-SI" i="1" dirty="0" smtClean="0"/>
              <a:t>c</a:t>
            </a:r>
            <a:r>
              <a:rPr lang="sl-SI" dirty="0" smtClean="0"/>
              <a:t>?</a:t>
            </a:r>
          </a:p>
          <a:p>
            <a:pPr lvl="2"/>
            <a:r>
              <a:rPr lang="sl-SI" dirty="0" smtClean="0"/>
              <a:t>Recimo, da je </a:t>
            </a:r>
            <a:r>
              <a:rPr lang="sl-SI" i="1" dirty="0" smtClean="0"/>
              <a:t>u</a:t>
            </a:r>
            <a:r>
              <a:rPr lang="sl-SI" dirty="0" smtClean="0"/>
              <a:t> barve </a:t>
            </a:r>
            <a:r>
              <a:rPr lang="sl-SI" i="1" dirty="0" smtClean="0"/>
              <a:t>c</a:t>
            </a:r>
            <a:r>
              <a:rPr lang="sl-SI" dirty="0" smtClean="0"/>
              <a:t> in ima prednike </a:t>
            </a:r>
            <a:r>
              <a:rPr lang="sl-SI" i="1" dirty="0" smtClean="0"/>
              <a:t>p</a:t>
            </a:r>
            <a:r>
              <a:rPr lang="sl-SI" baseline="-25000" dirty="0" smtClean="0"/>
              <a:t>1</a:t>
            </a:r>
            <a:r>
              <a:rPr lang="sl-SI" dirty="0" smtClean="0"/>
              <a:t>, </a:t>
            </a:r>
            <a:r>
              <a:rPr lang="sl-SI" i="1" dirty="0" smtClean="0"/>
              <a:t>p</a:t>
            </a:r>
            <a:r>
              <a:rPr lang="sl-SI" baseline="-25000" dirty="0" smtClean="0"/>
              <a:t>2</a:t>
            </a:r>
            <a:r>
              <a:rPr lang="sl-SI" dirty="0" smtClean="0"/>
              <a:t>, …, </a:t>
            </a:r>
            <a:r>
              <a:rPr lang="sl-SI" i="1" dirty="0" smtClean="0"/>
              <a:t>p</a:t>
            </a:r>
            <a:r>
              <a:rPr lang="sl-SI" i="1" baseline="-25000" dirty="0" smtClean="0"/>
              <a:t>k</a:t>
            </a:r>
            <a:r>
              <a:rPr lang="sl-SI" dirty="0" smtClean="0"/>
              <a:t>, …</a:t>
            </a:r>
          </a:p>
          <a:p>
            <a:pPr lvl="2"/>
            <a:r>
              <a:rPr lang="sl-SI" dirty="0" smtClean="0"/>
              <a:t>Naj bo </a:t>
            </a:r>
            <a:r>
              <a:rPr lang="sl-SI" i="1" dirty="0" smtClean="0"/>
              <a:t>p</a:t>
            </a:r>
            <a:r>
              <a:rPr lang="sl-SI" i="1" baseline="-25000" dirty="0" smtClean="0"/>
              <a:t>k</a:t>
            </a:r>
            <a:r>
              <a:rPr lang="sl-SI" dirty="0" smtClean="0"/>
              <a:t> najbližji prednik, ki je tudi sam barve </a:t>
            </a:r>
            <a:r>
              <a:rPr lang="sl-SI" i="1" dirty="0" smtClean="0"/>
              <a:t>c</a:t>
            </a:r>
          </a:p>
          <a:p>
            <a:pPr lvl="2"/>
            <a:r>
              <a:rPr lang="sl-SI" i="1" dirty="0" smtClean="0"/>
              <a:t>u</a:t>
            </a:r>
            <a:r>
              <a:rPr lang="sl-SI" dirty="0" smtClean="0"/>
              <a:t>-jev starš v </a:t>
            </a:r>
            <a:r>
              <a:rPr lang="sl-SI" i="1" dirty="0" smtClean="0"/>
              <a:t>T</a:t>
            </a:r>
            <a:r>
              <a:rPr lang="sl-SI" i="1" baseline="-25000" dirty="0" smtClean="0"/>
              <a:t>c</a:t>
            </a:r>
            <a:r>
              <a:rPr lang="sl-SI" dirty="0" smtClean="0"/>
              <a:t> bo potem </a:t>
            </a:r>
            <a:r>
              <a:rPr lang="sl-SI" i="1" dirty="0" smtClean="0"/>
              <a:t>p</a:t>
            </a:r>
            <a:r>
              <a:rPr lang="sl-SI" i="1" baseline="-25000" dirty="0" smtClean="0"/>
              <a:t>k</a:t>
            </a:r>
            <a:r>
              <a:rPr lang="sl-SI" baseline="-25000" dirty="0" smtClean="0"/>
              <a:t> – 1</a:t>
            </a:r>
          </a:p>
          <a:p>
            <a:pPr lvl="2"/>
            <a:r>
              <a:rPr lang="sl-SI" dirty="0" smtClean="0"/>
              <a:t>Če takega </a:t>
            </a:r>
            <a:r>
              <a:rPr lang="sl-SI" i="1" dirty="0" smtClean="0"/>
              <a:t>p</a:t>
            </a:r>
            <a:r>
              <a:rPr lang="sl-SI" i="1" baseline="-25000" dirty="0" smtClean="0"/>
              <a:t>k</a:t>
            </a:r>
            <a:r>
              <a:rPr lang="sl-SI" dirty="0" smtClean="0"/>
              <a:t> ni, bo </a:t>
            </a:r>
            <a:r>
              <a:rPr lang="sl-SI" i="1" dirty="0" smtClean="0"/>
              <a:t>u</a:t>
            </a:r>
            <a:r>
              <a:rPr lang="sl-SI" dirty="0" smtClean="0"/>
              <a:t>-jev starš v </a:t>
            </a:r>
            <a:r>
              <a:rPr lang="sl-SI" i="1" dirty="0" smtClean="0"/>
              <a:t>T</a:t>
            </a:r>
            <a:r>
              <a:rPr lang="sl-SI" i="1" baseline="-25000" dirty="0" smtClean="0"/>
              <a:t>k</a:t>
            </a:r>
            <a:r>
              <a:rPr lang="sl-SI" dirty="0" smtClean="0"/>
              <a:t> kar koren drevesa</a:t>
            </a:r>
          </a:p>
          <a:p>
            <a:pPr lvl="2"/>
            <a:r>
              <a:rPr lang="sl-SI" dirty="0" smtClean="0"/>
              <a:t>Gremo rekurzivno dol po drevesu, vzdržujemo seznam vozlišč na poti od korena do trenutnega vozlišča</a:t>
            </a:r>
          </a:p>
          <a:p>
            <a:pPr lvl="3"/>
            <a:r>
              <a:rPr lang="sl-SI" dirty="0" smtClean="0"/>
              <a:t>Za vsako barvo vzdržujemo indeks (na tej poti) najglobljega vozlišča tiste barve</a:t>
            </a:r>
          </a:p>
          <a:p>
            <a:pPr lvl="2"/>
            <a:r>
              <a:rPr lang="sl-SI" dirty="0" smtClean="0"/>
              <a:t>Tako v 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) časa za vsak </a:t>
            </a:r>
            <a:r>
              <a:rPr lang="sl-SI" i="1" dirty="0" smtClean="0"/>
              <a:t>u</a:t>
            </a:r>
            <a:r>
              <a:rPr lang="sl-SI" dirty="0" smtClean="0"/>
              <a:t> določimo njegovega starša v </a:t>
            </a:r>
            <a:r>
              <a:rPr lang="sl-SI" i="1" dirty="0" smtClean="0"/>
              <a:t>T</a:t>
            </a:r>
            <a:r>
              <a:rPr lang="sl-SI" i="1" baseline="-25000" dirty="0" smtClean="0"/>
              <a:t>c</a:t>
            </a:r>
            <a:r>
              <a:rPr lang="sl-SI" dirty="0" smtClean="0"/>
              <a:t> za </a:t>
            </a:r>
            <a:r>
              <a:rPr lang="sl-SI" i="1" dirty="0" smtClean="0"/>
              <a:t>c</a:t>
            </a:r>
            <a:r>
              <a:rPr lang="sl-SI" dirty="0" smtClean="0"/>
              <a:t> = </a:t>
            </a:r>
            <a:r>
              <a:rPr lang="sl-SI" i="1" dirty="0" smtClean="0"/>
              <a:t>barva</a:t>
            </a:r>
            <a:r>
              <a:rPr lang="sl-SI" dirty="0" smtClean="0"/>
              <a:t>[</a:t>
            </a:r>
            <a:r>
              <a:rPr lang="sl-SI" i="1" dirty="0" smtClean="0"/>
              <a:t>u</a:t>
            </a:r>
            <a:r>
              <a:rPr lang="sl-SI" dirty="0" smtClean="0"/>
              <a:t>]; recimo temu staršu </a:t>
            </a:r>
            <a:r>
              <a:rPr lang="sl-SI" i="1" dirty="0" smtClean="0"/>
              <a:t>P</a:t>
            </a:r>
            <a:r>
              <a:rPr lang="sl-SI" dirty="0" smtClean="0"/>
              <a:t>[</a:t>
            </a:r>
            <a:r>
              <a:rPr lang="sl-SI" i="1" dirty="0" smtClean="0"/>
              <a:t>u</a:t>
            </a:r>
            <a:r>
              <a:rPr lang="sl-SI" dirty="0" smtClean="0"/>
              <a:t>]</a:t>
            </a:r>
          </a:p>
          <a:p>
            <a:pPr lvl="2"/>
            <a:r>
              <a:rPr lang="sl-SI" dirty="0" smtClean="0"/>
              <a:t>Drevo </a:t>
            </a:r>
            <a:r>
              <a:rPr lang="sl-SI" i="1" dirty="0" smtClean="0"/>
              <a:t>T</a:t>
            </a:r>
            <a:r>
              <a:rPr lang="sl-SI" i="1" baseline="-25000" dirty="0" smtClean="0"/>
              <a:t>c</a:t>
            </a:r>
            <a:r>
              <a:rPr lang="sl-SI" dirty="0" smtClean="0"/>
              <a:t> sestavimo tako, da gremo po vseh vozliščih </a:t>
            </a:r>
            <a:r>
              <a:rPr lang="sl-SI" i="1" dirty="0" smtClean="0"/>
              <a:t>u</a:t>
            </a:r>
            <a:r>
              <a:rPr lang="sl-SI" dirty="0" smtClean="0"/>
              <a:t> barve </a:t>
            </a:r>
            <a:r>
              <a:rPr lang="sl-SI" i="1" dirty="0" smtClean="0"/>
              <a:t>c</a:t>
            </a:r>
            <a:r>
              <a:rPr lang="sl-SI" dirty="0" smtClean="0"/>
              <a:t>, </a:t>
            </a:r>
            <a:br>
              <a:rPr lang="sl-SI" dirty="0" smtClean="0"/>
            </a:br>
            <a:r>
              <a:rPr lang="sl-SI" dirty="0" smtClean="0"/>
              <a:t>vsako dodamo v drevo in poleg njega še </a:t>
            </a:r>
            <a:r>
              <a:rPr lang="sl-SI" i="1" dirty="0" smtClean="0"/>
              <a:t>P</a:t>
            </a:r>
            <a:r>
              <a:rPr lang="sl-SI" dirty="0" smtClean="0"/>
              <a:t>[</a:t>
            </a:r>
            <a:r>
              <a:rPr lang="sl-SI" i="1" dirty="0" smtClean="0"/>
              <a:t>u</a:t>
            </a:r>
            <a:r>
              <a:rPr lang="sl-SI" dirty="0" smtClean="0"/>
              <a:t>]</a:t>
            </a:r>
            <a:endParaRPr lang="en-US" dirty="0"/>
          </a:p>
        </p:txBody>
      </p:sp>
      <p:grpSp>
        <p:nvGrpSpPr>
          <p:cNvPr id="47" name="Group 46"/>
          <p:cNvGrpSpPr/>
          <p:nvPr/>
        </p:nvGrpSpPr>
        <p:grpSpPr>
          <a:xfrm>
            <a:off x="9823138" y="74043"/>
            <a:ext cx="951422" cy="1914797"/>
            <a:chOff x="9823138" y="74043"/>
            <a:chExt cx="951422" cy="1914797"/>
          </a:xfrm>
        </p:grpSpPr>
        <p:sp>
          <p:nvSpPr>
            <p:cNvPr id="4" name="Oval 3"/>
            <p:cNvSpPr/>
            <p:nvPr/>
          </p:nvSpPr>
          <p:spPr>
            <a:xfrm>
              <a:off x="10128448" y="404664"/>
              <a:ext cx="144016" cy="14401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10124007" y="833512"/>
              <a:ext cx="144016" cy="14401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9840416" y="1285454"/>
              <a:ext cx="144016" cy="14401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10416480" y="1285454"/>
              <a:ext cx="144016" cy="14401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9840416" y="1844824"/>
              <a:ext cx="144016" cy="14401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0558536" y="1844824"/>
              <a:ext cx="144016" cy="14401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10630544" y="74043"/>
              <a:ext cx="144016" cy="14401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>
              <a:endCxn id="6" idx="4"/>
            </p:cNvCxnSpPr>
            <p:nvPr/>
          </p:nvCxnSpPr>
          <p:spPr>
            <a:xfrm flipV="1">
              <a:off x="9912424" y="1429470"/>
              <a:ext cx="0" cy="415354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9" idx="0"/>
            </p:cNvCxnSpPr>
            <p:nvPr/>
          </p:nvCxnSpPr>
          <p:spPr>
            <a:xfrm flipH="1" flipV="1">
              <a:off x="10488488" y="1442195"/>
              <a:ext cx="142056" cy="402629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3"/>
              <a:endCxn id="4" idx="7"/>
            </p:cNvCxnSpPr>
            <p:nvPr/>
          </p:nvCxnSpPr>
          <p:spPr>
            <a:xfrm flipH="1">
              <a:off x="10251373" y="196968"/>
              <a:ext cx="400262" cy="228787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5" idx="0"/>
            </p:cNvCxnSpPr>
            <p:nvPr/>
          </p:nvCxnSpPr>
          <p:spPr>
            <a:xfrm flipV="1">
              <a:off x="10196015" y="548680"/>
              <a:ext cx="0" cy="284832"/>
            </a:xfrm>
            <a:prstGeom prst="line">
              <a:avLst/>
            </a:prstGeom>
            <a:ln w="1905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6" idx="7"/>
              <a:endCxn id="5" idx="3"/>
            </p:cNvCxnSpPr>
            <p:nvPr/>
          </p:nvCxnSpPr>
          <p:spPr>
            <a:xfrm flipV="1">
              <a:off x="9963341" y="956437"/>
              <a:ext cx="181757" cy="350108"/>
            </a:xfrm>
            <a:prstGeom prst="line">
              <a:avLst/>
            </a:prstGeom>
            <a:ln w="1905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7" idx="1"/>
              <a:endCxn id="5" idx="5"/>
            </p:cNvCxnSpPr>
            <p:nvPr/>
          </p:nvCxnSpPr>
          <p:spPr>
            <a:xfrm flipH="1" flipV="1">
              <a:off x="10246932" y="956437"/>
              <a:ext cx="190639" cy="350108"/>
            </a:xfrm>
            <a:prstGeom prst="line">
              <a:avLst/>
            </a:prstGeom>
            <a:ln w="1905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9823138" y="67940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i="1" dirty="0" smtClean="0"/>
                <a:t>u</a:t>
              </a:r>
              <a:endParaRPr lang="en-US" i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9861239" y="24125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i="1" dirty="0" smtClean="0"/>
                <a:t>p</a:t>
              </a:r>
              <a:endParaRPr lang="en-US" i="1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11109299" y="74043"/>
            <a:ext cx="934144" cy="1914797"/>
            <a:chOff x="11109299" y="74043"/>
            <a:chExt cx="934144" cy="1914797"/>
          </a:xfrm>
        </p:grpSpPr>
        <p:sp>
          <p:nvSpPr>
            <p:cNvPr id="30" name="Oval 29"/>
            <p:cNvSpPr/>
            <p:nvPr/>
          </p:nvSpPr>
          <p:spPr>
            <a:xfrm>
              <a:off x="11397331" y="404664"/>
              <a:ext cx="144016" cy="14401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11109299" y="1285454"/>
              <a:ext cx="144016" cy="14401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1685363" y="1285454"/>
              <a:ext cx="144016" cy="14401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11109299" y="1844824"/>
              <a:ext cx="144016" cy="14401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1827419" y="1844824"/>
              <a:ext cx="144016" cy="14401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11899427" y="74043"/>
              <a:ext cx="144016" cy="14401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/>
            <p:cNvCxnSpPr>
              <a:endCxn id="32" idx="4"/>
            </p:cNvCxnSpPr>
            <p:nvPr/>
          </p:nvCxnSpPr>
          <p:spPr>
            <a:xfrm flipV="1">
              <a:off x="11181307" y="1429470"/>
              <a:ext cx="0" cy="415354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35" idx="0"/>
            </p:cNvCxnSpPr>
            <p:nvPr/>
          </p:nvCxnSpPr>
          <p:spPr>
            <a:xfrm flipH="1" flipV="1">
              <a:off x="11757371" y="1442195"/>
              <a:ext cx="142056" cy="402629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36" idx="3"/>
              <a:endCxn id="30" idx="7"/>
            </p:cNvCxnSpPr>
            <p:nvPr/>
          </p:nvCxnSpPr>
          <p:spPr>
            <a:xfrm flipH="1">
              <a:off x="11520256" y="196968"/>
              <a:ext cx="400262" cy="228787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32" idx="7"/>
              <a:endCxn id="30" idx="3"/>
            </p:cNvCxnSpPr>
            <p:nvPr/>
          </p:nvCxnSpPr>
          <p:spPr>
            <a:xfrm flipV="1">
              <a:off x="11232224" y="527589"/>
              <a:ext cx="186198" cy="778956"/>
            </a:xfrm>
            <a:prstGeom prst="line">
              <a:avLst/>
            </a:prstGeom>
            <a:ln w="1905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33" idx="1"/>
              <a:endCxn id="30" idx="5"/>
            </p:cNvCxnSpPr>
            <p:nvPr/>
          </p:nvCxnSpPr>
          <p:spPr>
            <a:xfrm flipH="1" flipV="1">
              <a:off x="11520256" y="527589"/>
              <a:ext cx="186198" cy="778956"/>
            </a:xfrm>
            <a:prstGeom prst="line">
              <a:avLst/>
            </a:prstGeom>
            <a:ln w="1905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11130122" y="24125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i="1" dirty="0" smtClean="0"/>
                <a:t>p</a:t>
              </a:r>
              <a:endParaRPr lang="en-US" i="1" dirty="0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10107123" y="2677173"/>
            <a:ext cx="1432806" cy="2565369"/>
            <a:chOff x="10107123" y="2677173"/>
            <a:chExt cx="1432806" cy="2565369"/>
          </a:xfrm>
        </p:grpSpPr>
        <p:sp>
          <p:nvSpPr>
            <p:cNvPr id="48" name="Oval 47"/>
            <p:cNvSpPr/>
            <p:nvPr/>
          </p:nvSpPr>
          <p:spPr>
            <a:xfrm>
              <a:off x="10407912" y="5026156"/>
              <a:ext cx="144016" cy="14401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10516128" y="4518900"/>
              <a:ext cx="144016" cy="14401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11177929" y="3223006"/>
              <a:ext cx="144016" cy="14401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11395913" y="2862966"/>
              <a:ext cx="144016" cy="14401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>
              <a:endCxn id="49" idx="7"/>
            </p:cNvCxnSpPr>
            <p:nvPr/>
          </p:nvCxnSpPr>
          <p:spPr>
            <a:xfrm flipH="1">
              <a:off x="10639053" y="3898106"/>
              <a:ext cx="182352" cy="641885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V="1">
              <a:off x="11299904" y="3006982"/>
              <a:ext cx="132948" cy="213499"/>
            </a:xfrm>
            <a:prstGeom prst="line">
              <a:avLst/>
            </a:prstGeom>
            <a:ln w="1905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48" idx="0"/>
            </p:cNvCxnSpPr>
            <p:nvPr/>
          </p:nvCxnSpPr>
          <p:spPr>
            <a:xfrm flipV="1">
              <a:off x="10479920" y="4662916"/>
              <a:ext cx="72008" cy="363240"/>
            </a:xfrm>
            <a:prstGeom prst="line">
              <a:avLst/>
            </a:prstGeom>
            <a:ln w="1905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10107123" y="487321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i="1" dirty="0" smtClean="0"/>
                <a:t>u</a:t>
              </a:r>
              <a:endParaRPr lang="en-US" i="1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0107123" y="4365210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i="1" dirty="0" smtClean="0"/>
                <a:t>p</a:t>
              </a:r>
              <a:r>
                <a:rPr lang="sl-SI" baseline="-25000" dirty="0" smtClean="0"/>
                <a:t>1</a:t>
              </a:r>
              <a:endParaRPr lang="en-US" baseline="-250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0605473" y="3070804"/>
              <a:ext cx="5998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i="1" dirty="0" smtClean="0"/>
                <a:t>p</a:t>
              </a:r>
              <a:r>
                <a:rPr lang="sl-SI" i="1" baseline="-25000" dirty="0" smtClean="0"/>
                <a:t>k – </a:t>
              </a:r>
              <a:r>
                <a:rPr lang="sl-SI" baseline="-25000" dirty="0" smtClean="0"/>
                <a:t>1</a:t>
              </a:r>
              <a:endParaRPr lang="en-US" baseline="-250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1047423" y="2677173"/>
              <a:ext cx="373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i="1" dirty="0" smtClean="0"/>
                <a:t>p</a:t>
              </a:r>
              <a:r>
                <a:rPr lang="sl-SI" i="1" baseline="-25000" dirty="0" smtClean="0"/>
                <a:t>k</a:t>
              </a:r>
              <a:endParaRPr lang="en-US" baseline="-25000" dirty="0"/>
            </a:p>
          </p:txBody>
        </p:sp>
        <p:sp>
          <p:nvSpPr>
            <p:cNvPr id="66" name="Oval 65"/>
            <p:cNvSpPr/>
            <p:nvPr/>
          </p:nvSpPr>
          <p:spPr>
            <a:xfrm>
              <a:off x="10785566" y="3754090"/>
              <a:ext cx="144016" cy="14401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7"/>
              <a:endCxn id="50" idx="3"/>
            </p:cNvCxnSpPr>
            <p:nvPr/>
          </p:nvCxnSpPr>
          <p:spPr>
            <a:xfrm flipV="1">
              <a:off x="10908491" y="3345931"/>
              <a:ext cx="290529" cy="429250"/>
            </a:xfrm>
            <a:prstGeom prst="line">
              <a:avLst/>
            </a:prstGeom>
            <a:ln w="1905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10214835" y="3566168"/>
              <a:ext cx="5998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i="1" dirty="0" smtClean="0"/>
                <a:t>p</a:t>
              </a:r>
              <a:r>
                <a:rPr lang="sl-SI" i="1" baseline="-25000" dirty="0" smtClean="0"/>
                <a:t>k – </a:t>
              </a:r>
              <a:r>
                <a:rPr lang="sl-SI" baseline="-25000" dirty="0" smtClean="0"/>
                <a:t>2</a:t>
              </a:r>
              <a:endParaRPr lang="en-US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53680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3.5 Otoki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Dana je neskončna karirasta mreža</a:t>
            </a:r>
          </a:p>
          <a:p>
            <a:pPr lvl="1"/>
            <a:r>
              <a:rPr lang="sl-SI" dirty="0" smtClean="0"/>
              <a:t>V njej pobrišemo </a:t>
            </a:r>
            <a:r>
              <a:rPr lang="sl-SI" i="1" dirty="0" smtClean="0"/>
              <a:t>n</a:t>
            </a:r>
            <a:r>
              <a:rPr lang="sl-SI" dirty="0" smtClean="0"/>
              <a:t> povezav</a:t>
            </a:r>
          </a:p>
          <a:p>
            <a:pPr lvl="1"/>
            <a:r>
              <a:rPr lang="sl-SI" dirty="0" smtClean="0"/>
              <a:t>Na koliko delov je mreža s tem razpadla?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496" y="3721100"/>
            <a:ext cx="8753475" cy="2590800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5735960" y="4941168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672064" y="3573016"/>
            <a:ext cx="3816424" cy="28083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31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1.1 Pangramski stavki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Rešitev podrobneje:</a:t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i="1" dirty="0" smtClean="0"/>
              <a:t>n</a:t>
            </a:r>
            <a:r>
              <a:rPr lang="sl-SI" dirty="0" smtClean="0"/>
              <a:t> = </a:t>
            </a:r>
            <a:r>
              <a:rPr lang="sl-SI" i="1" dirty="0" smtClean="0"/>
              <a:t>int</a:t>
            </a:r>
            <a:r>
              <a:rPr lang="sl-SI" dirty="0" smtClean="0"/>
              <a:t>(</a:t>
            </a:r>
            <a:r>
              <a:rPr lang="sl-SI" i="1" dirty="0" smtClean="0"/>
              <a:t>input</a:t>
            </a:r>
            <a:r>
              <a:rPr lang="sl-SI" dirty="0" smtClean="0"/>
              <a:t>())</a:t>
            </a:r>
            <a:r>
              <a:rPr lang="en-US" dirty="0" smtClean="0"/>
              <a:t>; </a:t>
            </a:r>
            <a:r>
              <a:rPr lang="sl-SI" dirty="0" smtClean="0"/>
              <a:t> </a:t>
            </a:r>
            <a:r>
              <a:rPr lang="sl-SI" i="1" dirty="0" smtClean="0"/>
              <a:t>najkrajsi</a:t>
            </a:r>
            <a:r>
              <a:rPr lang="sl-SI" dirty="0" smtClean="0"/>
              <a:t> </a:t>
            </a:r>
            <a:r>
              <a:rPr lang="en-US" dirty="0" smtClean="0"/>
              <a:t>=  –1;  </a:t>
            </a:r>
            <a:r>
              <a:rPr lang="en-US" i="1" dirty="0" err="1" smtClean="0"/>
              <a:t>najDolz</a:t>
            </a:r>
            <a:r>
              <a:rPr lang="en-US" dirty="0" smtClean="0"/>
              <a:t> = 0</a:t>
            </a:r>
            <a:br>
              <a:rPr lang="en-US" dirty="0" smtClean="0"/>
            </a:br>
            <a:r>
              <a:rPr lang="en-US" b="1" dirty="0" smtClean="0"/>
              <a:t>for</a:t>
            </a:r>
            <a:r>
              <a:rPr lang="en-US" dirty="0" smtClean="0"/>
              <a:t> </a:t>
            </a:r>
            <a:r>
              <a:rPr lang="en-US" i="1" dirty="0" err="1" smtClean="0"/>
              <a:t>i</a:t>
            </a:r>
            <a:r>
              <a:rPr lang="en-US" dirty="0" smtClean="0"/>
              <a:t> </a:t>
            </a:r>
            <a:r>
              <a:rPr lang="en-US" b="1" dirty="0" smtClean="0"/>
              <a:t>in</a:t>
            </a:r>
            <a:r>
              <a:rPr lang="en-US" dirty="0" smtClean="0"/>
              <a:t> </a:t>
            </a:r>
            <a:r>
              <a:rPr lang="en-US" i="1" dirty="0" smtClean="0"/>
              <a:t>range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):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i="1" dirty="0" smtClean="0"/>
              <a:t>s</a:t>
            </a:r>
            <a:r>
              <a:rPr lang="en-US" dirty="0" smtClean="0"/>
              <a:t> = </a:t>
            </a:r>
            <a:r>
              <a:rPr lang="en-US" i="1" dirty="0" smtClean="0"/>
              <a:t>input</a:t>
            </a:r>
            <a:r>
              <a:rPr lang="en-US" dirty="0" smtClean="0"/>
              <a:t>().</a:t>
            </a:r>
            <a:r>
              <a:rPr lang="en-US" i="1" dirty="0" smtClean="0"/>
              <a:t>lower</a:t>
            </a:r>
            <a:r>
              <a:rPr lang="en-US" dirty="0" smtClean="0"/>
              <a:t>(); </a:t>
            </a:r>
            <a:r>
              <a:rPr lang="en-US" i="1" dirty="0" err="1" smtClean="0"/>
              <a:t>videli</a:t>
            </a:r>
            <a:r>
              <a:rPr lang="en-US" dirty="0" smtClean="0"/>
              <a:t> = [</a:t>
            </a:r>
            <a:r>
              <a:rPr lang="en-US" i="1" dirty="0" smtClean="0"/>
              <a:t>False</a:t>
            </a:r>
            <a:r>
              <a:rPr lang="en-US" dirty="0" smtClean="0"/>
              <a:t>] * 26; </a:t>
            </a:r>
            <a:r>
              <a:rPr lang="en-US" i="1" dirty="0" err="1" smtClean="0"/>
              <a:t>stCrk</a:t>
            </a:r>
            <a:r>
              <a:rPr lang="en-US" dirty="0" smtClean="0"/>
              <a:t> = 0; </a:t>
            </a:r>
            <a:r>
              <a:rPr lang="en-US" i="1" dirty="0" err="1" smtClean="0"/>
              <a:t>stRazlicnih</a:t>
            </a:r>
            <a:r>
              <a:rPr lang="en-US" dirty="0" smtClean="0"/>
              <a:t> = 0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b="1" dirty="0" smtClean="0"/>
              <a:t>for</a:t>
            </a:r>
            <a:r>
              <a:rPr lang="en-US" dirty="0" smtClean="0"/>
              <a:t> </a:t>
            </a:r>
            <a:r>
              <a:rPr lang="en-US" i="1" dirty="0" smtClean="0"/>
              <a:t>c</a:t>
            </a:r>
            <a:r>
              <a:rPr lang="en-US" dirty="0" smtClean="0"/>
              <a:t> </a:t>
            </a:r>
            <a:r>
              <a:rPr lang="en-US" b="1" dirty="0" smtClean="0"/>
              <a:t>in</a:t>
            </a:r>
            <a:r>
              <a:rPr lang="en-US" dirty="0" smtClean="0"/>
              <a:t> </a:t>
            </a:r>
            <a:r>
              <a:rPr lang="en-US" i="1" dirty="0" smtClean="0"/>
              <a:t>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        </a:t>
            </a:r>
            <a:r>
              <a:rPr lang="en-US" b="1" dirty="0" smtClean="0"/>
              <a:t>if</a:t>
            </a:r>
            <a:r>
              <a:rPr lang="en-US" dirty="0" smtClean="0"/>
              <a:t> </a:t>
            </a:r>
            <a:r>
              <a:rPr lang="en-US" b="1" dirty="0" smtClean="0"/>
              <a:t>not</a:t>
            </a:r>
            <a:r>
              <a:rPr lang="en-US" dirty="0" smtClean="0"/>
              <a:t> (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'a'</a:t>
            </a:r>
            <a:r>
              <a:rPr lang="en-US" dirty="0" smtClean="0"/>
              <a:t> &lt;= </a:t>
            </a:r>
            <a:r>
              <a:rPr lang="en-US" i="1" dirty="0" smtClean="0"/>
              <a:t>c</a:t>
            </a:r>
            <a:r>
              <a:rPr lang="en-US" dirty="0" smtClean="0"/>
              <a:t> &lt;=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'z'</a:t>
            </a:r>
            <a:r>
              <a:rPr lang="en-US" dirty="0" smtClean="0"/>
              <a:t>): </a:t>
            </a:r>
            <a:r>
              <a:rPr lang="en-US" b="1" dirty="0" smtClean="0"/>
              <a:t>continue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</a:t>
            </a:r>
            <a:r>
              <a:rPr lang="en-US" i="1" dirty="0" smtClean="0"/>
              <a:t>c</a:t>
            </a:r>
            <a:r>
              <a:rPr lang="en-US" dirty="0" smtClean="0"/>
              <a:t> = </a:t>
            </a:r>
            <a:r>
              <a:rPr lang="en-US" i="1" dirty="0" err="1" smtClean="0"/>
              <a:t>ord</a:t>
            </a:r>
            <a:r>
              <a:rPr lang="en-US" i="1" dirty="0" smtClean="0"/>
              <a:t>(c</a:t>
            </a:r>
            <a:r>
              <a:rPr lang="en-US" dirty="0" smtClean="0"/>
              <a:t>) – </a:t>
            </a:r>
            <a:r>
              <a:rPr lang="en-US" i="1" dirty="0" err="1" smtClean="0"/>
              <a:t>ord</a:t>
            </a:r>
            <a:r>
              <a:rPr lang="en-US" dirty="0" smtClean="0"/>
              <a:t>(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'a'</a:t>
            </a:r>
            <a:r>
              <a:rPr lang="en-US" dirty="0" smtClean="0"/>
              <a:t>); </a:t>
            </a:r>
            <a:r>
              <a:rPr lang="en-US" i="1" dirty="0" err="1" smtClean="0"/>
              <a:t>stCrk</a:t>
            </a:r>
            <a:r>
              <a:rPr lang="en-US" dirty="0" smtClean="0"/>
              <a:t> += 1</a:t>
            </a:r>
            <a:br>
              <a:rPr lang="en-US" dirty="0" smtClean="0"/>
            </a:br>
            <a:r>
              <a:rPr lang="en-US" dirty="0" smtClean="0"/>
              <a:t>        </a:t>
            </a:r>
            <a:r>
              <a:rPr lang="en-US" b="1" dirty="0" smtClean="0"/>
              <a:t>if</a:t>
            </a:r>
            <a:r>
              <a:rPr lang="en-US" dirty="0" smtClean="0"/>
              <a:t> </a:t>
            </a:r>
            <a:r>
              <a:rPr lang="en-US" b="1" dirty="0" smtClean="0"/>
              <a:t>not</a:t>
            </a:r>
            <a:r>
              <a:rPr lang="en-US" dirty="0" smtClean="0"/>
              <a:t> </a:t>
            </a:r>
            <a:r>
              <a:rPr lang="en-US" i="1" dirty="0" err="1" smtClean="0"/>
              <a:t>videli</a:t>
            </a:r>
            <a:r>
              <a:rPr lang="en-US" dirty="0" smtClean="0"/>
              <a:t>[</a:t>
            </a:r>
            <a:r>
              <a:rPr lang="en-US" i="1" dirty="0" smtClean="0"/>
              <a:t>c</a:t>
            </a:r>
            <a:r>
              <a:rPr lang="en-US" dirty="0" smtClean="0"/>
              <a:t>]:  </a:t>
            </a:r>
            <a:r>
              <a:rPr lang="en-US" i="1" dirty="0" err="1" smtClean="0"/>
              <a:t>videli</a:t>
            </a:r>
            <a:r>
              <a:rPr lang="en-US" dirty="0" smtClean="0"/>
              <a:t>[</a:t>
            </a:r>
            <a:r>
              <a:rPr lang="en-US" i="1" dirty="0" smtClean="0"/>
              <a:t>c</a:t>
            </a:r>
            <a:r>
              <a:rPr lang="en-US" dirty="0" smtClean="0"/>
              <a:t>] = </a:t>
            </a:r>
            <a:r>
              <a:rPr lang="en-US" i="1" dirty="0" smtClean="0"/>
              <a:t>True</a:t>
            </a:r>
            <a:r>
              <a:rPr lang="en-US" dirty="0" smtClean="0"/>
              <a:t>; </a:t>
            </a:r>
            <a:r>
              <a:rPr lang="en-US" i="1" dirty="0" err="1" smtClean="0"/>
              <a:t>stRazlicnih</a:t>
            </a:r>
            <a:r>
              <a:rPr lang="en-US" dirty="0" smtClean="0"/>
              <a:t> += 1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b="1" dirty="0" smtClean="0"/>
              <a:t>if</a:t>
            </a:r>
            <a:r>
              <a:rPr lang="en-US" dirty="0" smtClean="0"/>
              <a:t> </a:t>
            </a:r>
            <a:r>
              <a:rPr lang="en-US" i="1" dirty="0" err="1" smtClean="0"/>
              <a:t>stRazlicnih</a:t>
            </a:r>
            <a:r>
              <a:rPr lang="en-US" dirty="0"/>
              <a:t> </a:t>
            </a:r>
            <a:r>
              <a:rPr lang="en-US" dirty="0" smtClean="0"/>
              <a:t>== 26 </a:t>
            </a:r>
            <a:r>
              <a:rPr lang="en-US" b="1" dirty="0" smtClean="0"/>
              <a:t>and</a:t>
            </a:r>
            <a:r>
              <a:rPr lang="en-US" dirty="0" smtClean="0"/>
              <a:t> (</a:t>
            </a:r>
            <a:r>
              <a:rPr lang="sl-SI" i="1" dirty="0"/>
              <a:t>najkrajsi</a:t>
            </a:r>
            <a:r>
              <a:rPr lang="sl-SI" dirty="0"/>
              <a:t> </a:t>
            </a:r>
            <a:r>
              <a:rPr lang="en-US" dirty="0" smtClean="0"/>
              <a:t>&lt; 0 </a:t>
            </a:r>
            <a:r>
              <a:rPr lang="en-US" b="1" dirty="0" smtClean="0"/>
              <a:t>or</a:t>
            </a:r>
            <a:r>
              <a:rPr lang="en-US" dirty="0" smtClean="0"/>
              <a:t> </a:t>
            </a:r>
            <a:r>
              <a:rPr lang="en-US" i="1" dirty="0" err="1" smtClean="0"/>
              <a:t>stCrk</a:t>
            </a:r>
            <a:r>
              <a:rPr lang="en-US" dirty="0" smtClean="0"/>
              <a:t> &lt; </a:t>
            </a:r>
            <a:r>
              <a:rPr lang="en-US" i="1" dirty="0" err="1" smtClean="0"/>
              <a:t>najDolz</a:t>
            </a:r>
            <a:r>
              <a:rPr lang="en-US" dirty="0" smtClean="0"/>
              <a:t>):</a:t>
            </a:r>
            <a:br>
              <a:rPr lang="en-US" dirty="0" smtClean="0"/>
            </a:br>
            <a:r>
              <a:rPr lang="en-US" dirty="0" smtClean="0"/>
              <a:t>        </a:t>
            </a:r>
            <a:r>
              <a:rPr lang="en-US" i="1" dirty="0" err="1" smtClean="0"/>
              <a:t>naj</a:t>
            </a:r>
            <a:r>
              <a:rPr lang="sl-SI" i="1" dirty="0" smtClean="0"/>
              <a:t>krajsi</a:t>
            </a:r>
            <a:r>
              <a:rPr lang="en-US" dirty="0" smtClean="0"/>
              <a:t> = </a:t>
            </a:r>
            <a:r>
              <a:rPr lang="en-US" i="1" dirty="0" err="1" smtClean="0"/>
              <a:t>i</a:t>
            </a:r>
            <a:r>
              <a:rPr lang="en-US" dirty="0" smtClean="0"/>
              <a:t>; </a:t>
            </a:r>
            <a:r>
              <a:rPr lang="en-US" i="1" dirty="0" err="1" smtClean="0"/>
              <a:t>najDolz</a:t>
            </a:r>
            <a:r>
              <a:rPr lang="en-US" dirty="0" smtClean="0"/>
              <a:t> = </a:t>
            </a:r>
            <a:r>
              <a:rPr lang="en-US" i="1" dirty="0" err="1" smtClean="0"/>
              <a:t>stCrk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if</a:t>
            </a:r>
            <a:r>
              <a:rPr lang="en-US" dirty="0" smtClean="0"/>
              <a:t> </a:t>
            </a:r>
            <a:r>
              <a:rPr lang="sl-SI" i="1" dirty="0"/>
              <a:t>najkrajsi</a:t>
            </a:r>
            <a:r>
              <a:rPr lang="sl-SI" dirty="0"/>
              <a:t> </a:t>
            </a:r>
            <a:r>
              <a:rPr lang="en-US" dirty="0" smtClean="0"/>
              <a:t>&lt; 0: </a:t>
            </a:r>
            <a:r>
              <a:rPr lang="en-US" i="1" dirty="0" smtClean="0"/>
              <a:t>print</a:t>
            </a:r>
            <a:r>
              <a:rPr lang="en-US" dirty="0" smtClean="0"/>
              <a:t>("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pangramskih</a:t>
            </a:r>
            <a:r>
              <a:rPr lang="en-US" dirty="0" smtClean="0"/>
              <a:t> </a:t>
            </a:r>
            <a:r>
              <a:rPr lang="en-US" dirty="0" err="1" smtClean="0"/>
              <a:t>stavkov</a:t>
            </a:r>
            <a:r>
              <a:rPr lang="en-US" dirty="0" smtClean="0"/>
              <a:t>")</a:t>
            </a:r>
            <a:br>
              <a:rPr lang="en-US" dirty="0" smtClean="0"/>
            </a:br>
            <a:r>
              <a:rPr lang="en-US" b="1" dirty="0" smtClean="0"/>
              <a:t>else</a:t>
            </a:r>
            <a:r>
              <a:rPr lang="en-US" dirty="0" smtClean="0"/>
              <a:t>: </a:t>
            </a:r>
            <a:r>
              <a:rPr lang="en-US" i="1" dirty="0" smtClean="0"/>
              <a:t>print</a:t>
            </a:r>
            <a:r>
              <a:rPr lang="en-US" dirty="0" smtClean="0"/>
              <a:t>(</a:t>
            </a:r>
            <a:r>
              <a:rPr lang="en-US" sz="2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22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najkraj</a:t>
            </a:r>
            <a:r>
              <a:rPr lang="sl-SI" sz="2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ši pangramski stavek je %d-ti"</a:t>
            </a:r>
            <a:r>
              <a:rPr lang="sl-SI" dirty="0" smtClean="0"/>
              <a:t> % (</a:t>
            </a:r>
            <a:r>
              <a:rPr lang="sl-SI" i="1" dirty="0" smtClean="0"/>
              <a:t>najkrajsi</a:t>
            </a:r>
            <a:r>
              <a:rPr lang="sl-SI" dirty="0" smtClean="0"/>
              <a:t> + 1))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66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7722" y="-2966"/>
            <a:ext cx="4123868" cy="3287949"/>
          </a:xfrm>
          <a:prstGeom prst="rect">
            <a:avLst/>
          </a:prstGeom>
        </p:spPr>
      </p:pic>
      <p:grpSp>
        <p:nvGrpSpPr>
          <p:cNvPr id="64" name="Group 63"/>
          <p:cNvGrpSpPr/>
          <p:nvPr/>
        </p:nvGrpSpPr>
        <p:grpSpPr>
          <a:xfrm>
            <a:off x="8972550" y="998961"/>
            <a:ext cx="2158224" cy="1340394"/>
            <a:chOff x="8972550" y="998961"/>
            <a:chExt cx="2158224" cy="1340394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11123860" y="1011661"/>
              <a:ext cx="0" cy="132769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10707935" y="998961"/>
              <a:ext cx="0" cy="132769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8976320" y="1425443"/>
              <a:ext cx="0" cy="85142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8979495" y="1441450"/>
              <a:ext cx="1729780" cy="3043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8972550" y="2301875"/>
              <a:ext cx="1279525" cy="317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10709275" y="2317750"/>
              <a:ext cx="421499" cy="325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10709275" y="1019175"/>
              <a:ext cx="421499" cy="325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8972550" y="1860550"/>
              <a:ext cx="421499" cy="325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9380742" y="1441450"/>
              <a:ext cx="4558" cy="4318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10257885" y="1902544"/>
              <a:ext cx="4558" cy="4318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3.5 Otoki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/>
              <a:t>Rešitev: mrežo predstavimo z grafom</a:t>
            </a:r>
          </a:p>
          <a:p>
            <a:pPr lvl="1"/>
            <a:r>
              <a:rPr lang="sl-SI" dirty="0" smtClean="0"/>
              <a:t>Toda točke grafa predstavljajo celice mreže (kvadratke)</a:t>
            </a:r>
          </a:p>
          <a:p>
            <a:pPr lvl="1"/>
            <a:r>
              <a:rPr lang="sl-SI" dirty="0" smtClean="0"/>
              <a:t>Dve točki grafa sta povezani s povezavo, če imata njuni celici</a:t>
            </a:r>
            <a:br>
              <a:rPr lang="sl-SI" dirty="0" smtClean="0"/>
            </a:br>
            <a:r>
              <a:rPr lang="sl-SI" dirty="0" smtClean="0"/>
              <a:t>skupno stranico in je bila v mreži ta stranica že pobrisana</a:t>
            </a:r>
          </a:p>
          <a:p>
            <a:pPr lvl="1"/>
            <a:r>
              <a:rPr lang="sl-SI" dirty="0" smtClean="0"/>
              <a:t>Recimo, da pobrišemo stranico med celicama </a:t>
            </a:r>
            <a:r>
              <a:rPr lang="sl-SI" i="1" dirty="0" smtClean="0"/>
              <a:t>u</a:t>
            </a:r>
            <a:r>
              <a:rPr lang="sl-SI" dirty="0" smtClean="0"/>
              <a:t> in </a:t>
            </a:r>
            <a:r>
              <a:rPr lang="sl-SI" i="1" dirty="0" smtClean="0"/>
              <a:t>v</a:t>
            </a:r>
          </a:p>
          <a:p>
            <a:pPr lvl="2"/>
            <a:r>
              <a:rPr lang="sl-SI" dirty="0" smtClean="0"/>
              <a:t>V graf bomo zato morali dodati povezavo med </a:t>
            </a:r>
            <a:r>
              <a:rPr lang="sl-SI" i="1" dirty="0" smtClean="0"/>
              <a:t>u</a:t>
            </a:r>
            <a:r>
              <a:rPr lang="sl-SI" dirty="0" smtClean="0"/>
              <a:t> in </a:t>
            </a:r>
            <a:r>
              <a:rPr lang="sl-SI" i="1" dirty="0" smtClean="0"/>
              <a:t>v</a:t>
            </a:r>
          </a:p>
          <a:p>
            <a:pPr lvl="2"/>
            <a:r>
              <a:rPr lang="sl-SI" dirty="0" smtClean="0"/>
              <a:t>Če je v grafu že prej obstajala pot med njima, tvori skupaj z novo povezavo cikel</a:t>
            </a:r>
          </a:p>
          <a:p>
            <a:pPr lvl="2"/>
            <a:r>
              <a:rPr lang="sl-SI" dirty="0" smtClean="0"/>
              <a:t>V naši mreži ta cikel pomeni zaporedje celic, po katerih se lahko sprehodimo,</a:t>
            </a:r>
            <a:br>
              <a:rPr lang="sl-SI" dirty="0" smtClean="0"/>
            </a:br>
            <a:r>
              <a:rPr lang="sl-SI" dirty="0" smtClean="0"/>
              <a:t>ne da bi prečkali kakšno stranico (ker so bile vse že pobrisane)</a:t>
            </a:r>
          </a:p>
          <a:p>
            <a:pPr lvl="2"/>
            <a:r>
              <a:rPr lang="sl-SI" dirty="0" smtClean="0"/>
              <a:t>Notranjost cikla je odrezana od zunanjosti</a:t>
            </a:r>
          </a:p>
          <a:p>
            <a:pPr lvl="2"/>
            <a:r>
              <a:rPr lang="sl-SI" dirty="0" smtClean="0"/>
              <a:t>Pred trenutnim brisanjem stranice med </a:t>
            </a:r>
            <a:r>
              <a:rPr lang="sl-SI" i="1" dirty="0" smtClean="0"/>
              <a:t>u</a:t>
            </a:r>
            <a:r>
              <a:rPr lang="sl-SI" dirty="0" smtClean="0"/>
              <a:t> in </a:t>
            </a:r>
            <a:r>
              <a:rPr lang="sl-SI" i="1" dirty="0" smtClean="0"/>
              <a:t>v</a:t>
            </a:r>
            <a:r>
              <a:rPr lang="sl-SI" dirty="0" smtClean="0"/>
              <a:t> pa je bil en del notranjosti</a:t>
            </a:r>
            <a:br>
              <a:rPr lang="sl-SI" dirty="0" smtClean="0"/>
            </a:br>
            <a:r>
              <a:rPr lang="sl-SI" dirty="0" smtClean="0"/>
              <a:t>še povezan z zunanjostjo (prek stranice med </a:t>
            </a:r>
            <a:r>
              <a:rPr lang="sl-SI" i="1" dirty="0" smtClean="0"/>
              <a:t>u</a:t>
            </a:r>
            <a:r>
              <a:rPr lang="sl-SI" dirty="0" smtClean="0"/>
              <a:t> in </a:t>
            </a:r>
            <a:r>
              <a:rPr lang="sl-SI" i="1" dirty="0" smtClean="0"/>
              <a:t>v</a:t>
            </a:r>
            <a:r>
              <a:rPr lang="sl-SI" dirty="0" smtClean="0"/>
              <a:t>)</a:t>
            </a:r>
          </a:p>
          <a:p>
            <a:pPr lvl="2"/>
            <a:r>
              <a:rPr lang="sl-SI" dirty="0" smtClean="0"/>
              <a:t>Število delov mreže se je torej pri trenutnem brisanju povečalo za 1</a:t>
            </a:r>
          </a:p>
          <a:p>
            <a:pPr lvl="1"/>
            <a:r>
              <a:rPr lang="sl-SI" dirty="0" smtClean="0"/>
              <a:t>Točke grafa, ki nimajo povezav (= celice mreže, ki jim nismo pobrisali še nobene stranie) </a:t>
            </a:r>
            <a:br>
              <a:rPr lang="sl-SI" dirty="0" smtClean="0"/>
            </a:br>
            <a:r>
              <a:rPr lang="sl-SI" dirty="0" smtClean="0"/>
              <a:t>za ta postopek niso pomembne in jih ne bomo predstavili </a:t>
            </a:r>
            <a:r>
              <a:rPr lang="sl-SI" dirty="0" smtClean="0">
                <a:sym typeface="Symbol" panose="05050102010706020507" pitchFamily="18" charset="2"/>
              </a:rPr>
              <a:t> graf ima 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) točk</a:t>
            </a:r>
            <a:endParaRPr lang="sl-SI" dirty="0" smtClean="0"/>
          </a:p>
          <a:p>
            <a:pPr lvl="1"/>
            <a:r>
              <a:rPr lang="sl-SI" dirty="0" smtClean="0"/>
              <a:t>Da bomo znali hitro preveriti, ali je med </a:t>
            </a:r>
            <a:r>
              <a:rPr lang="sl-SI" i="1" dirty="0" smtClean="0"/>
              <a:t>u</a:t>
            </a:r>
            <a:r>
              <a:rPr lang="sl-SI" dirty="0" smtClean="0"/>
              <a:t> in </a:t>
            </a:r>
            <a:r>
              <a:rPr lang="sl-SI" i="1" dirty="0" smtClean="0"/>
              <a:t>v</a:t>
            </a:r>
            <a:r>
              <a:rPr lang="sl-SI" dirty="0" smtClean="0"/>
              <a:t> že obstajala pot,</a:t>
            </a:r>
            <a:br>
              <a:rPr lang="sl-SI" dirty="0" smtClean="0"/>
            </a:br>
            <a:r>
              <a:rPr lang="sl-SI" dirty="0" smtClean="0"/>
              <a:t>predstavimo graf z gozdom disjunktnih množic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10099675" y="1657350"/>
            <a:ext cx="317500" cy="3175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8826500" y="1304925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9242425" y="1311275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9671050" y="1311275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0112375" y="1311275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110681" y="124632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 smtClean="0"/>
              <a:t>u</a:t>
            </a:r>
            <a:endParaRPr lang="en-US" i="1" dirty="0"/>
          </a:p>
        </p:txBody>
      </p:sp>
      <p:sp>
        <p:nvSpPr>
          <p:cNvPr id="14" name="Oval 13"/>
          <p:cNvSpPr/>
          <p:nvPr/>
        </p:nvSpPr>
        <p:spPr>
          <a:xfrm>
            <a:off x="10113145" y="1728365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109181" y="1663700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 smtClean="0"/>
              <a:t>v</a:t>
            </a:r>
            <a:endParaRPr lang="en-US" i="1" dirty="0"/>
          </a:p>
        </p:txBody>
      </p:sp>
      <p:sp>
        <p:nvSpPr>
          <p:cNvPr id="16" name="Oval 15"/>
          <p:cNvSpPr/>
          <p:nvPr/>
        </p:nvSpPr>
        <p:spPr>
          <a:xfrm>
            <a:off x="8820869" y="1715665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9236794" y="1722015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8826500" y="2152164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9242425" y="2158514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9671050" y="2158514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0090150" y="2168202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0563987" y="874776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0558356" y="1285516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0563987" y="1722015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0979659" y="875156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0974028" y="1285896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0979659" y="1722395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0558356" y="2158134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0974028" y="2158514"/>
            <a:ext cx="292819" cy="29281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>
            <a:stCxn id="26" idx="6"/>
          </p:cNvCxnSpPr>
          <p:nvPr/>
        </p:nvCxnSpPr>
        <p:spPr>
          <a:xfrm flipH="1">
            <a:off x="10851175" y="1021186"/>
            <a:ext cx="5631" cy="31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Freeform 64"/>
          <p:cNvSpPr/>
          <p:nvPr/>
        </p:nvSpPr>
        <p:spPr>
          <a:xfrm>
            <a:off x="8960697" y="1424940"/>
            <a:ext cx="1420431" cy="1005840"/>
          </a:xfrm>
          <a:custGeom>
            <a:avLst/>
            <a:gdLst>
              <a:gd name="connsiteX0" fmla="*/ 1402503 w 1420431"/>
              <a:gd name="connsiteY0" fmla="*/ 449580 h 1005840"/>
              <a:gd name="connsiteX1" fmla="*/ 1402503 w 1420431"/>
              <a:gd name="connsiteY1" fmla="*/ 449580 h 1005840"/>
              <a:gd name="connsiteX2" fmla="*/ 1356783 w 1420431"/>
              <a:gd name="connsiteY2" fmla="*/ 342900 h 1005840"/>
              <a:gd name="connsiteX3" fmla="*/ 1341543 w 1420431"/>
              <a:gd name="connsiteY3" fmla="*/ 297180 h 1005840"/>
              <a:gd name="connsiteX4" fmla="*/ 1333923 w 1420431"/>
              <a:gd name="connsiteY4" fmla="*/ 266700 h 1005840"/>
              <a:gd name="connsiteX5" fmla="*/ 1318683 w 1420431"/>
              <a:gd name="connsiteY5" fmla="*/ 236220 h 1005840"/>
              <a:gd name="connsiteX6" fmla="*/ 1311063 w 1420431"/>
              <a:gd name="connsiteY6" fmla="*/ 198120 h 1005840"/>
              <a:gd name="connsiteX7" fmla="*/ 1204383 w 1420431"/>
              <a:gd name="connsiteY7" fmla="*/ 60960 h 1005840"/>
              <a:gd name="connsiteX8" fmla="*/ 1166283 w 1420431"/>
              <a:gd name="connsiteY8" fmla="*/ 38100 h 1005840"/>
              <a:gd name="connsiteX9" fmla="*/ 1067223 w 1420431"/>
              <a:gd name="connsiteY9" fmla="*/ 22860 h 1005840"/>
              <a:gd name="connsiteX10" fmla="*/ 1021503 w 1420431"/>
              <a:gd name="connsiteY10" fmla="*/ 15240 h 1005840"/>
              <a:gd name="connsiteX11" fmla="*/ 884343 w 1420431"/>
              <a:gd name="connsiteY11" fmla="*/ 0 h 1005840"/>
              <a:gd name="connsiteX12" fmla="*/ 693843 w 1420431"/>
              <a:gd name="connsiteY12" fmla="*/ 7620 h 1005840"/>
              <a:gd name="connsiteX13" fmla="*/ 602403 w 1420431"/>
              <a:gd name="connsiteY13" fmla="*/ 30480 h 1005840"/>
              <a:gd name="connsiteX14" fmla="*/ 518583 w 1420431"/>
              <a:gd name="connsiteY14" fmla="*/ 45720 h 1005840"/>
              <a:gd name="connsiteX15" fmla="*/ 450003 w 1420431"/>
              <a:gd name="connsiteY15" fmla="*/ 91440 h 1005840"/>
              <a:gd name="connsiteX16" fmla="*/ 427143 w 1420431"/>
              <a:gd name="connsiteY16" fmla="*/ 152400 h 1005840"/>
              <a:gd name="connsiteX17" fmla="*/ 396663 w 1420431"/>
              <a:gd name="connsiteY17" fmla="*/ 205740 h 1005840"/>
              <a:gd name="connsiteX18" fmla="*/ 389043 w 1420431"/>
              <a:gd name="connsiteY18" fmla="*/ 259080 h 1005840"/>
              <a:gd name="connsiteX19" fmla="*/ 381423 w 1420431"/>
              <a:gd name="connsiteY19" fmla="*/ 350520 h 1005840"/>
              <a:gd name="connsiteX20" fmla="*/ 343323 w 1420431"/>
              <a:gd name="connsiteY20" fmla="*/ 396240 h 1005840"/>
              <a:gd name="connsiteX21" fmla="*/ 320463 w 1420431"/>
              <a:gd name="connsiteY21" fmla="*/ 419100 h 1005840"/>
              <a:gd name="connsiteX22" fmla="*/ 282363 w 1420431"/>
              <a:gd name="connsiteY22" fmla="*/ 426720 h 1005840"/>
              <a:gd name="connsiteX23" fmla="*/ 259503 w 1420431"/>
              <a:gd name="connsiteY23" fmla="*/ 434340 h 1005840"/>
              <a:gd name="connsiteX24" fmla="*/ 114723 w 1420431"/>
              <a:gd name="connsiteY24" fmla="*/ 434340 h 1005840"/>
              <a:gd name="connsiteX25" fmla="*/ 30903 w 1420431"/>
              <a:gd name="connsiteY25" fmla="*/ 525780 h 1005840"/>
              <a:gd name="connsiteX26" fmla="*/ 423 w 1420431"/>
              <a:gd name="connsiteY26" fmla="*/ 640080 h 1005840"/>
              <a:gd name="connsiteX27" fmla="*/ 53763 w 1420431"/>
              <a:gd name="connsiteY27" fmla="*/ 762000 h 1005840"/>
              <a:gd name="connsiteX28" fmla="*/ 297603 w 1420431"/>
              <a:gd name="connsiteY28" fmla="*/ 899160 h 1005840"/>
              <a:gd name="connsiteX29" fmla="*/ 350943 w 1420431"/>
              <a:gd name="connsiteY29" fmla="*/ 914400 h 1005840"/>
              <a:gd name="connsiteX30" fmla="*/ 541443 w 1420431"/>
              <a:gd name="connsiteY30" fmla="*/ 975360 h 1005840"/>
              <a:gd name="connsiteX31" fmla="*/ 610023 w 1420431"/>
              <a:gd name="connsiteY31" fmla="*/ 982980 h 1005840"/>
              <a:gd name="connsiteX32" fmla="*/ 861483 w 1420431"/>
              <a:gd name="connsiteY32" fmla="*/ 1005840 h 1005840"/>
              <a:gd name="connsiteX33" fmla="*/ 998643 w 1420431"/>
              <a:gd name="connsiteY33" fmla="*/ 998220 h 1005840"/>
              <a:gd name="connsiteX34" fmla="*/ 1097703 w 1420431"/>
              <a:gd name="connsiteY34" fmla="*/ 967740 h 1005840"/>
              <a:gd name="connsiteX35" fmla="*/ 1158663 w 1420431"/>
              <a:gd name="connsiteY35" fmla="*/ 952500 h 1005840"/>
              <a:gd name="connsiteX36" fmla="*/ 1265343 w 1420431"/>
              <a:gd name="connsiteY36" fmla="*/ 899160 h 1005840"/>
              <a:gd name="connsiteX37" fmla="*/ 1311063 w 1420431"/>
              <a:gd name="connsiteY37" fmla="*/ 876300 h 1005840"/>
              <a:gd name="connsiteX38" fmla="*/ 1349163 w 1420431"/>
              <a:gd name="connsiteY38" fmla="*/ 830580 h 1005840"/>
              <a:gd name="connsiteX39" fmla="*/ 1372023 w 1420431"/>
              <a:gd name="connsiteY39" fmla="*/ 777240 h 1005840"/>
              <a:gd name="connsiteX40" fmla="*/ 1402503 w 1420431"/>
              <a:gd name="connsiteY40" fmla="*/ 723900 h 1005840"/>
              <a:gd name="connsiteX41" fmla="*/ 1410123 w 1420431"/>
              <a:gd name="connsiteY41" fmla="*/ 685800 h 1005840"/>
              <a:gd name="connsiteX42" fmla="*/ 1410123 w 1420431"/>
              <a:gd name="connsiteY42" fmla="*/ 480060 h 1005840"/>
              <a:gd name="connsiteX43" fmla="*/ 1402503 w 1420431"/>
              <a:gd name="connsiteY43" fmla="*/ 449580 h 100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420431" h="1005840">
                <a:moveTo>
                  <a:pt x="1402503" y="449580"/>
                </a:moveTo>
                <a:lnTo>
                  <a:pt x="1402503" y="449580"/>
                </a:lnTo>
                <a:cubicBezTo>
                  <a:pt x="1387263" y="414020"/>
                  <a:pt x="1371151" y="378821"/>
                  <a:pt x="1356783" y="342900"/>
                </a:cubicBezTo>
                <a:cubicBezTo>
                  <a:pt x="1350817" y="327985"/>
                  <a:pt x="1346159" y="312567"/>
                  <a:pt x="1341543" y="297180"/>
                </a:cubicBezTo>
                <a:cubicBezTo>
                  <a:pt x="1338534" y="287149"/>
                  <a:pt x="1337600" y="276506"/>
                  <a:pt x="1333923" y="266700"/>
                </a:cubicBezTo>
                <a:cubicBezTo>
                  <a:pt x="1329935" y="256064"/>
                  <a:pt x="1323763" y="246380"/>
                  <a:pt x="1318683" y="236220"/>
                </a:cubicBezTo>
                <a:cubicBezTo>
                  <a:pt x="1316143" y="223520"/>
                  <a:pt x="1317353" y="209442"/>
                  <a:pt x="1311063" y="198120"/>
                </a:cubicBezTo>
                <a:cubicBezTo>
                  <a:pt x="1290017" y="160238"/>
                  <a:pt x="1245051" y="93494"/>
                  <a:pt x="1204383" y="60960"/>
                </a:cubicBezTo>
                <a:cubicBezTo>
                  <a:pt x="1192818" y="51708"/>
                  <a:pt x="1180034" y="43601"/>
                  <a:pt x="1166283" y="38100"/>
                </a:cubicBezTo>
                <a:cubicBezTo>
                  <a:pt x="1150112" y="31632"/>
                  <a:pt x="1074611" y="23915"/>
                  <a:pt x="1067223" y="22860"/>
                </a:cubicBezTo>
                <a:cubicBezTo>
                  <a:pt x="1051928" y="20675"/>
                  <a:pt x="1036834" y="17156"/>
                  <a:pt x="1021503" y="15240"/>
                </a:cubicBezTo>
                <a:cubicBezTo>
                  <a:pt x="975857" y="9534"/>
                  <a:pt x="930063" y="5080"/>
                  <a:pt x="884343" y="0"/>
                </a:cubicBezTo>
                <a:cubicBezTo>
                  <a:pt x="820843" y="2540"/>
                  <a:pt x="757026" y="789"/>
                  <a:pt x="693843" y="7620"/>
                </a:cubicBezTo>
                <a:cubicBezTo>
                  <a:pt x="662607" y="10997"/>
                  <a:pt x="633104" y="23806"/>
                  <a:pt x="602403" y="30480"/>
                </a:cubicBezTo>
                <a:cubicBezTo>
                  <a:pt x="574653" y="36513"/>
                  <a:pt x="546523" y="40640"/>
                  <a:pt x="518583" y="45720"/>
                </a:cubicBezTo>
                <a:cubicBezTo>
                  <a:pt x="496520" y="56752"/>
                  <a:pt x="464094" y="70303"/>
                  <a:pt x="450003" y="91440"/>
                </a:cubicBezTo>
                <a:cubicBezTo>
                  <a:pt x="437965" y="109497"/>
                  <a:pt x="436320" y="132734"/>
                  <a:pt x="427143" y="152400"/>
                </a:cubicBezTo>
                <a:cubicBezTo>
                  <a:pt x="418483" y="170957"/>
                  <a:pt x="406823" y="187960"/>
                  <a:pt x="396663" y="205740"/>
                </a:cubicBezTo>
                <a:cubicBezTo>
                  <a:pt x="394123" y="223520"/>
                  <a:pt x="390923" y="241218"/>
                  <a:pt x="389043" y="259080"/>
                </a:cubicBezTo>
                <a:cubicBezTo>
                  <a:pt x="385841" y="289498"/>
                  <a:pt x="391095" y="321504"/>
                  <a:pt x="381423" y="350520"/>
                </a:cubicBezTo>
                <a:cubicBezTo>
                  <a:pt x="375150" y="369340"/>
                  <a:pt x="356503" y="381413"/>
                  <a:pt x="343323" y="396240"/>
                </a:cubicBezTo>
                <a:cubicBezTo>
                  <a:pt x="336164" y="404294"/>
                  <a:pt x="330102" y="414281"/>
                  <a:pt x="320463" y="419100"/>
                </a:cubicBezTo>
                <a:cubicBezTo>
                  <a:pt x="308879" y="424892"/>
                  <a:pt x="294928" y="423579"/>
                  <a:pt x="282363" y="426720"/>
                </a:cubicBezTo>
                <a:cubicBezTo>
                  <a:pt x="274571" y="428668"/>
                  <a:pt x="267123" y="431800"/>
                  <a:pt x="259503" y="434340"/>
                </a:cubicBezTo>
                <a:cubicBezTo>
                  <a:pt x="209340" y="425980"/>
                  <a:pt x="168689" y="415452"/>
                  <a:pt x="114723" y="434340"/>
                </a:cubicBezTo>
                <a:cubicBezTo>
                  <a:pt x="77132" y="447497"/>
                  <a:pt x="51178" y="495368"/>
                  <a:pt x="30903" y="525780"/>
                </a:cubicBezTo>
                <a:cubicBezTo>
                  <a:pt x="26566" y="540961"/>
                  <a:pt x="1281" y="627216"/>
                  <a:pt x="423" y="640080"/>
                </a:cubicBezTo>
                <a:cubicBezTo>
                  <a:pt x="-3623" y="700766"/>
                  <a:pt x="21869" y="708843"/>
                  <a:pt x="53763" y="762000"/>
                </a:cubicBezTo>
                <a:cubicBezTo>
                  <a:pt x="121704" y="875235"/>
                  <a:pt x="16758" y="818919"/>
                  <a:pt x="297603" y="899160"/>
                </a:cubicBezTo>
                <a:cubicBezTo>
                  <a:pt x="315383" y="904240"/>
                  <a:pt x="333478" y="908325"/>
                  <a:pt x="350943" y="914400"/>
                </a:cubicBezTo>
                <a:cubicBezTo>
                  <a:pt x="453303" y="950004"/>
                  <a:pt x="452876" y="960599"/>
                  <a:pt x="541443" y="975360"/>
                </a:cubicBezTo>
                <a:cubicBezTo>
                  <a:pt x="564131" y="979141"/>
                  <a:pt x="587111" y="980958"/>
                  <a:pt x="610023" y="982980"/>
                </a:cubicBezTo>
                <a:cubicBezTo>
                  <a:pt x="868180" y="1005759"/>
                  <a:pt x="722125" y="988420"/>
                  <a:pt x="861483" y="1005840"/>
                </a:cubicBezTo>
                <a:cubicBezTo>
                  <a:pt x="907203" y="1003300"/>
                  <a:pt x="953154" y="1003469"/>
                  <a:pt x="998643" y="998220"/>
                </a:cubicBezTo>
                <a:cubicBezTo>
                  <a:pt x="1063210" y="990770"/>
                  <a:pt x="1046466" y="983505"/>
                  <a:pt x="1097703" y="967740"/>
                </a:cubicBezTo>
                <a:cubicBezTo>
                  <a:pt x="1117722" y="961580"/>
                  <a:pt x="1138912" y="959471"/>
                  <a:pt x="1158663" y="952500"/>
                </a:cubicBezTo>
                <a:cubicBezTo>
                  <a:pt x="1230247" y="927235"/>
                  <a:pt x="1212026" y="928242"/>
                  <a:pt x="1265343" y="899160"/>
                </a:cubicBezTo>
                <a:cubicBezTo>
                  <a:pt x="1280301" y="891001"/>
                  <a:pt x="1295823" y="883920"/>
                  <a:pt x="1311063" y="876300"/>
                </a:cubicBezTo>
                <a:cubicBezTo>
                  <a:pt x="1323763" y="861060"/>
                  <a:pt x="1338766" y="847475"/>
                  <a:pt x="1349163" y="830580"/>
                </a:cubicBezTo>
                <a:cubicBezTo>
                  <a:pt x="1359301" y="814105"/>
                  <a:pt x="1363372" y="794542"/>
                  <a:pt x="1372023" y="777240"/>
                </a:cubicBezTo>
                <a:cubicBezTo>
                  <a:pt x="1381181" y="758924"/>
                  <a:pt x="1392343" y="741680"/>
                  <a:pt x="1402503" y="723900"/>
                </a:cubicBezTo>
                <a:cubicBezTo>
                  <a:pt x="1405043" y="711200"/>
                  <a:pt x="1407806" y="698543"/>
                  <a:pt x="1410123" y="685800"/>
                </a:cubicBezTo>
                <a:cubicBezTo>
                  <a:pt x="1425448" y="601512"/>
                  <a:pt x="1422190" y="606759"/>
                  <a:pt x="1410123" y="480060"/>
                </a:cubicBezTo>
                <a:cubicBezTo>
                  <a:pt x="1409882" y="477531"/>
                  <a:pt x="1403773" y="454660"/>
                  <a:pt x="1402503" y="449580"/>
                </a:cubicBezTo>
                <a:close/>
              </a:path>
            </a:pathLst>
          </a:custGeom>
          <a:solidFill>
            <a:srgbClr val="FFFF66">
              <a:alpha val="10196"/>
            </a:srgbClr>
          </a:solidFill>
          <a:ln w="28575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19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4624"/>
            <a:ext cx="10515600" cy="1325563"/>
          </a:xfrm>
        </p:spPr>
        <p:txBody>
          <a:bodyPr/>
          <a:lstStyle/>
          <a:p>
            <a:r>
              <a:rPr lang="sl-SI" dirty="0" smtClean="0"/>
              <a:t>1.2 WC-kabine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0188"/>
            <a:ext cx="10515600" cy="537118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»</a:t>
            </a:r>
            <a:r>
              <a:rPr lang="en-US" dirty="0" err="1" smtClean="0"/>
              <a:t>Realno</a:t>
            </a:r>
            <a:r>
              <a:rPr lang="sl-SI" dirty="0" smtClean="0"/>
              <a:t>č</a:t>
            </a:r>
            <a:r>
              <a:rPr lang="en-US" dirty="0" err="1" smtClean="0"/>
              <a:t>asovna</a:t>
            </a:r>
            <a:r>
              <a:rPr lang="en-US" dirty="0" smtClean="0"/>
              <a:t>«</a:t>
            </a:r>
            <a:r>
              <a:rPr lang="sl-SI" dirty="0" smtClean="0"/>
              <a:t> naloga:</a:t>
            </a:r>
          </a:p>
          <a:p>
            <a:pPr lvl="1"/>
            <a:r>
              <a:rPr lang="sl-SI" dirty="0" smtClean="0"/>
              <a:t>Imamo </a:t>
            </a:r>
            <a:r>
              <a:rPr lang="sl-SI" i="1" dirty="0" smtClean="0"/>
              <a:t>n</a:t>
            </a:r>
            <a:r>
              <a:rPr lang="sl-SI" dirty="0" smtClean="0"/>
              <a:t> WC-kabin</a:t>
            </a:r>
          </a:p>
          <a:p>
            <a:pPr lvl="1"/>
            <a:r>
              <a:rPr lang="sl-SI" dirty="0" smtClean="0"/>
              <a:t>Sistem nas pokliče, ko:</a:t>
            </a:r>
          </a:p>
          <a:p>
            <a:pPr lvl="2"/>
            <a:r>
              <a:rPr lang="sl-SI" dirty="0" smtClean="0"/>
              <a:t>Se odprejo/zaprejo vrata kabine</a:t>
            </a:r>
          </a:p>
          <a:p>
            <a:pPr lvl="2"/>
            <a:r>
              <a:rPr lang="sl-SI" dirty="0" smtClean="0"/>
              <a:t>Senzor v kabini začne/neha zaznavati gibanje</a:t>
            </a:r>
          </a:p>
          <a:p>
            <a:pPr lvl="1"/>
            <a:r>
              <a:rPr lang="sl-SI" dirty="0" smtClean="0"/>
              <a:t>Skrbeti moramo za prižiganje in ugašanje luči</a:t>
            </a:r>
          </a:p>
          <a:p>
            <a:pPr lvl="2"/>
            <a:r>
              <a:rPr lang="sl-SI" dirty="0" smtClean="0"/>
              <a:t>Načeloma naj bi luč gorela takrat, ko je človek v kabini</a:t>
            </a:r>
          </a:p>
          <a:p>
            <a:pPr lvl="2"/>
            <a:r>
              <a:rPr lang="sl-SI" dirty="0" smtClean="0"/>
              <a:t>Luč naj ne gori, ko so vrata odprta</a:t>
            </a:r>
          </a:p>
          <a:p>
            <a:pPr lvl="2"/>
            <a:r>
              <a:rPr lang="sl-SI" dirty="0" smtClean="0"/>
              <a:t>Medtem ko je človek v kabini, senzor ne bo nujno ves čas zaznaval gibanja,</a:t>
            </a:r>
            <a:br>
              <a:rPr lang="sl-SI" dirty="0" smtClean="0"/>
            </a:br>
            <a:r>
              <a:rPr lang="sl-SI" dirty="0" smtClean="0"/>
              <a:t>nočemo pa, da se zaradi tega luč ugasne</a:t>
            </a:r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Ko se vrata odprejo, moramo luč ugasniti</a:t>
            </a:r>
          </a:p>
          <a:p>
            <a:pPr lvl="1"/>
            <a:r>
              <a:rPr lang="sl-SI" dirty="0" smtClean="0"/>
              <a:t>Ko se vrata zaprejo, moramo luč prižgati, če senzor takrat zaznava gibanje</a:t>
            </a:r>
          </a:p>
          <a:p>
            <a:pPr lvl="1"/>
            <a:r>
              <a:rPr lang="sl-SI" dirty="0" smtClean="0"/>
              <a:t>Ko senzor začne zaznavati gibanje, prižgimo luč, če so vrata takrat zaprta</a:t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b="1" dirty="0" smtClean="0"/>
              <a:t>def</a:t>
            </a:r>
            <a:r>
              <a:rPr lang="sl-SI" dirty="0" smtClean="0"/>
              <a:t> </a:t>
            </a:r>
            <a:r>
              <a:rPr lang="sl-SI" i="1" dirty="0" smtClean="0"/>
              <a:t>Gibanje</a:t>
            </a:r>
            <a:r>
              <a:rPr lang="sl-SI" dirty="0" smtClean="0"/>
              <a:t>(</a:t>
            </a:r>
            <a:r>
              <a:rPr lang="sl-SI" i="1" dirty="0" smtClean="0"/>
              <a:t>k</a:t>
            </a:r>
            <a:r>
              <a:rPr lang="sl-SI" dirty="0" smtClean="0"/>
              <a:t>, </a:t>
            </a:r>
            <a:r>
              <a:rPr lang="sl-SI" i="1" dirty="0" smtClean="0"/>
              <a:t>zacelo</a:t>
            </a:r>
            <a:r>
              <a:rPr lang="sl-SI" dirty="0" smtClean="0"/>
              <a:t>):</a:t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i="1" dirty="0" smtClean="0"/>
              <a:t>gibanje</a:t>
            </a:r>
            <a:r>
              <a:rPr lang="sl-SI" dirty="0" smtClean="0"/>
              <a:t>[</a:t>
            </a:r>
            <a:r>
              <a:rPr lang="sl-SI" i="1" dirty="0" smtClean="0"/>
              <a:t>k</a:t>
            </a:r>
            <a:r>
              <a:rPr lang="sl-SI" dirty="0" smtClean="0"/>
              <a:t>] = </a:t>
            </a:r>
            <a:r>
              <a:rPr lang="sl-SI" i="1" dirty="0" smtClean="0"/>
              <a:t>zacelo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b="1" dirty="0" smtClean="0"/>
              <a:t>if</a:t>
            </a:r>
            <a:r>
              <a:rPr lang="sl-SI" dirty="0" smtClean="0"/>
              <a:t> zacelo </a:t>
            </a:r>
            <a:r>
              <a:rPr lang="sl-SI" b="1" dirty="0" smtClean="0"/>
              <a:t>and not </a:t>
            </a:r>
            <a:r>
              <a:rPr lang="sl-SI" i="1" dirty="0" smtClean="0"/>
              <a:t>odprta</a:t>
            </a:r>
            <a:r>
              <a:rPr lang="sl-SI" dirty="0" smtClean="0"/>
              <a:t>[</a:t>
            </a:r>
            <a:r>
              <a:rPr lang="sl-SI" i="1" dirty="0" smtClean="0"/>
              <a:t>k</a:t>
            </a:r>
            <a:r>
              <a:rPr lang="sl-SI" dirty="0" smtClean="0"/>
              <a:t>]: </a:t>
            </a:r>
            <a:r>
              <a:rPr lang="sl-SI" i="1" dirty="0" smtClean="0"/>
              <a:t>Luc</a:t>
            </a:r>
            <a:r>
              <a:rPr lang="sl-SI" dirty="0" smtClean="0"/>
              <a:t>(</a:t>
            </a:r>
            <a:r>
              <a:rPr lang="sl-SI" i="1" dirty="0" smtClean="0"/>
              <a:t>k</a:t>
            </a:r>
            <a:r>
              <a:rPr lang="sl-SI" dirty="0" smtClean="0"/>
              <a:t>, 1)</a:t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b="1" dirty="0" smtClean="0"/>
              <a:t>def</a:t>
            </a:r>
            <a:r>
              <a:rPr lang="sl-SI" dirty="0" smtClean="0"/>
              <a:t> </a:t>
            </a:r>
            <a:r>
              <a:rPr lang="sl-SI" i="1" dirty="0" smtClean="0"/>
              <a:t>Vrata(k</a:t>
            </a:r>
            <a:r>
              <a:rPr lang="sl-SI" dirty="0" smtClean="0"/>
              <a:t>, </a:t>
            </a:r>
            <a:r>
              <a:rPr lang="sl-SI" i="1" dirty="0" smtClean="0"/>
              <a:t>odprla</a:t>
            </a:r>
            <a:r>
              <a:rPr lang="sl-SI" dirty="0" smtClean="0"/>
              <a:t>):</a:t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i="1" dirty="0" smtClean="0"/>
              <a:t>odprta</a:t>
            </a:r>
            <a:r>
              <a:rPr lang="sl-SI" dirty="0" smtClean="0"/>
              <a:t>[</a:t>
            </a:r>
            <a:r>
              <a:rPr lang="sl-SI" i="1" dirty="0" smtClean="0"/>
              <a:t>k</a:t>
            </a:r>
            <a:r>
              <a:rPr lang="sl-SI" dirty="0" smtClean="0"/>
              <a:t>] = </a:t>
            </a:r>
            <a:r>
              <a:rPr lang="sl-SI" i="1" dirty="0" smtClean="0"/>
              <a:t>odprla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b="1" dirty="0" smtClean="0"/>
              <a:t>if</a:t>
            </a:r>
            <a:r>
              <a:rPr lang="sl-SI" dirty="0" smtClean="0"/>
              <a:t> odprla </a:t>
            </a:r>
            <a:r>
              <a:rPr lang="sl-SI" b="1" dirty="0" smtClean="0"/>
              <a:t>or</a:t>
            </a:r>
            <a:r>
              <a:rPr lang="sl-SI" dirty="0" smtClean="0"/>
              <a:t> gibanje[k]: </a:t>
            </a:r>
            <a:r>
              <a:rPr lang="sl-SI" i="1" dirty="0" smtClean="0"/>
              <a:t>Luc</a:t>
            </a:r>
            <a:r>
              <a:rPr lang="sl-SI" dirty="0" smtClean="0"/>
              <a:t>(</a:t>
            </a:r>
            <a:r>
              <a:rPr lang="sl-SI" i="1" dirty="0" smtClean="0"/>
              <a:t>k</a:t>
            </a:r>
            <a:r>
              <a:rPr lang="sl-SI" dirty="0" smtClean="0"/>
              <a:t>, 1 – </a:t>
            </a:r>
            <a:r>
              <a:rPr lang="sl-SI" i="1" dirty="0" smtClean="0"/>
              <a:t>odprla</a:t>
            </a:r>
            <a:r>
              <a:rPr lang="sl-SI" dirty="0" smtClean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39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1.3 Zaporedje števk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/>
              <a:t>Dano je zaporedje števk </a:t>
            </a:r>
            <a:r>
              <a:rPr lang="sl-SI" i="1" dirty="0" smtClean="0"/>
              <a:t>a</a:t>
            </a:r>
            <a:r>
              <a:rPr lang="sl-SI" baseline="-25000" dirty="0" smtClean="0"/>
              <a:t>1</a:t>
            </a:r>
            <a:r>
              <a:rPr lang="sl-SI" dirty="0" smtClean="0"/>
              <a:t>, </a:t>
            </a:r>
            <a:r>
              <a:rPr lang="sl-SI" i="1" dirty="0" smtClean="0"/>
              <a:t>a</a:t>
            </a:r>
            <a:r>
              <a:rPr lang="sl-SI" baseline="-25000" dirty="0" smtClean="0"/>
              <a:t>2</a:t>
            </a:r>
            <a:r>
              <a:rPr lang="sl-SI" dirty="0" smtClean="0"/>
              <a:t>, …, </a:t>
            </a:r>
            <a:r>
              <a:rPr lang="sl-SI" i="1" dirty="0" smtClean="0"/>
              <a:t>a</a:t>
            </a:r>
            <a:r>
              <a:rPr lang="sl-SI" i="1" baseline="-25000" dirty="0" smtClean="0"/>
              <a:t>n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 {0, …, 9}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Med vsaki dve zaporedni števki moramo vriniti + ali ·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Kako naj to naredimo, da bo vrednost izraza čim manjša?  Utemelji pravilnost rešitve.</a:t>
            </a:r>
          </a:p>
          <a:p>
            <a:r>
              <a:rPr lang="sl-SI" dirty="0" smtClean="0">
                <a:sym typeface="Symbol" panose="05050102010706020507" pitchFamily="18" charset="2"/>
              </a:rPr>
              <a:t>Rešitev: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Če je kakšen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i</a:t>
            </a:r>
            <a:r>
              <a:rPr lang="sl-SI" dirty="0" smtClean="0">
                <a:sym typeface="Symbol" panose="05050102010706020507" pitchFamily="18" charset="2"/>
              </a:rPr>
              <a:t> = 0, jih je najbolje vse zmnožiti med seboj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Če so vsi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i</a:t>
            </a:r>
            <a:r>
              <a:rPr lang="sl-SI" dirty="0" smtClean="0">
                <a:sym typeface="Symbol" panose="05050102010706020507" pitchFamily="18" charset="2"/>
              </a:rPr>
              <a:t> = 1, jih je tudi najbolje vse zmnožiti med seboj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Sicer bo naš izraz na koncu vsota nekaj zmnožkov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Če bo imel neki zmnožek vrednost 1 in ga bomo sešteli z nekim sosednjim zmnožkom z vrednostjo </a:t>
            </a:r>
            <a:r>
              <a:rPr lang="sl-SI" i="1" dirty="0" smtClean="0">
                <a:sym typeface="Symbol" panose="05050102010706020507" pitchFamily="18" charset="2"/>
              </a:rPr>
              <a:t>p</a:t>
            </a:r>
            <a:r>
              <a:rPr lang="sl-SI" dirty="0" smtClean="0">
                <a:sym typeface="Symbol" panose="05050102010706020507" pitchFamily="18" charset="2"/>
              </a:rPr>
              <a:t>,</a:t>
            </a:r>
            <a:br>
              <a:rPr lang="sl-SI" dirty="0" smtClean="0">
                <a:sym typeface="Symbol" panose="05050102010706020507" pitchFamily="18" charset="2"/>
              </a:rPr>
            </a:br>
            <a:r>
              <a:rPr lang="sl-SI" dirty="0" smtClean="0">
                <a:sym typeface="Symbol" panose="05050102010706020507" pitchFamily="18" charset="2"/>
              </a:rPr>
              <a:t>bi ju bilo bolje zmnožiti: 1 · </a:t>
            </a:r>
            <a:r>
              <a:rPr lang="sl-SI" i="1" dirty="0" smtClean="0">
                <a:sym typeface="Symbol" panose="05050102010706020507" pitchFamily="18" charset="2"/>
              </a:rPr>
              <a:t>p</a:t>
            </a:r>
            <a:r>
              <a:rPr lang="sl-SI" dirty="0" smtClean="0">
                <a:sym typeface="Symbol" panose="05050102010706020507" pitchFamily="18" charset="2"/>
              </a:rPr>
              <a:t> &lt; 1 + </a:t>
            </a:r>
            <a:r>
              <a:rPr lang="sl-SI" i="1" dirty="0" smtClean="0">
                <a:sym typeface="Symbol" panose="05050102010706020507" pitchFamily="18" charset="2"/>
              </a:rPr>
              <a:t>p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Vsak zmnožek naj torej vsebuje vsaj eno števko, večjo od 1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Recimo, da neki zmnožek vsebuje vsaj dve taki števki; naj bo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i</a:t>
            </a:r>
            <a:r>
              <a:rPr lang="sl-SI" dirty="0" smtClean="0">
                <a:sym typeface="Symbol" panose="05050102010706020507" pitchFamily="18" charset="2"/>
              </a:rPr>
              <a:t> prva in naj bo </a:t>
            </a:r>
            <a:r>
              <a:rPr lang="sl-SI" i="1" dirty="0" smtClean="0">
                <a:sym typeface="Symbol" panose="05050102010706020507" pitchFamily="18" charset="2"/>
              </a:rPr>
              <a:t>p</a:t>
            </a:r>
            <a:r>
              <a:rPr lang="sl-SI" dirty="0" smtClean="0">
                <a:sym typeface="Symbol" panose="05050102010706020507" pitchFamily="18" charset="2"/>
              </a:rPr>
              <a:t> zmnožek ostalih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Če za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i</a:t>
            </a:r>
            <a:r>
              <a:rPr lang="sl-SI" dirty="0" smtClean="0">
                <a:sym typeface="Symbol" panose="05050102010706020507" pitchFamily="18" charset="2"/>
              </a:rPr>
              <a:t> postavimo + namesto ·, nastaneta dva zmnožka, ki prispevata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i</a:t>
            </a:r>
            <a:r>
              <a:rPr lang="sl-SI" dirty="0" smtClean="0">
                <a:sym typeface="Symbol" panose="05050102010706020507" pitchFamily="18" charset="2"/>
              </a:rPr>
              <a:t> + </a:t>
            </a:r>
            <a:r>
              <a:rPr lang="sl-SI" i="1" dirty="0" smtClean="0">
                <a:sym typeface="Symbol" panose="05050102010706020507" pitchFamily="18" charset="2"/>
              </a:rPr>
              <a:t>p</a:t>
            </a:r>
            <a:r>
              <a:rPr lang="sl-SI" dirty="0" smtClean="0">
                <a:sym typeface="Symbol" panose="05050102010706020507" pitchFamily="18" charset="2"/>
              </a:rPr>
              <a:t> namesto</a:t>
            </a:r>
            <a:r>
              <a:rPr lang="sl-SI" i="1" dirty="0" smtClean="0">
                <a:sym typeface="Symbol" panose="05050102010706020507" pitchFamily="18" charset="2"/>
              </a:rPr>
              <a:t> a</a:t>
            </a:r>
            <a:r>
              <a:rPr lang="sl-SI" i="1" baseline="-25000" dirty="0" smtClean="0">
                <a:sym typeface="Symbol" panose="05050102010706020507" pitchFamily="18" charset="2"/>
              </a:rPr>
              <a:t>i</a:t>
            </a:r>
            <a:r>
              <a:rPr lang="sl-SI" i="1" dirty="0" smtClean="0">
                <a:sym typeface="Symbol" panose="05050102010706020507" pitchFamily="18" charset="2"/>
              </a:rPr>
              <a:t> · p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Ker je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i</a:t>
            </a:r>
            <a:r>
              <a:rPr lang="sl-SI" dirty="0" smtClean="0">
                <a:sym typeface="Symbol" panose="05050102010706020507" pitchFamily="18" charset="2"/>
              </a:rPr>
              <a:t>  2 in </a:t>
            </a:r>
            <a:r>
              <a:rPr lang="sl-SI" i="1" dirty="0" smtClean="0">
                <a:sym typeface="Symbol" panose="05050102010706020507" pitchFamily="18" charset="2"/>
              </a:rPr>
              <a:t>p</a:t>
            </a:r>
            <a:r>
              <a:rPr lang="sl-SI" dirty="0" smtClean="0">
                <a:sym typeface="Symbol" panose="05050102010706020507" pitchFamily="18" charset="2"/>
              </a:rPr>
              <a:t> </a:t>
            </a:r>
            <a:r>
              <a:rPr lang="sl-SI" dirty="0">
                <a:sym typeface="Symbol" panose="05050102010706020507" pitchFamily="18" charset="2"/>
              </a:rPr>
              <a:t> </a:t>
            </a:r>
            <a:r>
              <a:rPr lang="sl-SI" dirty="0" smtClean="0">
                <a:sym typeface="Symbol" panose="05050102010706020507" pitchFamily="18" charset="2"/>
              </a:rPr>
              <a:t>2, je </a:t>
            </a:r>
            <a:r>
              <a:rPr lang="sl-SI" i="1" dirty="0">
                <a:sym typeface="Symbol" panose="05050102010706020507" pitchFamily="18" charset="2"/>
              </a:rPr>
              <a:t>a</a:t>
            </a:r>
            <a:r>
              <a:rPr lang="sl-SI" i="1" baseline="-25000" dirty="0">
                <a:sym typeface="Symbol" panose="05050102010706020507" pitchFamily="18" charset="2"/>
              </a:rPr>
              <a:t>i</a:t>
            </a:r>
            <a:r>
              <a:rPr lang="sl-SI" i="1" dirty="0">
                <a:sym typeface="Symbol" panose="05050102010706020507" pitchFamily="18" charset="2"/>
              </a:rPr>
              <a:t> · p</a:t>
            </a:r>
            <a:r>
              <a:rPr lang="sl-SI" i="1" dirty="0" smtClean="0">
                <a:sym typeface="Symbol" panose="05050102010706020507" pitchFamily="18" charset="2"/>
              </a:rPr>
              <a:t> </a:t>
            </a:r>
            <a:r>
              <a:rPr lang="sl-SI" dirty="0" smtClean="0">
                <a:sym typeface="Symbol" panose="05050102010706020507" pitchFamily="18" charset="2"/>
              </a:rPr>
              <a:t> </a:t>
            </a:r>
            <a:r>
              <a:rPr lang="sl-SI" i="1" dirty="0">
                <a:sym typeface="Symbol" panose="05050102010706020507" pitchFamily="18" charset="2"/>
              </a:rPr>
              <a:t>a</a:t>
            </a:r>
            <a:r>
              <a:rPr lang="sl-SI" i="1" baseline="-25000" dirty="0">
                <a:sym typeface="Symbol" panose="05050102010706020507" pitchFamily="18" charset="2"/>
              </a:rPr>
              <a:t>i</a:t>
            </a:r>
            <a:r>
              <a:rPr lang="sl-SI" dirty="0">
                <a:sym typeface="Symbol" panose="05050102010706020507" pitchFamily="18" charset="2"/>
              </a:rPr>
              <a:t> </a:t>
            </a:r>
            <a:r>
              <a:rPr lang="sl-SI" dirty="0" smtClean="0">
                <a:sym typeface="Symbol" panose="05050102010706020507" pitchFamily="18" charset="2"/>
              </a:rPr>
              <a:t>+ </a:t>
            </a:r>
            <a:r>
              <a:rPr lang="sl-SI" i="1" dirty="0" smtClean="0">
                <a:sym typeface="Symbol" panose="05050102010706020507" pitchFamily="18" charset="2"/>
              </a:rPr>
              <a:t>p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Torej je najbolje, če vsak zmnožek vsebuje natanko eno števko, večjo od 1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Postavimo + za vsako števko, večjo od 1, razen za zadnjo; vsepovsod drugod pa </a:t>
            </a:r>
            <a:r>
              <a:rPr lang="sl-SI" dirty="0">
                <a:sym typeface="Symbol" panose="05050102010706020507" pitchFamily="18" charset="2"/>
              </a:rPr>
              <a:t>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38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4032" y="116632"/>
            <a:ext cx="5604917" cy="26346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1.4 Prelet gorovja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dirty="0" smtClean="0"/>
              <a:t>Dan je višinski zemljevid</a:t>
            </a:r>
          </a:p>
          <a:p>
            <a:pPr lvl="1"/>
            <a:r>
              <a:rPr lang="sl-SI" dirty="0" smtClean="0"/>
              <a:t>Tabela </a:t>
            </a:r>
            <a:r>
              <a:rPr lang="sl-SI" i="1" dirty="0" smtClean="0"/>
              <a:t>w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 </a:t>
            </a:r>
            <a:r>
              <a:rPr lang="sl-SI" i="1" dirty="0" smtClean="0">
                <a:sym typeface="Symbol" panose="05050102010706020507" pitchFamily="18" charset="2"/>
              </a:rPr>
              <a:t>h</a:t>
            </a:r>
            <a:r>
              <a:rPr lang="sl-SI" dirty="0" smtClean="0">
                <a:sym typeface="Symbol" panose="05050102010706020507" pitchFamily="18" charset="2"/>
              </a:rPr>
              <a:t> števil, ki predstavljajo višino terena</a:t>
            </a:r>
          </a:p>
          <a:p>
            <a:pPr lvl="1"/>
            <a:r>
              <a:rPr lang="sl-SI" dirty="0" smtClean="0"/>
              <a:t>Poiskati moramo najvišjo višino v vsakem stolpcu</a:t>
            </a:r>
          </a:p>
          <a:p>
            <a:pPr lvl="1"/>
            <a:r>
              <a:rPr lang="sl-SI" dirty="0" smtClean="0"/>
              <a:t>In to narisati z znaki 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'#'</a:t>
            </a:r>
            <a:r>
              <a:rPr lang="sl-SI" dirty="0" smtClean="0"/>
              <a:t> in 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'.'</a:t>
            </a:r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Ko beremo vhodno tabelo, je dovolj, če si zapomnimo le največjo višino v vsakem stolpcu</a:t>
            </a: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>    </a:t>
            </a:r>
            <a:r>
              <a:rPr lang="sl-SI" i="1" dirty="0" smtClean="0"/>
              <a:t>visina</a:t>
            </a:r>
            <a:r>
              <a:rPr lang="sl-SI" dirty="0" smtClean="0"/>
              <a:t> = [0] * </a:t>
            </a:r>
            <a:r>
              <a:rPr lang="sl-SI" i="1" dirty="0" smtClean="0"/>
              <a:t>w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    </a:t>
            </a:r>
            <a:r>
              <a:rPr lang="sl-SI" b="1" dirty="0" smtClean="0"/>
              <a:t>for</a:t>
            </a:r>
            <a:r>
              <a:rPr lang="sl-SI" dirty="0" smtClean="0"/>
              <a:t> </a:t>
            </a:r>
            <a:r>
              <a:rPr lang="sl-SI" i="1" dirty="0" smtClean="0"/>
              <a:t>y</a:t>
            </a:r>
            <a:r>
              <a:rPr lang="sl-SI" dirty="0" smtClean="0"/>
              <a:t> </a:t>
            </a:r>
            <a:r>
              <a:rPr lang="sl-SI" b="1" dirty="0" smtClean="0"/>
              <a:t>in</a:t>
            </a:r>
            <a:r>
              <a:rPr lang="sl-SI" dirty="0" smtClean="0"/>
              <a:t> </a:t>
            </a:r>
            <a:r>
              <a:rPr lang="sl-SI" i="1" dirty="0" smtClean="0"/>
              <a:t>range</a:t>
            </a:r>
            <a:r>
              <a:rPr lang="sl-SI" dirty="0" smtClean="0"/>
              <a:t>(</a:t>
            </a:r>
            <a:r>
              <a:rPr lang="sl-SI" i="1" dirty="0" smtClean="0"/>
              <a:t>h</a:t>
            </a:r>
            <a:r>
              <a:rPr lang="sl-SI" dirty="0" smtClean="0"/>
              <a:t>):</a:t>
            </a:r>
            <a:br>
              <a:rPr lang="sl-SI" dirty="0" smtClean="0"/>
            </a:br>
            <a:r>
              <a:rPr lang="sl-SI" dirty="0" smtClean="0"/>
              <a:t>        </a:t>
            </a:r>
            <a:r>
              <a:rPr lang="sl-SI" i="1" dirty="0" smtClean="0"/>
              <a:t>vrstica</a:t>
            </a:r>
            <a:r>
              <a:rPr lang="sl-SI" dirty="0" smtClean="0"/>
              <a:t> = </a:t>
            </a:r>
            <a:r>
              <a:rPr lang="sl-SI" i="1" dirty="0" smtClean="0"/>
              <a:t>input</a:t>
            </a:r>
            <a:r>
              <a:rPr lang="sl-SI" dirty="0" smtClean="0"/>
              <a:t>().</a:t>
            </a:r>
            <a:r>
              <a:rPr lang="sl-SI" i="1" dirty="0" smtClean="0"/>
              <a:t>split</a:t>
            </a:r>
            <a:r>
              <a:rPr lang="sl-SI" dirty="0" smtClean="0"/>
              <a:t>()</a:t>
            </a:r>
            <a:br>
              <a:rPr lang="sl-SI" dirty="0" smtClean="0"/>
            </a:br>
            <a:r>
              <a:rPr lang="sl-SI" dirty="0" smtClean="0"/>
              <a:t>        </a:t>
            </a:r>
            <a:r>
              <a:rPr lang="sl-SI" b="1" dirty="0" smtClean="0"/>
              <a:t>for</a:t>
            </a:r>
            <a:r>
              <a:rPr lang="sl-SI" dirty="0" smtClean="0"/>
              <a:t> </a:t>
            </a:r>
            <a:r>
              <a:rPr lang="sl-SI" i="1" dirty="0" smtClean="0"/>
              <a:t>x</a:t>
            </a:r>
            <a:r>
              <a:rPr lang="sl-SI" dirty="0" smtClean="0"/>
              <a:t> </a:t>
            </a:r>
            <a:r>
              <a:rPr lang="sl-SI" b="1" dirty="0" smtClean="0"/>
              <a:t>in</a:t>
            </a:r>
            <a:r>
              <a:rPr lang="sl-SI" dirty="0" smtClean="0"/>
              <a:t> </a:t>
            </a:r>
            <a:r>
              <a:rPr lang="sl-SI" i="1" dirty="0" smtClean="0"/>
              <a:t>range</a:t>
            </a:r>
            <a:r>
              <a:rPr lang="sl-SI" dirty="0" smtClean="0"/>
              <a:t>(</a:t>
            </a:r>
            <a:r>
              <a:rPr lang="sl-SI" i="1" dirty="0" smtClean="0"/>
              <a:t>w</a:t>
            </a:r>
            <a:r>
              <a:rPr lang="sl-SI" dirty="0" smtClean="0"/>
              <a:t>):  </a:t>
            </a:r>
            <a:r>
              <a:rPr lang="sl-SI" i="1" dirty="0" smtClean="0"/>
              <a:t>visina</a:t>
            </a:r>
            <a:r>
              <a:rPr lang="sl-SI" dirty="0" smtClean="0"/>
              <a:t>[</a:t>
            </a:r>
            <a:r>
              <a:rPr lang="sl-SI" i="1" dirty="0" smtClean="0"/>
              <a:t>x</a:t>
            </a:r>
            <a:r>
              <a:rPr lang="sl-SI" dirty="0" smtClean="0"/>
              <a:t>] = </a:t>
            </a:r>
            <a:r>
              <a:rPr lang="sl-SI" i="1" dirty="0" smtClean="0"/>
              <a:t>max</a:t>
            </a:r>
            <a:r>
              <a:rPr lang="sl-SI" dirty="0" smtClean="0"/>
              <a:t>(</a:t>
            </a:r>
            <a:r>
              <a:rPr lang="sl-SI" i="1" dirty="0" smtClean="0"/>
              <a:t>visina</a:t>
            </a:r>
            <a:r>
              <a:rPr lang="sl-SI" dirty="0" smtClean="0"/>
              <a:t>[</a:t>
            </a:r>
            <a:r>
              <a:rPr lang="sl-SI" i="1" dirty="0" smtClean="0"/>
              <a:t>x</a:t>
            </a:r>
            <a:r>
              <a:rPr lang="sl-SI" dirty="0" smtClean="0"/>
              <a:t>], </a:t>
            </a:r>
            <a:r>
              <a:rPr lang="sl-SI" i="1" dirty="0" smtClean="0"/>
              <a:t>int</a:t>
            </a:r>
            <a:r>
              <a:rPr lang="sl-SI" dirty="0" smtClean="0"/>
              <a:t>(</a:t>
            </a:r>
            <a:r>
              <a:rPr lang="sl-SI" i="1" dirty="0" smtClean="0"/>
              <a:t>vrstica</a:t>
            </a:r>
            <a:r>
              <a:rPr lang="sl-SI" dirty="0" smtClean="0"/>
              <a:t>[</a:t>
            </a:r>
            <a:r>
              <a:rPr lang="sl-SI" i="1" dirty="0" smtClean="0"/>
              <a:t>x</a:t>
            </a:r>
            <a:r>
              <a:rPr lang="sl-SI" dirty="0" smtClean="0"/>
              <a:t>]))</a:t>
            </a:r>
          </a:p>
          <a:p>
            <a:pPr lvl="1"/>
            <a:r>
              <a:rPr lang="sl-SI" dirty="0" smtClean="0"/>
              <a:t>Največja od teh višin nam pove, koliko vrstic izpisati</a:t>
            </a:r>
          </a:p>
          <a:p>
            <a:pPr lvl="1"/>
            <a:r>
              <a:rPr lang="sl-SI" dirty="0" smtClean="0"/>
              <a:t>Izhodno sliko izpisujemo po vrsticah</a:t>
            </a:r>
          </a:p>
          <a:p>
            <a:pPr lvl="2"/>
            <a:r>
              <a:rPr lang="sl-SI" dirty="0" smtClean="0"/>
              <a:t>Pri vsaki vrstici gremo po stolpcih in pogledamo, ali je najvišja višina tistega stolpca tolikšna, da moramo izpisati '#' namesto '.'</a:t>
            </a:r>
          </a:p>
          <a:p>
            <a:pPr lvl="1"/>
            <a:r>
              <a:rPr lang="sl-SI" dirty="0"/>
              <a:t> </a:t>
            </a:r>
            <a:r>
              <a:rPr lang="sl-SI" dirty="0" smtClean="0"/>
              <a:t>   </a:t>
            </a:r>
            <a:r>
              <a:rPr lang="sl-SI" b="1" dirty="0" smtClean="0"/>
              <a:t>for</a:t>
            </a:r>
            <a:r>
              <a:rPr lang="sl-SI" dirty="0" smtClean="0"/>
              <a:t> </a:t>
            </a:r>
            <a:r>
              <a:rPr lang="sl-SI" i="1" dirty="0" smtClean="0"/>
              <a:t>y</a:t>
            </a:r>
            <a:r>
              <a:rPr lang="sl-SI" dirty="0" smtClean="0"/>
              <a:t> </a:t>
            </a:r>
            <a:r>
              <a:rPr lang="sl-SI" b="1" dirty="0" smtClean="0"/>
              <a:t>in</a:t>
            </a:r>
            <a:r>
              <a:rPr lang="sl-SI" dirty="0" smtClean="0"/>
              <a:t> </a:t>
            </a:r>
            <a:r>
              <a:rPr lang="sl-SI" i="1" dirty="0" smtClean="0"/>
              <a:t>range</a:t>
            </a:r>
            <a:r>
              <a:rPr lang="sl-SI" dirty="0" smtClean="0"/>
              <a:t>(</a:t>
            </a:r>
            <a:r>
              <a:rPr lang="sl-SI" i="1" dirty="0" smtClean="0"/>
              <a:t>max</a:t>
            </a:r>
            <a:r>
              <a:rPr lang="sl-SI" dirty="0" smtClean="0"/>
              <a:t>(</a:t>
            </a:r>
            <a:r>
              <a:rPr lang="sl-SI" i="1" dirty="0" smtClean="0"/>
              <a:t>visina</a:t>
            </a:r>
            <a:r>
              <a:rPr lang="sl-SI" dirty="0" smtClean="0"/>
              <a:t>), </a:t>
            </a:r>
            <a:r>
              <a:rPr lang="sl-SI" dirty="0" smtClean="0"/>
              <a:t>–1</a:t>
            </a:r>
            <a:r>
              <a:rPr lang="sl-SI" dirty="0" smtClean="0"/>
              <a:t>, </a:t>
            </a:r>
            <a:r>
              <a:rPr lang="sl-SI" dirty="0" smtClean="0"/>
              <a:t>–1</a:t>
            </a:r>
            <a:r>
              <a:rPr lang="sl-SI" dirty="0" smtClean="0"/>
              <a:t>):</a:t>
            </a:r>
            <a:br>
              <a:rPr lang="sl-SI" dirty="0" smtClean="0"/>
            </a:br>
            <a:r>
              <a:rPr lang="sl-SI" dirty="0" smtClean="0"/>
              <a:t>        </a:t>
            </a:r>
            <a:r>
              <a:rPr lang="sl-SI" i="1" dirty="0" smtClean="0"/>
              <a:t>vrstica</a:t>
            </a:r>
            <a:r>
              <a:rPr lang="sl-SI" dirty="0" smtClean="0"/>
              <a:t> = []</a:t>
            </a:r>
            <a:br>
              <a:rPr lang="sl-SI" dirty="0" smtClean="0"/>
            </a:br>
            <a:r>
              <a:rPr lang="sl-SI" dirty="0" smtClean="0"/>
              <a:t>        </a:t>
            </a:r>
            <a:r>
              <a:rPr lang="sl-SI" b="1" dirty="0" smtClean="0"/>
              <a:t>for</a:t>
            </a:r>
            <a:r>
              <a:rPr lang="sl-SI" dirty="0" smtClean="0"/>
              <a:t> </a:t>
            </a:r>
            <a:r>
              <a:rPr lang="sl-SI" i="1" dirty="0" smtClean="0"/>
              <a:t>x</a:t>
            </a:r>
            <a:r>
              <a:rPr lang="sl-SI" dirty="0" smtClean="0"/>
              <a:t> </a:t>
            </a:r>
            <a:r>
              <a:rPr lang="sl-SI" b="1" dirty="0" smtClean="0"/>
              <a:t>in</a:t>
            </a:r>
            <a:r>
              <a:rPr lang="sl-SI" dirty="0" smtClean="0"/>
              <a:t> </a:t>
            </a:r>
            <a:r>
              <a:rPr lang="sl-SI" i="1" dirty="0" smtClean="0"/>
              <a:t>range</a:t>
            </a:r>
            <a:r>
              <a:rPr lang="sl-SI" dirty="0" smtClean="0"/>
              <a:t>(</a:t>
            </a:r>
            <a:r>
              <a:rPr lang="sl-SI" i="1" dirty="0" smtClean="0"/>
              <a:t>w</a:t>
            </a:r>
            <a:r>
              <a:rPr lang="sl-SI" dirty="0" smtClean="0"/>
              <a:t>):</a:t>
            </a:r>
            <a:br>
              <a:rPr lang="sl-SI" dirty="0" smtClean="0"/>
            </a:br>
            <a:r>
              <a:rPr lang="sl-SI" dirty="0" smtClean="0"/>
              <a:t>            </a:t>
            </a:r>
            <a:r>
              <a:rPr lang="sl-SI" i="1" dirty="0" smtClean="0"/>
              <a:t>vrstica.append</a:t>
            </a:r>
            <a:r>
              <a:rPr lang="sl-SI" dirty="0" smtClean="0"/>
              <a:t>(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'#'</a:t>
            </a:r>
            <a:r>
              <a:rPr lang="sl-SI" dirty="0" smtClean="0"/>
              <a:t> </a:t>
            </a:r>
            <a:r>
              <a:rPr lang="sl-SI" b="1" dirty="0" smtClean="0"/>
              <a:t>if</a:t>
            </a:r>
            <a:r>
              <a:rPr lang="sl-SI" dirty="0" smtClean="0"/>
              <a:t> </a:t>
            </a:r>
            <a:r>
              <a:rPr lang="sl-SI" i="1" dirty="0" smtClean="0"/>
              <a:t>visina</a:t>
            </a:r>
            <a:r>
              <a:rPr lang="sl-SI" dirty="0" smtClean="0"/>
              <a:t>[</a:t>
            </a:r>
            <a:r>
              <a:rPr lang="sl-SI" i="1" dirty="0" smtClean="0"/>
              <a:t>x</a:t>
            </a:r>
            <a:r>
              <a:rPr lang="sl-SI" dirty="0" smtClean="0"/>
              <a:t>] &lt; </a:t>
            </a:r>
            <a:r>
              <a:rPr lang="sl-SI" i="1" dirty="0" smtClean="0"/>
              <a:t>y</a:t>
            </a:r>
            <a:r>
              <a:rPr lang="sl-SI" dirty="0" smtClean="0"/>
              <a:t> </a:t>
            </a:r>
            <a:r>
              <a:rPr lang="sl-SI" b="1" dirty="0" smtClean="0"/>
              <a:t>else</a:t>
            </a:r>
            <a:r>
              <a:rPr lang="sl-SI" dirty="0" smtClean="0"/>
              <a:t> 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'.'</a:t>
            </a:r>
            <a:r>
              <a:rPr lang="sl-SI" dirty="0" smtClean="0"/>
              <a:t>)</a:t>
            </a:r>
            <a:br>
              <a:rPr lang="sl-SI" dirty="0" smtClean="0"/>
            </a:br>
            <a:r>
              <a:rPr lang="sl-SI" dirty="0" smtClean="0"/>
              <a:t>        </a:t>
            </a:r>
            <a:r>
              <a:rPr lang="sl-SI" i="1" dirty="0" smtClean="0"/>
              <a:t>print</a:t>
            </a:r>
            <a:r>
              <a:rPr lang="sl-SI" dirty="0" smtClean="0"/>
              <a:t>(</a:t>
            </a: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""</a:t>
            </a:r>
            <a:r>
              <a:rPr lang="sl-SI" dirty="0" smtClean="0"/>
              <a:t>.</a:t>
            </a:r>
            <a:r>
              <a:rPr lang="sl-SI" i="1" dirty="0" smtClean="0"/>
              <a:t>join</a:t>
            </a:r>
            <a:r>
              <a:rPr lang="sl-SI" dirty="0" smtClean="0"/>
              <a:t>(</a:t>
            </a:r>
            <a:r>
              <a:rPr lang="sl-SI" i="1" dirty="0" smtClean="0"/>
              <a:t>vrstica</a:t>
            </a:r>
            <a:r>
              <a:rPr lang="sl-SI" dirty="0" smtClean="0"/>
              <a:t>))</a:t>
            </a:r>
          </a:p>
        </p:txBody>
      </p:sp>
      <p:sp>
        <p:nvSpPr>
          <p:cNvPr id="5" name="Rectangle 4"/>
          <p:cNvSpPr/>
          <p:nvPr/>
        </p:nvSpPr>
        <p:spPr>
          <a:xfrm>
            <a:off x="10272464" y="116632"/>
            <a:ext cx="1716485" cy="2634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317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1.5 Merilec elektrike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Uporabniki pošiljajo elektropodjetju stanje svojih števcev</a:t>
            </a:r>
          </a:p>
          <a:p>
            <a:pPr lvl="1"/>
            <a:r>
              <a:rPr lang="sl-SI" dirty="0" smtClean="0"/>
              <a:t>Števec je petmesten; ko pride čez 99999, pade nazaj na 00000</a:t>
            </a:r>
          </a:p>
          <a:p>
            <a:pPr lvl="1"/>
            <a:r>
              <a:rPr lang="sl-SI" dirty="0" smtClean="0"/>
              <a:t>Vsak mesec dobimo meritve od </a:t>
            </a:r>
            <a:r>
              <a:rPr lang="sl-SI" i="1" dirty="0" smtClean="0"/>
              <a:t>n</a:t>
            </a:r>
            <a:r>
              <a:rPr lang="sl-SI" dirty="0" smtClean="0"/>
              <a:t> uporabnikov</a:t>
            </a:r>
          </a:p>
          <a:p>
            <a:pPr lvl="1"/>
            <a:r>
              <a:rPr lang="sl-SI" dirty="0" smtClean="0"/>
              <a:t>Imamo seznam meritev s konca prejšnjega meseca</a:t>
            </a:r>
            <a:br>
              <a:rPr lang="sl-SI" dirty="0" smtClean="0"/>
            </a:br>
            <a:r>
              <a:rPr lang="sl-SI" dirty="0" smtClean="0"/>
              <a:t>in seznam s konca tega meseca</a:t>
            </a:r>
          </a:p>
          <a:p>
            <a:pPr lvl="1"/>
            <a:r>
              <a:rPr lang="sl-SI" dirty="0" smtClean="0"/>
              <a:t>Vsak seznam zase je urejen naraščajoče,</a:t>
            </a:r>
            <a:br>
              <a:rPr lang="sl-SI" dirty="0" smtClean="0"/>
            </a:br>
            <a:r>
              <a:rPr lang="sl-SI" dirty="0" smtClean="0"/>
              <a:t>zato ne vemo, katera meritev prejšnjega meseca in katera meritev tega meseca sta od istega uporabnika</a:t>
            </a:r>
            <a:endParaRPr lang="sl-SI" dirty="0"/>
          </a:p>
          <a:p>
            <a:pPr lvl="1"/>
            <a:r>
              <a:rPr lang="sl-SI" dirty="0" smtClean="0"/>
              <a:t>Izračunaj najvišjo spodnjo mejo </a:t>
            </a:r>
            <a:r>
              <a:rPr lang="sl-SI" i="1" dirty="0" smtClean="0"/>
              <a:t>M</a:t>
            </a:r>
            <a:r>
              <a:rPr lang="sl-SI" dirty="0" smtClean="0"/>
              <a:t>, za katero je mogoče</a:t>
            </a:r>
            <a:br>
              <a:rPr lang="sl-SI" dirty="0" smtClean="0"/>
            </a:br>
            <a:r>
              <a:rPr lang="sl-SI" dirty="0" smtClean="0"/>
              <a:t>z gotovostjo reči, da je vsak uporabnik porabil vsaj </a:t>
            </a:r>
            <a:r>
              <a:rPr lang="sl-SI" i="1" dirty="0" smtClean="0"/>
              <a:t>M</a:t>
            </a:r>
            <a:r>
              <a:rPr lang="sl-SI" dirty="0" smtClean="0"/>
              <a:t> enot elektrike</a:t>
            </a:r>
          </a:p>
          <a:p>
            <a:pPr lvl="1"/>
            <a:r>
              <a:rPr lang="sl-SI" dirty="0" smtClean="0"/>
              <a:t>Primer:  	</a:t>
            </a:r>
            <a:r>
              <a:rPr lang="sl-SI" i="1" dirty="0" smtClean="0"/>
              <a:t>prejšnji </a:t>
            </a:r>
            <a:r>
              <a:rPr lang="sl-SI" dirty="0" smtClean="0"/>
              <a:t>= [10000, 20000, 89000, 90000]</a:t>
            </a:r>
            <a:br>
              <a:rPr lang="sl-SI" dirty="0" smtClean="0"/>
            </a:br>
            <a:r>
              <a:rPr lang="sl-SI" dirty="0" smtClean="0"/>
              <a:t>		</a:t>
            </a:r>
            <a:r>
              <a:rPr lang="sl-SI" i="1" dirty="0" smtClean="0"/>
              <a:t>trenutni</a:t>
            </a:r>
            <a:r>
              <a:rPr lang="sl-SI" dirty="0" smtClean="0"/>
              <a:t> = [5000, 9000, 36000, 45678]</a:t>
            </a:r>
            <a:br>
              <a:rPr lang="sl-SI" dirty="0" smtClean="0"/>
            </a:br>
            <a:r>
              <a:rPr lang="sl-SI" dirty="0" smtClean="0"/>
              <a:t>Rezultat: vsakdo je porabil vsaj </a:t>
            </a:r>
            <a:r>
              <a:rPr lang="sl-SI" i="1" dirty="0" smtClean="0"/>
              <a:t>M</a:t>
            </a:r>
            <a:r>
              <a:rPr lang="sl-SI" dirty="0" smtClean="0"/>
              <a:t> = 15000 enot elektrike.</a:t>
            </a:r>
          </a:p>
        </p:txBody>
      </p:sp>
    </p:spTree>
    <p:extLst>
      <p:ext uri="{BB962C8B-B14F-4D97-AF65-F5344CB8AC3E}">
        <p14:creationId xmlns:p14="http://schemas.microsoft.com/office/powerpoint/2010/main" val="413766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1.5 Merilec elektrike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Naj bodo </a:t>
            </a:r>
            <a:r>
              <a:rPr lang="sl-SI" i="1" dirty="0" smtClean="0"/>
              <a:t>a</a:t>
            </a:r>
            <a:r>
              <a:rPr lang="sl-SI" baseline="-25000" dirty="0" smtClean="0"/>
              <a:t>1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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baseline="-25000" dirty="0" smtClean="0">
                <a:sym typeface="Symbol" panose="05050102010706020507" pitchFamily="18" charset="2"/>
              </a:rPr>
              <a:t>2</a:t>
            </a:r>
            <a:r>
              <a:rPr lang="sl-SI" dirty="0" smtClean="0">
                <a:sym typeface="Symbol" panose="05050102010706020507" pitchFamily="18" charset="2"/>
              </a:rPr>
              <a:t>  … 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 meritve prejšnjega meseca,</a:t>
            </a:r>
            <a:br>
              <a:rPr lang="sl-SI" dirty="0" smtClean="0">
                <a:sym typeface="Symbol" panose="05050102010706020507" pitchFamily="18" charset="2"/>
              </a:rPr>
            </a:br>
            <a:r>
              <a:rPr lang="sl-SI" i="1" dirty="0" smtClean="0">
                <a:sym typeface="Symbol" panose="05050102010706020507" pitchFamily="18" charset="2"/>
              </a:rPr>
              <a:t>b</a:t>
            </a:r>
            <a:r>
              <a:rPr lang="sl-SI" baseline="-25000" dirty="0" smtClean="0">
                <a:sym typeface="Symbol" panose="05050102010706020507" pitchFamily="18" charset="2"/>
              </a:rPr>
              <a:t>1</a:t>
            </a:r>
            <a:r>
              <a:rPr lang="sl-SI" dirty="0" smtClean="0">
                <a:sym typeface="Symbol" panose="05050102010706020507" pitchFamily="18" charset="2"/>
              </a:rPr>
              <a:t>  </a:t>
            </a:r>
            <a:r>
              <a:rPr lang="sl-SI" i="1" dirty="0" smtClean="0">
                <a:sym typeface="Symbol" panose="05050102010706020507" pitchFamily="18" charset="2"/>
              </a:rPr>
              <a:t>b</a:t>
            </a:r>
            <a:r>
              <a:rPr lang="sl-SI" baseline="-25000" dirty="0" smtClean="0">
                <a:sym typeface="Symbol" panose="05050102010706020507" pitchFamily="18" charset="2"/>
              </a:rPr>
              <a:t>2</a:t>
            </a:r>
            <a:r>
              <a:rPr lang="sl-SI" dirty="0" smtClean="0">
                <a:sym typeface="Symbol" panose="05050102010706020507" pitchFamily="18" charset="2"/>
              </a:rPr>
              <a:t>  …  </a:t>
            </a:r>
            <a:r>
              <a:rPr lang="sl-SI" i="1" dirty="0" smtClean="0">
                <a:sym typeface="Symbol" panose="05050102010706020507" pitchFamily="18" charset="2"/>
              </a:rPr>
              <a:t>b</a:t>
            </a:r>
            <a:r>
              <a:rPr lang="sl-SI" i="1" baseline="-25000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 pa meritve tega meseca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Potem moramo za vsak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i</a:t>
            </a:r>
            <a:r>
              <a:rPr lang="sl-SI" dirty="0" smtClean="0">
                <a:sym typeface="Symbol" panose="05050102010706020507" pitchFamily="18" charset="2"/>
              </a:rPr>
              <a:t> poiskati najmanjši tak </a:t>
            </a:r>
            <a:r>
              <a:rPr lang="sl-SI" i="1" dirty="0" smtClean="0">
                <a:sym typeface="Symbol" panose="05050102010706020507" pitchFamily="18" charset="2"/>
              </a:rPr>
              <a:t>b</a:t>
            </a:r>
            <a:r>
              <a:rPr lang="sl-SI" i="1" baseline="-25000" dirty="0" smtClean="0">
                <a:sym typeface="Symbol" panose="05050102010706020507" pitchFamily="18" charset="2"/>
              </a:rPr>
              <a:t>j</a:t>
            </a:r>
            <a:r>
              <a:rPr lang="sl-SI" baseline="-25000" dirty="0" smtClean="0">
                <a:sym typeface="Symbol" panose="05050102010706020507" pitchFamily="18" charset="2"/>
              </a:rPr>
              <a:t> </a:t>
            </a:r>
            <a:r>
              <a:rPr lang="sl-SI" dirty="0" smtClean="0">
                <a:sym typeface="Symbol" panose="05050102010706020507" pitchFamily="18" charset="2"/>
              </a:rPr>
              <a:t>, ki je 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i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Najmanjša možna poraba uporabnika, ki je poslal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i </a:t>
            </a:r>
            <a:r>
              <a:rPr lang="sl-SI" dirty="0" smtClean="0">
                <a:sym typeface="Symbol" panose="05050102010706020507" pitchFamily="18" charset="2"/>
              </a:rPr>
              <a:t>, je potem </a:t>
            </a:r>
            <a:r>
              <a:rPr lang="sl-SI" i="1" dirty="0" smtClean="0">
                <a:sym typeface="Symbol" panose="05050102010706020507" pitchFamily="18" charset="2"/>
              </a:rPr>
              <a:t>b</a:t>
            </a:r>
            <a:r>
              <a:rPr lang="sl-SI" i="1" baseline="-25000" dirty="0" smtClean="0">
                <a:sym typeface="Symbol" panose="05050102010706020507" pitchFamily="18" charset="2"/>
              </a:rPr>
              <a:t>j</a:t>
            </a:r>
            <a:r>
              <a:rPr lang="sl-SI" dirty="0" smtClean="0">
                <a:sym typeface="Symbol" panose="05050102010706020507" pitchFamily="18" charset="2"/>
              </a:rPr>
              <a:t> –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i</a:t>
            </a:r>
            <a:r>
              <a:rPr lang="sl-SI" dirty="0" smtClean="0">
                <a:sym typeface="Symbol" panose="05050102010706020507" pitchFamily="18" charset="2"/>
              </a:rPr>
              <a:t> 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Če takega </a:t>
            </a:r>
            <a:r>
              <a:rPr lang="sl-SI" i="1" dirty="0" smtClean="0">
                <a:sym typeface="Symbol" panose="05050102010706020507" pitchFamily="18" charset="2"/>
              </a:rPr>
              <a:t>b</a:t>
            </a:r>
            <a:r>
              <a:rPr lang="sl-SI" i="1" baseline="-25000" dirty="0" smtClean="0">
                <a:sym typeface="Symbol" panose="05050102010706020507" pitchFamily="18" charset="2"/>
              </a:rPr>
              <a:t>j</a:t>
            </a:r>
            <a:r>
              <a:rPr lang="sl-SI" dirty="0" smtClean="0">
                <a:sym typeface="Symbol" panose="05050102010706020507" pitchFamily="18" charset="2"/>
              </a:rPr>
              <a:t> sploh ni, pa najmanjša poraba nastopi pri </a:t>
            </a:r>
            <a:r>
              <a:rPr lang="sl-SI" i="1" dirty="0" smtClean="0">
                <a:sym typeface="Symbol" panose="05050102010706020507" pitchFamily="18" charset="2"/>
              </a:rPr>
              <a:t>b</a:t>
            </a:r>
            <a:r>
              <a:rPr lang="sl-SI" baseline="-25000" dirty="0" smtClean="0">
                <a:sym typeface="Symbol" panose="05050102010706020507" pitchFamily="18" charset="2"/>
              </a:rPr>
              <a:t>1</a:t>
            </a:r>
            <a:r>
              <a:rPr lang="sl-SI" dirty="0" smtClean="0">
                <a:sym typeface="Symbol" panose="05050102010706020507" pitchFamily="18" charset="2"/>
              </a:rPr>
              <a:t> in znaša (100000 + </a:t>
            </a:r>
            <a:r>
              <a:rPr lang="sl-SI" i="1" dirty="0" smtClean="0">
                <a:sym typeface="Symbol" panose="05050102010706020507" pitchFamily="18" charset="2"/>
              </a:rPr>
              <a:t>b</a:t>
            </a:r>
            <a:r>
              <a:rPr lang="sl-SI" baseline="-25000" dirty="0" smtClean="0">
                <a:sym typeface="Symbol" panose="05050102010706020507" pitchFamily="18" charset="2"/>
              </a:rPr>
              <a:t>1</a:t>
            </a:r>
            <a:r>
              <a:rPr lang="sl-SI" dirty="0" smtClean="0">
                <a:sym typeface="Symbol" panose="05050102010706020507" pitchFamily="18" charset="2"/>
              </a:rPr>
              <a:t>) –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i</a:t>
            </a:r>
            <a:r>
              <a:rPr lang="sl-SI" dirty="0" smtClean="0">
                <a:sym typeface="Symbol" panose="05050102010706020507" pitchFamily="18" charset="2"/>
              </a:rPr>
              <a:t> 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Zanima nas minimum tega po vseh uporabnikih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Kako to učinkovito izračunati za vse uporabnike?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Ko gremo z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i</a:t>
            </a:r>
            <a:r>
              <a:rPr lang="sl-SI" dirty="0" smtClean="0">
                <a:sym typeface="Symbol" panose="05050102010706020507" pitchFamily="18" charset="2"/>
              </a:rPr>
              <a:t> na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i</a:t>
            </a:r>
            <a:r>
              <a:rPr lang="sl-SI" baseline="-25000" dirty="0" smtClean="0">
                <a:sym typeface="Symbol" panose="05050102010706020507" pitchFamily="18" charset="2"/>
              </a:rPr>
              <a:t> + 1 </a:t>
            </a:r>
            <a:r>
              <a:rPr lang="sl-SI" dirty="0" smtClean="0">
                <a:sym typeface="Symbol" panose="05050102010706020507" pitchFamily="18" charset="2"/>
              </a:rPr>
              <a:t>, je najmanjši primerni </a:t>
            </a:r>
            <a:r>
              <a:rPr lang="sl-SI" i="1" dirty="0" smtClean="0">
                <a:sym typeface="Symbol" panose="05050102010706020507" pitchFamily="18" charset="2"/>
              </a:rPr>
              <a:t>b</a:t>
            </a:r>
            <a:r>
              <a:rPr lang="sl-SI" i="1" baseline="-25000" dirty="0" smtClean="0">
                <a:sym typeface="Symbol" panose="05050102010706020507" pitchFamily="18" charset="2"/>
              </a:rPr>
              <a:t>j</a:t>
            </a:r>
            <a:r>
              <a:rPr lang="sl-SI" dirty="0" smtClean="0">
                <a:sym typeface="Symbol" panose="05050102010706020507" pitchFamily="18" charset="2"/>
              </a:rPr>
              <a:t> bodisi enak kot prej bodisi večji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Torej, ko povečamo </a:t>
            </a:r>
            <a:r>
              <a:rPr lang="sl-SI" i="1" dirty="0" smtClean="0">
                <a:sym typeface="Symbol" panose="05050102010706020507" pitchFamily="18" charset="2"/>
              </a:rPr>
              <a:t>i</a:t>
            </a:r>
            <a:r>
              <a:rPr lang="sl-SI" dirty="0" smtClean="0">
                <a:sym typeface="Symbol" panose="05050102010706020507" pitchFamily="18" charset="2"/>
              </a:rPr>
              <a:t> za 1, lahko z </a:t>
            </a:r>
            <a:r>
              <a:rPr lang="sl-SI" i="1" dirty="0" smtClean="0">
                <a:sym typeface="Symbol" panose="05050102010706020507" pitchFamily="18" charset="2"/>
              </a:rPr>
              <a:t>j</a:t>
            </a:r>
            <a:r>
              <a:rPr lang="sl-SI" dirty="0" smtClean="0">
                <a:sym typeface="Symbol" panose="05050102010706020507" pitchFamily="18" charset="2"/>
              </a:rPr>
              <a:t> nadaljujemo tam, kjer smo prej končali</a:t>
            </a:r>
          </a:p>
          <a:p>
            <a:pPr lvl="3"/>
            <a:r>
              <a:rPr lang="sl-SI" dirty="0" smtClean="0">
                <a:sym typeface="Symbol" panose="05050102010706020507" pitchFamily="18" charset="2"/>
              </a:rPr>
              <a:t>Ni treba z </a:t>
            </a:r>
            <a:r>
              <a:rPr lang="sl-SI" i="1" dirty="0" smtClean="0">
                <a:sym typeface="Symbol" panose="05050102010706020507" pitchFamily="18" charset="2"/>
              </a:rPr>
              <a:t>j</a:t>
            </a:r>
            <a:r>
              <a:rPr lang="sl-SI" dirty="0" smtClean="0">
                <a:sym typeface="Symbol" panose="05050102010706020507" pitchFamily="18" charset="2"/>
              </a:rPr>
              <a:t> vsakič iti po vseh meritvah drugega zaporedja!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Dobimo rešitev s časovno zahtevnostjo 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) namesto 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baseline="30000" dirty="0" smtClean="0">
                <a:sym typeface="Symbol" panose="05050102010706020507" pitchFamily="18" charset="2"/>
              </a:rPr>
              <a:t>2</a:t>
            </a:r>
            <a:r>
              <a:rPr lang="sl-SI" dirty="0" smtClean="0">
                <a:sym typeface="Symbol" panose="05050102010706020507" pitchFamily="18" charset="2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147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2.1 Palačinke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Skladovnica </a:t>
            </a:r>
            <a:r>
              <a:rPr lang="sl-SI" i="1" dirty="0" smtClean="0"/>
              <a:t>n</a:t>
            </a:r>
            <a:r>
              <a:rPr lang="sl-SI" dirty="0" smtClean="0"/>
              <a:t> palačink različnih velikosti: </a:t>
            </a:r>
            <a:r>
              <a:rPr lang="sl-SI" i="1" dirty="0" smtClean="0"/>
              <a:t>a</a:t>
            </a:r>
            <a:r>
              <a:rPr lang="sl-SI" baseline="-25000" dirty="0" smtClean="0"/>
              <a:t>1</a:t>
            </a:r>
            <a:r>
              <a:rPr lang="sl-SI" dirty="0" smtClean="0"/>
              <a:t>, </a:t>
            </a:r>
            <a:r>
              <a:rPr lang="sl-SI" i="1" dirty="0" smtClean="0"/>
              <a:t>a</a:t>
            </a:r>
            <a:r>
              <a:rPr lang="sl-SI" baseline="-25000" dirty="0" smtClean="0"/>
              <a:t>2</a:t>
            </a:r>
            <a:r>
              <a:rPr lang="sl-SI" dirty="0" smtClean="0"/>
              <a:t>, …, </a:t>
            </a:r>
            <a:r>
              <a:rPr lang="sl-SI" i="1" dirty="0" smtClean="0"/>
              <a:t>a</a:t>
            </a:r>
            <a:r>
              <a:rPr lang="sl-SI" i="1" baseline="-25000" dirty="0" smtClean="0"/>
              <a:t>n</a:t>
            </a:r>
          </a:p>
          <a:p>
            <a:pPr lvl="1"/>
            <a:r>
              <a:rPr lang="sl-SI" dirty="0" smtClean="0"/>
              <a:t>Radi bi jih uredili naraščajoče</a:t>
            </a:r>
          </a:p>
          <a:p>
            <a:pPr lvl="1"/>
            <a:r>
              <a:rPr lang="sl-SI" dirty="0" smtClean="0"/>
              <a:t>Dovoljena operacija je, da obrnemo zgornjih nekaj palačink: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i="1" dirty="0" smtClean="0"/>
              <a:t>a</a:t>
            </a:r>
            <a:r>
              <a:rPr lang="sl-SI" baseline="-25000" dirty="0" smtClean="0"/>
              <a:t>1</a:t>
            </a:r>
            <a:r>
              <a:rPr lang="sl-SI" dirty="0" smtClean="0"/>
              <a:t>, …, </a:t>
            </a:r>
            <a:r>
              <a:rPr lang="sl-SI" i="1" dirty="0" smtClean="0"/>
              <a:t>a</a:t>
            </a:r>
            <a:r>
              <a:rPr lang="sl-SI" i="1" baseline="-25000" dirty="0" smtClean="0"/>
              <a:t>k</a:t>
            </a:r>
            <a:r>
              <a:rPr lang="sl-SI" baseline="-25000" dirty="0" smtClean="0"/>
              <a:t> – 1</a:t>
            </a:r>
            <a:r>
              <a:rPr lang="sl-SI" dirty="0" smtClean="0"/>
              <a:t>, </a:t>
            </a:r>
            <a:r>
              <a:rPr lang="sl-SI" i="1" dirty="0" smtClean="0"/>
              <a:t>a</a:t>
            </a:r>
            <a:r>
              <a:rPr lang="sl-SI" i="1" baseline="-25000" dirty="0" smtClean="0"/>
              <a:t>k</a:t>
            </a:r>
            <a:r>
              <a:rPr lang="sl-SI" dirty="0" smtClean="0"/>
              <a:t>, </a:t>
            </a:r>
            <a:r>
              <a:rPr lang="sl-SI" i="1" dirty="0" smtClean="0"/>
              <a:t>a</a:t>
            </a:r>
            <a:r>
              <a:rPr lang="sl-SI" i="1" baseline="-25000" dirty="0" smtClean="0"/>
              <a:t>k</a:t>
            </a:r>
            <a:r>
              <a:rPr lang="sl-SI" baseline="-25000" dirty="0" smtClean="0"/>
              <a:t> + 1</a:t>
            </a:r>
            <a:r>
              <a:rPr lang="sl-SI" dirty="0" smtClean="0"/>
              <a:t>, …, </a:t>
            </a:r>
            <a:r>
              <a:rPr lang="sl-SI" i="1" dirty="0" smtClean="0"/>
              <a:t>a</a:t>
            </a:r>
            <a:r>
              <a:rPr lang="sl-SI" i="1" baseline="-25000" dirty="0" smtClean="0"/>
              <a:t>n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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k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k</a:t>
            </a:r>
            <a:r>
              <a:rPr lang="sl-SI" baseline="-25000" dirty="0" smtClean="0">
                <a:sym typeface="Symbol" panose="05050102010706020507" pitchFamily="18" charset="2"/>
              </a:rPr>
              <a:t> – 1</a:t>
            </a:r>
            <a:r>
              <a:rPr lang="sl-SI" dirty="0" smtClean="0">
                <a:sym typeface="Symbol" panose="05050102010706020507" pitchFamily="18" charset="2"/>
              </a:rPr>
              <a:t>, …,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baseline="-25000" dirty="0" smtClean="0">
                <a:sym typeface="Symbol" panose="05050102010706020507" pitchFamily="18" charset="2"/>
              </a:rPr>
              <a:t>2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baseline="-25000" dirty="0" smtClean="0">
                <a:sym typeface="Symbol" panose="05050102010706020507" pitchFamily="18" charset="2"/>
              </a:rPr>
              <a:t>1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k</a:t>
            </a:r>
            <a:r>
              <a:rPr lang="sl-SI" baseline="-25000" dirty="0" smtClean="0">
                <a:sym typeface="Symbol" panose="05050102010706020507" pitchFamily="18" charset="2"/>
              </a:rPr>
              <a:t> + 1,</a:t>
            </a:r>
            <a:r>
              <a:rPr lang="sl-SI" dirty="0" smtClean="0">
                <a:sym typeface="Symbol" panose="05050102010706020507" pitchFamily="18" charset="2"/>
              </a:rPr>
              <a:t> …,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n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Sestavi zaporedje takšnih operacij (ne nujno najkrajše)</a:t>
            </a:r>
          </a:p>
          <a:p>
            <a:r>
              <a:rPr lang="sl-SI" dirty="0" smtClean="0">
                <a:sym typeface="Symbol" panose="05050102010706020507" pitchFamily="18" charset="2"/>
              </a:rPr>
              <a:t>Rešitev: urejanje z izbiranjem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Poglejmo, kje je največji element </a:t>
            </a:r>
            <a:r>
              <a:rPr lang="en-US" dirty="0" smtClean="0"/>
              <a:t>—</a:t>
            </a:r>
            <a:r>
              <a:rPr lang="sl-SI" dirty="0" smtClean="0"/>
              <a:t> recimo, da je to </a:t>
            </a:r>
            <a:r>
              <a:rPr lang="sl-SI" i="1" dirty="0" smtClean="0"/>
              <a:t>a</a:t>
            </a:r>
            <a:r>
              <a:rPr lang="sl-SI" i="1" baseline="-25000" dirty="0" smtClean="0"/>
              <a:t>k</a:t>
            </a:r>
          </a:p>
          <a:p>
            <a:pPr lvl="1"/>
            <a:r>
              <a:rPr lang="sl-SI" dirty="0" smtClean="0"/>
              <a:t>Obrnimo zgornjih </a:t>
            </a:r>
            <a:r>
              <a:rPr lang="sl-SI" i="1" dirty="0" smtClean="0"/>
              <a:t>k</a:t>
            </a:r>
            <a:r>
              <a:rPr lang="sl-SI" dirty="0" smtClean="0"/>
              <a:t> palačink, pa pride največji element na vrh</a:t>
            </a:r>
          </a:p>
          <a:p>
            <a:pPr lvl="1"/>
            <a:r>
              <a:rPr lang="sl-SI" dirty="0" smtClean="0"/>
              <a:t>Obrnimo zgornjih </a:t>
            </a:r>
            <a:r>
              <a:rPr lang="sl-SI" i="1" dirty="0" smtClean="0"/>
              <a:t>n</a:t>
            </a:r>
            <a:r>
              <a:rPr lang="sl-SI" dirty="0" smtClean="0"/>
              <a:t> palačink, pa pride največji element na dno (kjer tudi mora biti)</a:t>
            </a:r>
          </a:p>
          <a:p>
            <a:pPr lvl="1"/>
            <a:r>
              <a:rPr lang="sl-SI" dirty="0" smtClean="0"/>
              <a:t>Odmislimo to palačinko in po enakem postopku nadaljujmo z ostalimi</a:t>
            </a:r>
            <a:r>
              <a:rPr lang="sl-SI" i="1" dirty="0" smtClean="0"/>
              <a:t> n</a:t>
            </a:r>
            <a:r>
              <a:rPr lang="sl-SI" dirty="0" smtClean="0"/>
              <a:t> – 1</a:t>
            </a:r>
          </a:p>
          <a:p>
            <a:pPr lvl="1"/>
            <a:r>
              <a:rPr lang="sl-SI" dirty="0" smtClean="0"/>
              <a:t>Z 2(</a:t>
            </a:r>
            <a:r>
              <a:rPr lang="sl-SI" i="1" dirty="0" smtClean="0"/>
              <a:t>n</a:t>
            </a:r>
            <a:r>
              <a:rPr lang="sl-SI" dirty="0" smtClean="0"/>
              <a:t> – 1) operacijami uredimo vse palačinke</a:t>
            </a:r>
          </a:p>
          <a:p>
            <a:pPr lvl="1"/>
            <a:r>
              <a:rPr lang="sl-SI" dirty="0" smtClean="0"/>
              <a:t>Na vsakem koraku porabimo 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) časa, da najdemo največjo </a:t>
            </a:r>
            <a:br>
              <a:rPr lang="sl-SI" dirty="0" smtClean="0"/>
            </a:br>
            <a:r>
              <a:rPr lang="sl-SI" dirty="0" smtClean="0"/>
              <a:t>in odsimuliramo obe obračanji </a:t>
            </a:r>
            <a:r>
              <a:rPr lang="sl-SI" dirty="0" smtClean="0">
                <a:sym typeface="Symbol" panose="05050102010706020507" pitchFamily="18" charset="2"/>
              </a:rPr>
              <a:t> skupaj 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baseline="30000" dirty="0" smtClean="0">
                <a:sym typeface="Symbol" panose="05050102010706020507" pitchFamily="18" charset="2"/>
              </a:rPr>
              <a:t>2</a:t>
            </a:r>
            <a:r>
              <a:rPr lang="sl-SI" dirty="0" smtClean="0">
                <a:sym typeface="Symbol" panose="05050102010706020507" pitchFamily="18" charset="2"/>
              </a:rPr>
              <a:t>) časa</a:t>
            </a:r>
            <a:endParaRPr lang="sl-SI" dirty="0" smtClean="0"/>
          </a:p>
          <a:p>
            <a:pPr lvl="1"/>
            <a:r>
              <a:rPr lang="sl-SI" dirty="0" smtClean="0"/>
              <a:t>To bi se dalo zmanjšati na 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 log </a:t>
            </a:r>
            <a:r>
              <a:rPr lang="sl-SI" i="1" dirty="0" smtClean="0"/>
              <a:t>n</a:t>
            </a:r>
            <a:r>
              <a:rPr lang="sl-SI" dirty="0" smtClean="0"/>
              <a:t>) s primerno drevesasto podatkovno strukturo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02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32468</TotalTime>
  <Words>1665</Words>
  <Application>Microsoft Office PowerPoint</Application>
  <PresentationFormat>Widescreen</PresentationFormat>
  <Paragraphs>314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Calibri Light</vt:lpstr>
      <vt:lpstr>Consolas</vt:lpstr>
      <vt:lpstr>Symbol</vt:lpstr>
      <vt:lpstr>Office Theme</vt:lpstr>
      <vt:lpstr>RTK 2026 Naloge in rešitve</vt:lpstr>
      <vt:lpstr>1.1 Pangramski stavki</vt:lpstr>
      <vt:lpstr>1.1 Pangramski stavki</vt:lpstr>
      <vt:lpstr>1.2 WC-kabine</vt:lpstr>
      <vt:lpstr>1.3 Zaporedje števk</vt:lpstr>
      <vt:lpstr>1.4 Prelet gorovja</vt:lpstr>
      <vt:lpstr>1.5 Merilec elektrike</vt:lpstr>
      <vt:lpstr>1.5 Merilec elektrike</vt:lpstr>
      <vt:lpstr>2.1 Palačinke</vt:lpstr>
      <vt:lpstr>2.1 Palačinke</vt:lpstr>
      <vt:lpstr>2.2 ChordPro v2</vt:lpstr>
      <vt:lpstr>2.3 Parica</vt:lpstr>
      <vt:lpstr>2.3 Parica</vt:lpstr>
      <vt:lpstr>2.4 Diagram</vt:lpstr>
      <vt:lpstr>2.4 Diagram</vt:lpstr>
      <vt:lpstr>2.5 Alkoholni test</vt:lpstr>
      <vt:lpstr>2.5 Alkoholni test</vt:lpstr>
      <vt:lpstr>3.1 Giganti</vt:lpstr>
      <vt:lpstr>3.1 Giganti</vt:lpstr>
      <vt:lpstr>3.2 Multiprocesiranje</vt:lpstr>
      <vt:lpstr>3.2 Multiprocesiranje</vt:lpstr>
      <vt:lpstr>3.3 Tabela ničel</vt:lpstr>
      <vt:lpstr>3.3 Tabela ničel</vt:lpstr>
      <vt:lpstr>3.3 Tabela ničel</vt:lpstr>
      <vt:lpstr>3.4 Lepe podmnožice</vt:lpstr>
      <vt:lpstr>3.4 Lepe podmnožice</vt:lpstr>
      <vt:lpstr>3.4 Lepe podmnožice</vt:lpstr>
      <vt:lpstr>3.4 Lepe podmnožice</vt:lpstr>
      <vt:lpstr>3.5 Otoki</vt:lpstr>
      <vt:lpstr>3.5 Otoki</vt:lpstr>
    </vt:vector>
  </TitlesOfParts>
  <Company>IJS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Janez Brank</dc:creator>
  <cp:lastModifiedBy>Janez Brank</cp:lastModifiedBy>
  <cp:revision>457</cp:revision>
  <dcterms:created xsi:type="dcterms:W3CDTF">2017-03-18T06:09:27Z</dcterms:created>
  <dcterms:modified xsi:type="dcterms:W3CDTF">2026-04-09T09:52:28Z</dcterms:modified>
</cp:coreProperties>
</file>