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7" r:id="rId3"/>
    <p:sldId id="336" r:id="rId4"/>
    <p:sldId id="337" r:id="rId5"/>
    <p:sldId id="338" r:id="rId6"/>
    <p:sldId id="339" r:id="rId7"/>
    <p:sldId id="340" r:id="rId8"/>
    <p:sldId id="372" r:id="rId9"/>
    <p:sldId id="341" r:id="rId10"/>
    <p:sldId id="342" r:id="rId11"/>
    <p:sldId id="343" r:id="rId12"/>
    <p:sldId id="373" r:id="rId13"/>
    <p:sldId id="344" r:id="rId14"/>
    <p:sldId id="345" r:id="rId15"/>
    <p:sldId id="346" r:id="rId16"/>
    <p:sldId id="374" r:id="rId17"/>
    <p:sldId id="350" r:id="rId18"/>
    <p:sldId id="375" r:id="rId19"/>
    <p:sldId id="376" r:id="rId20"/>
    <p:sldId id="377" r:id="rId21"/>
    <p:sldId id="378" r:id="rId22"/>
    <p:sldId id="352" r:id="rId23"/>
    <p:sldId id="3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z Brank" initials="JB" lastIdx="0" clrIdx="0">
    <p:extLst>
      <p:ext uri="{19B8F6BF-5375-455C-9EA6-DF929625EA0E}">
        <p15:presenceInfo xmlns:p15="http://schemas.microsoft.com/office/powerpoint/2012/main" userId="Janez Bra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FF80"/>
    <a:srgbClr val="FF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>
      <p:cViewPr varScale="1">
        <p:scale>
          <a:sx n="143" d="100"/>
          <a:sy n="143" d="100"/>
        </p:scale>
        <p:origin x="144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46154-BAB2-4A72-B464-59E5434146C1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B938C-A62E-4FFF-B4AA-256A16F0F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4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3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9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3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0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9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4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5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6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0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6EBE-8B19-4E9E-8A68-0546044A2CE5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RTK </a:t>
            </a:r>
            <a:r>
              <a:rPr lang="sl-SI" dirty="0" smtClean="0"/>
              <a:t>2023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Naloge in rešitve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Janez Brank</a:t>
            </a:r>
            <a:endParaRPr lang="en-US" dirty="0"/>
          </a:p>
        </p:txBody>
      </p:sp>
      <p:pic>
        <p:nvPicPr>
          <p:cNvPr id="1026" name="Picture 2" descr="RTK_web_pasica_2023_A_RTK_facebook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606" y="4365104"/>
            <a:ext cx="6402785" cy="244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384"/>
            <a:ext cx="10515600" cy="1325563"/>
          </a:xfrm>
        </p:spPr>
        <p:txBody>
          <a:bodyPr/>
          <a:lstStyle/>
          <a:p>
            <a:r>
              <a:rPr lang="sl-SI" dirty="0" smtClean="0"/>
              <a:t>2.2 </a:t>
            </a:r>
            <a:r>
              <a:rPr lang="sl-SI" dirty="0" smtClean="0"/>
              <a:t>Tehtnica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525658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Za vsako utež so 3 možnosti (levo, desno, ne uporabimo)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Ker je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uteži, je to skupaj 3</a:t>
            </a:r>
            <a:r>
              <a:rPr lang="sl-SI" i="1" baseline="30000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možnosti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Vse lahko preizkusimo z rekurzijo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/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b="1" dirty="0" smtClean="0">
                <a:sym typeface="Symbol" panose="05050102010706020507" pitchFamily="18" charset="2"/>
              </a:rPr>
              <a:t>int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i="1" dirty="0" smtClean="0">
                <a:sym typeface="Symbol" panose="05050102010706020507" pitchFamily="18" charset="2"/>
              </a:rPr>
              <a:t>kje</a:t>
            </a:r>
            <a:r>
              <a:rPr lang="sl-SI" dirty="0" smtClean="0">
                <a:sym typeface="Symbol" panose="05050102010706020507" pitchFamily="18" charset="2"/>
              </a:rPr>
              <a:t>[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];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b="1" dirty="0" smtClean="0">
                <a:sym typeface="Symbol" panose="05050102010706020507" pitchFamily="18" charset="2"/>
              </a:rPr>
              <a:t>void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i="1" dirty="0" smtClean="0">
                <a:sym typeface="Symbol" panose="05050102010706020507" pitchFamily="18" charset="2"/>
              </a:rPr>
              <a:t>Rekurzija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b="1" dirty="0" smtClean="0">
                <a:sym typeface="Symbol" panose="05050102010706020507" pitchFamily="18" charset="2"/>
              </a:rPr>
              <a:t>int </a:t>
            </a:r>
            <a:r>
              <a:rPr lang="sl-SI" i="1" dirty="0" smtClean="0">
                <a:sym typeface="Symbol" panose="05050102010706020507" pitchFamily="18" charset="2"/>
              </a:rPr>
              <a:t>utez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b="1" dirty="0" smtClean="0">
                <a:sym typeface="Symbol" panose="05050102010706020507" pitchFamily="18" charset="2"/>
              </a:rPr>
              <a:t>int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i="1" dirty="0" smtClean="0">
                <a:sym typeface="Symbol" panose="05050102010706020507" pitchFamily="18" charset="2"/>
              </a:rPr>
              <a:t>vsotaDoslej</a:t>
            </a:r>
            <a:r>
              <a:rPr lang="sl-SI" dirty="0" smtClean="0">
                <a:sym typeface="Symbol" panose="05050102010706020507" pitchFamily="18" charset="2"/>
              </a:rPr>
              <a:t>) {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    </a:t>
            </a:r>
            <a:r>
              <a:rPr lang="sl-SI" b="1" dirty="0" smtClean="0">
                <a:sym typeface="Symbol" panose="05050102010706020507" pitchFamily="18" charset="2"/>
              </a:rPr>
              <a:t>for</a:t>
            </a:r>
            <a:r>
              <a:rPr lang="sl-SI" dirty="0" smtClean="0">
                <a:sym typeface="Symbol" panose="05050102010706020507" pitchFamily="18" charset="2"/>
              </a:rPr>
              <a:t> (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dirty="0">
                <a:sym typeface="Symbol" panose="05050102010706020507" pitchFamily="18" charset="2"/>
              </a:rPr>
              <a:t>= – 1</a:t>
            </a:r>
            <a:r>
              <a:rPr lang="sl-SI" dirty="0" smtClean="0">
                <a:sym typeface="Symbol" panose="05050102010706020507" pitchFamily="18" charset="2"/>
              </a:rPr>
              <a:t>; i &lt;= 1; ++i) { </a:t>
            </a:r>
            <a:r>
              <a:rPr lang="sl-SI" dirty="0">
                <a:solidFill>
                  <a:schemeClr val="accent5"/>
                </a:solidFill>
                <a:sym typeface="Symbol" panose="05050102010706020507" pitchFamily="18" charset="2"/>
              </a:rPr>
              <a:t>// </a:t>
            </a:r>
            <a:r>
              <a:rPr lang="sl-SI" i="1" dirty="0">
                <a:solidFill>
                  <a:schemeClr val="accent5"/>
                </a:solidFill>
                <a:sym typeface="Symbol" panose="05050102010706020507" pitchFamily="18" charset="2"/>
              </a:rPr>
              <a:t>– 1 </a:t>
            </a:r>
            <a:r>
              <a:rPr lang="sl-SI" i="1" dirty="0" smtClean="0">
                <a:solidFill>
                  <a:schemeClr val="accent5"/>
                </a:solidFill>
                <a:sym typeface="Symbol" panose="05050102010706020507" pitchFamily="18" charset="2"/>
              </a:rPr>
              <a:t>= levo, 1 = desno, 0 = ne uporabimo</a:t>
            </a:r>
            <a:r>
              <a:rPr lang="sl-SI" dirty="0" smtClean="0">
                <a:solidFill>
                  <a:schemeClr val="accent5"/>
                </a:solidFill>
                <a:sym typeface="Symbol" panose="05050102010706020507" pitchFamily="18" charset="2"/>
              </a:rPr>
              <a:t/>
            </a:r>
            <a:br>
              <a:rPr lang="sl-SI" dirty="0" smtClean="0">
                <a:solidFill>
                  <a:schemeClr val="accent5"/>
                </a:solidFill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        </a:t>
            </a:r>
            <a:r>
              <a:rPr lang="sl-SI" i="1" dirty="0" smtClean="0">
                <a:sym typeface="Symbol" panose="05050102010706020507" pitchFamily="18" charset="2"/>
              </a:rPr>
              <a:t>kje</a:t>
            </a:r>
            <a:r>
              <a:rPr lang="sl-SI" dirty="0" smtClean="0">
                <a:sym typeface="Symbol" panose="05050102010706020507" pitchFamily="18" charset="2"/>
              </a:rPr>
              <a:t>[</a:t>
            </a:r>
            <a:r>
              <a:rPr lang="sl-SI" i="1" dirty="0" smtClean="0">
                <a:sym typeface="Symbol" panose="05050102010706020507" pitchFamily="18" charset="2"/>
              </a:rPr>
              <a:t>utez</a:t>
            </a:r>
            <a:r>
              <a:rPr lang="sl-SI" dirty="0" smtClean="0">
                <a:sym typeface="Symbol" panose="05050102010706020507" pitchFamily="18" charset="2"/>
              </a:rPr>
              <a:t>] = 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; </a:t>
            </a:r>
            <a:r>
              <a:rPr lang="sl-SI" i="1" dirty="0" smtClean="0">
                <a:sym typeface="Symbol" panose="05050102010706020507" pitchFamily="18" charset="2"/>
              </a:rPr>
              <a:t>vsota </a:t>
            </a:r>
            <a:r>
              <a:rPr lang="sl-SI" dirty="0" smtClean="0">
                <a:sym typeface="Symbol" panose="05050102010706020507" pitchFamily="18" charset="2"/>
              </a:rPr>
              <a:t>= </a:t>
            </a:r>
            <a:r>
              <a:rPr lang="sl-SI" i="1" dirty="0" smtClean="0">
                <a:sym typeface="Symbol" panose="05050102010706020507" pitchFamily="18" charset="2"/>
              </a:rPr>
              <a:t>vsotaDoslej </a:t>
            </a:r>
            <a:r>
              <a:rPr lang="sl-SI" dirty="0" smtClean="0">
                <a:sym typeface="Symbol" panose="05050102010706020507" pitchFamily="18" charset="2"/>
              </a:rPr>
              <a:t>+ 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 * 3</a:t>
            </a:r>
            <a:r>
              <a:rPr lang="sl-SI" i="1" baseline="30000" dirty="0" smtClean="0">
                <a:sym typeface="Symbol" panose="05050102010706020507" pitchFamily="18" charset="2"/>
              </a:rPr>
              <a:t>utez</a:t>
            </a:r>
            <a:r>
              <a:rPr lang="sl-SI" dirty="0" smtClean="0">
                <a:sym typeface="Symbol" panose="05050102010706020507" pitchFamily="18" charset="2"/>
              </a:rPr>
              <a:t>;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        </a:t>
            </a:r>
            <a:r>
              <a:rPr lang="sl-SI" b="1" dirty="0" smtClean="0">
                <a:sym typeface="Symbol" panose="05050102010706020507" pitchFamily="18" charset="2"/>
              </a:rPr>
              <a:t>if</a:t>
            </a:r>
            <a:r>
              <a:rPr lang="sl-SI" dirty="0" smtClean="0">
                <a:sym typeface="Symbol" panose="05050102010706020507" pitchFamily="18" charset="2"/>
              </a:rPr>
              <a:t> (</a:t>
            </a:r>
            <a:r>
              <a:rPr lang="sl-SI" i="1" dirty="0" smtClean="0">
                <a:sym typeface="Symbol" panose="05050102010706020507" pitchFamily="18" charset="2"/>
              </a:rPr>
              <a:t>utez </a:t>
            </a:r>
            <a:r>
              <a:rPr lang="sl-SI" dirty="0" smtClean="0">
                <a:sym typeface="Symbol" panose="05050102010706020507" pitchFamily="18" charset="2"/>
              </a:rPr>
              <a:t>== 0) </a:t>
            </a:r>
            <a:r>
              <a:rPr lang="sl-SI" i="1" dirty="0" smtClean="0">
                <a:sym typeface="Symbol" panose="05050102010706020507" pitchFamily="18" charset="2"/>
              </a:rPr>
              <a:t>Izpisi</a:t>
            </a:r>
            <a:r>
              <a:rPr lang="sl-SI" dirty="0" smtClean="0">
                <a:sym typeface="Symbol" panose="05050102010706020507" pitchFamily="18" charset="2"/>
              </a:rPr>
              <a:t>(); </a:t>
            </a:r>
            <a:r>
              <a:rPr lang="sl-SI" b="1" dirty="0" smtClean="0">
                <a:sym typeface="Symbol" panose="05050102010706020507" pitchFamily="18" charset="2"/>
              </a:rPr>
              <a:t>else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i="1" dirty="0" smtClean="0">
                <a:sym typeface="Symbol" panose="05050102010706020507" pitchFamily="18" charset="2"/>
              </a:rPr>
              <a:t>Rekurzija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utez </a:t>
            </a:r>
            <a:r>
              <a:rPr lang="sl-SI" dirty="0" smtClean="0">
                <a:sym typeface="Symbol" panose="05050102010706020507" pitchFamily="18" charset="2"/>
              </a:rPr>
              <a:t>– 1, </a:t>
            </a:r>
            <a:r>
              <a:rPr lang="sl-SI" i="1" dirty="0" smtClean="0">
                <a:sym typeface="Symbol" panose="05050102010706020507" pitchFamily="18" charset="2"/>
              </a:rPr>
              <a:t>vsota</a:t>
            </a:r>
            <a:r>
              <a:rPr lang="sl-SI" dirty="0" smtClean="0">
                <a:sym typeface="Symbol" panose="05050102010706020507" pitchFamily="18" charset="2"/>
              </a:rPr>
              <a:t>); } } </a:t>
            </a:r>
            <a:br>
              <a:rPr lang="sl-SI" dirty="0" smtClean="0">
                <a:sym typeface="Symbol" panose="05050102010706020507" pitchFamily="18" charset="2"/>
              </a:rPr>
            </a:br>
            <a:endParaRPr lang="sl-SI" dirty="0" smtClean="0">
              <a:sym typeface="Symbol" panose="05050102010706020507" pitchFamily="18" charset="2"/>
            </a:endParaRP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Če je vsota na koncu &lt; 0, razporeda ne izpišemo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Ali pa pazimo, da najtežja uporabljena utež pride na desno, ne na levo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Prepričajmo se, da nobene teže ne moremo dobiti po večkrat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Naj bo 3</a:t>
            </a:r>
            <a:r>
              <a:rPr lang="sl-SI" i="1" baseline="30000" dirty="0" smtClean="0">
                <a:sym typeface="Symbol" panose="05050102010706020507" pitchFamily="18" charset="2"/>
              </a:rPr>
              <a:t>k</a:t>
            </a:r>
            <a:r>
              <a:rPr lang="sl-SI" dirty="0" smtClean="0">
                <a:sym typeface="Symbol" panose="05050102010706020507" pitchFamily="18" charset="2"/>
              </a:rPr>
              <a:t> najtežja utež, v kateri se razlikujeta dva razporeda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Vse lažje uteži skupaj so težke (3</a:t>
            </a:r>
            <a:r>
              <a:rPr lang="sl-SI" i="1" baseline="30000" dirty="0" smtClean="0">
                <a:sym typeface="Symbol" panose="05050102010706020507" pitchFamily="18" charset="2"/>
              </a:rPr>
              <a:t>k</a:t>
            </a:r>
            <a:r>
              <a:rPr lang="sl-SI" dirty="0" smtClean="0">
                <a:sym typeface="Symbol" panose="05050102010706020507" pitchFamily="18" charset="2"/>
              </a:rPr>
              <a:t> – 1)/2, torej ne morejo izničiti razlike 3</a:t>
            </a:r>
            <a:r>
              <a:rPr lang="sl-SI" i="1" baseline="30000" dirty="0" smtClean="0">
                <a:sym typeface="Symbol" panose="05050102010706020507" pitchFamily="18" charset="2"/>
              </a:rPr>
              <a:t>k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Torej sta teži obeh razporedov na koncu različni</a:t>
            </a:r>
          </a:p>
        </p:txBody>
      </p:sp>
    </p:spTree>
    <p:extLst>
      <p:ext uri="{BB962C8B-B14F-4D97-AF65-F5344CB8AC3E}">
        <p14:creationId xmlns:p14="http://schemas.microsoft.com/office/powerpoint/2010/main" val="15807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2.3 </a:t>
            </a:r>
            <a:r>
              <a:rPr lang="sl-SI" dirty="0" smtClean="0"/>
              <a:t>Konkordanca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Dano je dolgo besedilo, razdeljeno na vrstice po </a:t>
            </a:r>
            <a:r>
              <a:rPr lang="sl-SI" dirty="0" smtClean="0">
                <a:sym typeface="Symbol" panose="05050102010706020507" pitchFamily="18" charset="2"/>
              </a:rPr>
              <a:t> 100 znakov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Poišči vse pojavitve niza </a:t>
            </a:r>
            <a:r>
              <a:rPr lang="sl-SI" i="1" dirty="0" smtClean="0">
                <a:sym typeface="Symbol" panose="05050102010706020507" pitchFamily="18" charset="2"/>
              </a:rPr>
              <a:t>s</a:t>
            </a:r>
            <a:r>
              <a:rPr lang="sl-SI" dirty="0" smtClean="0">
                <a:sym typeface="Symbol" panose="05050102010706020507" pitchFamily="18" charset="2"/>
              </a:rPr>
              <a:t>, vsako izpiši skupaj s 30 znaki pred in za njo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Besedilo je dolgo in ne smemo prebrati vsega naenkrat v pomnilnik</a:t>
            </a:r>
            <a:endParaRPr lang="sl-SI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808" y="3356992"/>
            <a:ext cx="7286278" cy="305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1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2.3 Konkordanca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9559"/>
          </a:xfrm>
        </p:spPr>
        <p:txBody>
          <a:bodyPr/>
          <a:lstStyle/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Naj bo </a:t>
            </a:r>
            <a:r>
              <a:rPr lang="sl-SI" i="1" dirty="0" smtClean="0"/>
              <a:t>s</a:t>
            </a:r>
            <a:r>
              <a:rPr lang="sl-SI" dirty="0" smtClean="0"/>
              <a:t> iskani niz, </a:t>
            </a:r>
            <a:r>
              <a:rPr lang="sl-SI" i="1" dirty="0" smtClean="0"/>
              <a:t>n</a:t>
            </a:r>
            <a:r>
              <a:rPr lang="sl-SI" dirty="0" smtClean="0"/>
              <a:t> njegova dolžina in </a:t>
            </a:r>
            <a:r>
              <a:rPr lang="sl-SI" i="1" dirty="0" smtClean="0"/>
              <a:t>d</a:t>
            </a:r>
            <a:r>
              <a:rPr lang="sl-SI" dirty="0" smtClean="0"/>
              <a:t> = 30 kontekst, ki nas zanima</a:t>
            </a:r>
          </a:p>
          <a:p>
            <a:pPr lvl="1"/>
            <a:r>
              <a:rPr lang="sl-SI" dirty="0" smtClean="0"/>
              <a:t>Po vhodnem besedilu se premikajmo z »oknom</a:t>
            </a:r>
            <a:r>
              <a:rPr lang="sl-SI" dirty="0"/>
              <a:t>«</a:t>
            </a:r>
            <a:r>
              <a:rPr lang="sl-SI" dirty="0" smtClean="0"/>
              <a:t> dolžine </a:t>
            </a:r>
            <a:r>
              <a:rPr lang="sl-SI" i="1" dirty="0" smtClean="0"/>
              <a:t>n</a:t>
            </a:r>
            <a:r>
              <a:rPr lang="sl-SI" dirty="0" smtClean="0"/>
              <a:t> + 2</a:t>
            </a:r>
            <a:r>
              <a:rPr lang="sl-SI" i="1" dirty="0" smtClean="0"/>
              <a:t>d</a:t>
            </a:r>
          </a:p>
          <a:p>
            <a:pPr lvl="2"/>
            <a:r>
              <a:rPr lang="sl-SI" dirty="0" smtClean="0"/>
              <a:t>V vsakem koraku poglejmo, če se na sredi okna pojavlja ravno </a:t>
            </a:r>
            <a:r>
              <a:rPr lang="sl-SI" i="1" dirty="0" smtClean="0"/>
              <a:t>s</a:t>
            </a:r>
          </a:p>
          <a:p>
            <a:pPr lvl="3"/>
            <a:r>
              <a:rPr lang="sl-SI" dirty="0" smtClean="0"/>
              <a:t>Če se, okno izpišemo</a:t>
            </a:r>
          </a:p>
          <a:p>
            <a:pPr lvl="2"/>
            <a:r>
              <a:rPr lang="sl-SI" dirty="0" smtClean="0"/>
              <a:t>Nato premaknemo okno za eno mesto naprej: na levem koncu okna en znak pobrišemo, na desni preberemo naslednji znak vhodnega besedila</a:t>
            </a:r>
          </a:p>
          <a:p>
            <a:pPr lvl="2"/>
            <a:r>
              <a:rPr lang="sl-SI" dirty="0" smtClean="0"/>
              <a:t>Da bo to bolj učinkovito, hranimo okno v krožni tabeli (ring buffer):</a:t>
            </a:r>
            <a:br>
              <a:rPr lang="sl-SI" dirty="0" smtClean="0"/>
            </a:br>
            <a:r>
              <a:rPr lang="sl-SI" i="1" dirty="0" smtClean="0"/>
              <a:t>i</a:t>
            </a:r>
            <a:r>
              <a:rPr lang="sl-SI" dirty="0" smtClean="0"/>
              <a:t>-ti znak vhodnega besedila se hrani v </a:t>
            </a:r>
            <a:r>
              <a:rPr lang="sl-SI" i="1" dirty="0" smtClean="0"/>
              <a:t>okno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 % </a:t>
            </a:r>
            <a:r>
              <a:rPr lang="sl-SI" i="1" dirty="0" smtClean="0"/>
              <a:t>M</a:t>
            </a:r>
            <a:r>
              <a:rPr lang="sl-SI" dirty="0" smtClean="0"/>
              <a:t>] za </a:t>
            </a:r>
            <a:r>
              <a:rPr lang="sl-SI" i="1" dirty="0" smtClean="0"/>
              <a:t>M</a:t>
            </a:r>
            <a:r>
              <a:rPr lang="sl-SI" dirty="0" smtClean="0"/>
              <a:t> = </a:t>
            </a:r>
            <a:r>
              <a:rPr lang="sl-SI" i="1" dirty="0" smtClean="0"/>
              <a:t>n</a:t>
            </a:r>
            <a:r>
              <a:rPr lang="sl-SI" dirty="0" smtClean="0"/>
              <a:t> + 2 </a:t>
            </a:r>
            <a:r>
              <a:rPr lang="sl-SI" i="1" dirty="0" smtClean="0"/>
              <a:t>d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11424" y="5229200"/>
            <a:ext cx="1072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 je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jezeru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prepeljavalo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nekaj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drevakov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  Je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kar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gotovo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tega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ali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onega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veslača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02268" y="5326588"/>
            <a:ext cx="8274161" cy="216901"/>
            <a:chOff x="1260968" y="5567888"/>
            <a:chExt cx="8274161" cy="216901"/>
          </a:xfrm>
        </p:grpSpPr>
        <p:sp>
          <p:nvSpPr>
            <p:cNvPr id="5" name="Rectangle 4"/>
            <p:cNvSpPr/>
            <p:nvPr/>
          </p:nvSpPr>
          <p:spPr>
            <a:xfrm>
              <a:off x="1260968" y="5567888"/>
              <a:ext cx="3751043" cy="216024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84086" y="5568765"/>
              <a:ext cx="3751043" cy="216024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12011" y="5567888"/>
              <a:ext cx="772075" cy="216024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29268" y="5326588"/>
            <a:ext cx="8274161" cy="216901"/>
            <a:chOff x="1260968" y="5567888"/>
            <a:chExt cx="8274161" cy="216901"/>
          </a:xfrm>
        </p:grpSpPr>
        <p:sp>
          <p:nvSpPr>
            <p:cNvPr id="10" name="Rectangle 9"/>
            <p:cNvSpPr/>
            <p:nvPr/>
          </p:nvSpPr>
          <p:spPr>
            <a:xfrm>
              <a:off x="1260968" y="5567888"/>
              <a:ext cx="3751043" cy="216024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84086" y="5568765"/>
              <a:ext cx="3751043" cy="216024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12011" y="5567888"/>
              <a:ext cx="772075" cy="216024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47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</a:t>
            </a:r>
            <a:r>
              <a:rPr lang="en-US" dirty="0" smtClean="0"/>
              <a:t>4</a:t>
            </a:r>
            <a:r>
              <a:rPr lang="sl-SI" dirty="0" smtClean="0"/>
              <a:t> </a:t>
            </a:r>
            <a:r>
              <a:rPr lang="en-US" dirty="0" err="1" smtClean="0"/>
              <a:t>Nedeljiva</a:t>
            </a:r>
            <a:r>
              <a:rPr lang="en-US" dirty="0" smtClean="0"/>
              <a:t> </a:t>
            </a:r>
            <a:r>
              <a:rPr lang="en-US" dirty="0" err="1" smtClean="0"/>
              <a:t>hramba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002216" cy="49157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 je </a:t>
            </a:r>
            <a:r>
              <a:rPr lang="en-US" dirty="0" err="1" smtClean="0"/>
              <a:t>pomnilnik</a:t>
            </a:r>
            <a:r>
              <a:rPr lang="en-US" dirty="0" smtClean="0"/>
              <a:t>, </a:t>
            </a:r>
            <a:r>
              <a:rPr lang="en-US" dirty="0" err="1" smtClean="0"/>
              <a:t>dolg</a:t>
            </a:r>
            <a:r>
              <a:rPr lang="en-US" dirty="0" smtClean="0"/>
              <a:t> 1024 </a:t>
            </a:r>
            <a:r>
              <a:rPr lang="en-US" dirty="0" err="1" smtClean="0"/>
              <a:t>bajtov</a:t>
            </a:r>
            <a:endParaRPr lang="sl-SI" dirty="0" smtClean="0"/>
          </a:p>
          <a:p>
            <a:pPr lvl="1"/>
            <a:r>
              <a:rPr lang="en-US" dirty="0" err="1" smtClean="0"/>
              <a:t>Posame</a:t>
            </a:r>
            <a:r>
              <a:rPr lang="sl-SI" dirty="0" smtClean="0"/>
              <a:t>zni bajt lahko zapišemo/preberemo atomarno</a:t>
            </a:r>
          </a:p>
          <a:p>
            <a:pPr lvl="1"/>
            <a:r>
              <a:rPr lang="sl-SI" dirty="0" smtClean="0"/>
              <a:t>Radi pa bi znali atomarno shraniti/prebrati neki 32-biten podatek</a:t>
            </a:r>
          </a:p>
          <a:p>
            <a:pPr lvl="2"/>
            <a:r>
              <a:rPr lang="sl-SI" dirty="0" smtClean="0"/>
              <a:t>Torej: če nas med pisanjem nove vrednosti kaj prekine, moramo znati kasneje prebrati prejšnjo vrednost, ne pa neko mešanico stare in nove</a:t>
            </a:r>
            <a:endParaRPr lang="sl-SI" dirty="0" smtClean="0"/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Naš podatek je dolg 4 bajte in ne moremo </a:t>
            </a:r>
            <a:br>
              <a:rPr lang="sl-SI" dirty="0" smtClean="0"/>
            </a:br>
            <a:r>
              <a:rPr lang="sl-SI" dirty="0" smtClean="0"/>
              <a:t>zagotoviti, da nas ne bo med pisanjem kaj prekinilo</a:t>
            </a:r>
          </a:p>
          <a:p>
            <a:pPr lvl="1"/>
            <a:r>
              <a:rPr lang="sl-SI" dirty="0" smtClean="0"/>
              <a:t>Torej ne smemo nobenega dela stare vrednosti </a:t>
            </a:r>
            <a:br>
              <a:rPr lang="sl-SI" dirty="0" smtClean="0"/>
            </a:br>
            <a:r>
              <a:rPr lang="sl-SI" dirty="0" smtClean="0"/>
              <a:t>povoziti, dokler ni nova v celoti zapisana</a:t>
            </a:r>
          </a:p>
          <a:p>
            <a:pPr lvl="1"/>
            <a:r>
              <a:rPr lang="sl-SI" dirty="0" smtClean="0"/>
              <a:t>Hranimo torej dve vrednosti hkrati: </a:t>
            </a:r>
            <a:br>
              <a:rPr lang="sl-SI" dirty="0" smtClean="0"/>
            </a:br>
            <a:r>
              <a:rPr lang="sl-SI" dirty="0" smtClean="0"/>
              <a:t>eno na naslovih 0..3, eno na 4..7</a:t>
            </a:r>
          </a:p>
          <a:p>
            <a:pPr lvl="1"/>
            <a:r>
              <a:rPr lang="sl-SI" dirty="0" smtClean="0"/>
              <a:t>Na naslovu 8 pa zapišimo, </a:t>
            </a:r>
            <a:br>
              <a:rPr lang="sl-SI" dirty="0" smtClean="0"/>
            </a:br>
            <a:r>
              <a:rPr lang="sl-SI" dirty="0" smtClean="0"/>
              <a:t>katera od obeh vrednosti je aktualna</a:t>
            </a:r>
            <a:endParaRPr lang="sl-SI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159552" y="3856980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Shranjevanje podatka:</a:t>
            </a:r>
            <a:br>
              <a:rPr lang="sl-SI" dirty="0" smtClean="0"/>
            </a:br>
            <a:r>
              <a:rPr lang="sl-SI" b="1" dirty="0" smtClean="0"/>
              <a:t>if</a:t>
            </a:r>
            <a:r>
              <a:rPr lang="sl-SI" dirty="0" smtClean="0"/>
              <a:t> </a:t>
            </a:r>
            <a:r>
              <a:rPr lang="sl-SI" i="1" dirty="0" smtClean="0"/>
              <a:t>M</a:t>
            </a:r>
            <a:r>
              <a:rPr lang="sl-SI" dirty="0" smtClean="0"/>
              <a:t>[8] == 0 </a:t>
            </a:r>
            <a:r>
              <a:rPr lang="sl-SI" b="1" dirty="0" smtClean="0"/>
              <a:t>then</a:t>
            </a:r>
            <a:r>
              <a:rPr lang="sl-SI" dirty="0" smtClean="0"/>
              <a:t> </a:t>
            </a:r>
            <a:r>
              <a:rPr lang="sl-SI" i="1" dirty="0" smtClean="0"/>
              <a:t>kam</a:t>
            </a:r>
            <a:r>
              <a:rPr lang="sl-SI" dirty="0" smtClean="0"/>
              <a:t> = 4 </a:t>
            </a:r>
            <a:r>
              <a:rPr lang="sl-SI" b="1" dirty="0" smtClean="0"/>
              <a:t>else</a:t>
            </a:r>
            <a:r>
              <a:rPr lang="sl-SI" dirty="0" smtClean="0"/>
              <a:t> </a:t>
            </a:r>
            <a:r>
              <a:rPr lang="sl-SI" i="1" dirty="0" smtClean="0"/>
              <a:t>kam</a:t>
            </a:r>
            <a:r>
              <a:rPr lang="sl-SI" dirty="0" smtClean="0"/>
              <a:t> = 0</a:t>
            </a:r>
            <a:br>
              <a:rPr lang="sl-SI" dirty="0" smtClean="0"/>
            </a:br>
            <a:r>
              <a:rPr lang="sl-SI" dirty="0" smtClean="0"/>
              <a:t>zapiši podatek v </a:t>
            </a:r>
            <a:r>
              <a:rPr lang="sl-SI" i="1" dirty="0" smtClean="0"/>
              <a:t>M</a:t>
            </a:r>
            <a:r>
              <a:rPr lang="sl-SI" dirty="0" smtClean="0"/>
              <a:t>[</a:t>
            </a:r>
            <a:r>
              <a:rPr lang="sl-SI" i="1" dirty="0" smtClean="0"/>
              <a:t>kam</a:t>
            </a:r>
            <a:r>
              <a:rPr lang="sl-SI" dirty="0" smtClean="0"/>
              <a:t>..</a:t>
            </a:r>
            <a:r>
              <a:rPr lang="sl-SI" i="1" dirty="0" smtClean="0"/>
              <a:t>kam</a:t>
            </a:r>
            <a:r>
              <a:rPr lang="sl-SI" dirty="0" smtClean="0"/>
              <a:t>+3]</a:t>
            </a:r>
            <a:br>
              <a:rPr lang="sl-SI" dirty="0" smtClean="0"/>
            </a:br>
            <a:r>
              <a:rPr lang="sl-SI" i="1" dirty="0" smtClean="0"/>
              <a:t>M</a:t>
            </a:r>
            <a:r>
              <a:rPr lang="sl-SI" dirty="0" smtClean="0"/>
              <a:t>[8] = </a:t>
            </a:r>
            <a:r>
              <a:rPr lang="sl-SI" i="1" dirty="0" smtClean="0"/>
              <a:t>kam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Branje podatka:</a:t>
            </a:r>
            <a:br>
              <a:rPr lang="sl-SI" dirty="0" smtClean="0"/>
            </a:br>
            <a:r>
              <a:rPr lang="sl-SI" i="1" dirty="0" smtClean="0"/>
              <a:t>odKod</a:t>
            </a:r>
            <a:r>
              <a:rPr lang="sl-SI" dirty="0" smtClean="0"/>
              <a:t> = </a:t>
            </a:r>
            <a:r>
              <a:rPr lang="sl-SI" i="1" dirty="0" smtClean="0"/>
              <a:t>M</a:t>
            </a:r>
            <a:r>
              <a:rPr lang="sl-SI" dirty="0" smtClean="0"/>
              <a:t>[8]</a:t>
            </a:r>
            <a:br>
              <a:rPr lang="sl-SI" dirty="0" smtClean="0"/>
            </a:br>
            <a:r>
              <a:rPr lang="sl-SI" dirty="0" smtClean="0"/>
              <a:t>preberi podatek iz </a:t>
            </a:r>
            <a:r>
              <a:rPr lang="sl-SI" i="1" dirty="0" smtClean="0"/>
              <a:t>M</a:t>
            </a:r>
            <a:r>
              <a:rPr lang="sl-SI" dirty="0" smtClean="0"/>
              <a:t>[</a:t>
            </a:r>
            <a:r>
              <a:rPr lang="sl-SI" i="1" dirty="0" smtClean="0"/>
              <a:t>odKod</a:t>
            </a:r>
            <a:r>
              <a:rPr lang="sl-SI" dirty="0" smtClean="0"/>
              <a:t>..</a:t>
            </a:r>
            <a:r>
              <a:rPr lang="sl-SI" i="1" dirty="0" smtClean="0"/>
              <a:t>odKod</a:t>
            </a:r>
            <a:r>
              <a:rPr lang="sl-SI" dirty="0" smtClean="0"/>
              <a:t>+3]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93704" cy="1325563"/>
          </a:xfrm>
        </p:spPr>
        <p:txBody>
          <a:bodyPr/>
          <a:lstStyle/>
          <a:p>
            <a:r>
              <a:rPr lang="sl-SI" dirty="0" smtClean="0"/>
              <a:t>2.5 </a:t>
            </a:r>
            <a:r>
              <a:rPr lang="sl-SI" dirty="0" smtClean="0"/>
              <a:t>Prisotnost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Danih je </a:t>
            </a:r>
            <a:r>
              <a:rPr lang="sl-SI" i="1" dirty="0" smtClean="0"/>
              <a:t>n</a:t>
            </a:r>
            <a:r>
              <a:rPr lang="sl-SI" dirty="0" smtClean="0"/>
              <a:t> predavanj, </a:t>
            </a:r>
            <a:r>
              <a:rPr lang="sl-SI" i="1" dirty="0" smtClean="0"/>
              <a:t>i</a:t>
            </a:r>
            <a:r>
              <a:rPr lang="sl-SI" dirty="0" smtClean="0"/>
              <a:t>-to se začne ob času </a:t>
            </a:r>
            <a:r>
              <a:rPr lang="sl-SI" i="1" dirty="0" smtClean="0"/>
              <a:t>z</a:t>
            </a:r>
            <a:r>
              <a:rPr lang="sl-SI" i="1" baseline="-25000" dirty="0" smtClean="0"/>
              <a:t>i</a:t>
            </a:r>
            <a:r>
              <a:rPr lang="sl-SI" dirty="0" smtClean="0"/>
              <a:t> in konča ob času </a:t>
            </a:r>
            <a:r>
              <a:rPr lang="sl-SI" i="1" dirty="0" smtClean="0"/>
              <a:t>k</a:t>
            </a:r>
            <a:r>
              <a:rPr lang="sl-SI" i="1" baseline="-25000" dirty="0" smtClean="0"/>
              <a:t>i</a:t>
            </a:r>
          </a:p>
          <a:p>
            <a:pPr lvl="1"/>
            <a:r>
              <a:rPr lang="sl-SI" dirty="0" smtClean="0"/>
              <a:t>Ob nekaj časovnih trenutkih se bomo vpisali na vsa predavanja, ki tisti trenutek potekajo</a:t>
            </a:r>
          </a:p>
          <a:p>
            <a:pPr lvl="1"/>
            <a:r>
              <a:rPr lang="sl-SI" dirty="0" smtClean="0"/>
              <a:t>Izberi čim manj trenutkov tako, da bomo vpisani na vsako predavanje</a:t>
            </a:r>
          </a:p>
          <a:p>
            <a:r>
              <a:rPr lang="sl-SI" dirty="0" smtClean="0"/>
              <a:t>Rešitev: požrešni algoritem</a:t>
            </a:r>
          </a:p>
          <a:p>
            <a:pPr lvl="1"/>
            <a:r>
              <a:rPr lang="sl-SI" dirty="0" smtClean="0"/>
              <a:t>Uredimo predavanja po času konca, </a:t>
            </a:r>
            <a:r>
              <a:rPr lang="sl-SI" i="1" dirty="0" smtClean="0"/>
              <a:t>k</a:t>
            </a:r>
            <a:r>
              <a:rPr lang="sl-SI" i="1" baseline="-25000" dirty="0" smtClean="0"/>
              <a:t>i </a:t>
            </a:r>
            <a:r>
              <a:rPr lang="sl-SI" dirty="0" smtClean="0"/>
              <a:t>, tako da je </a:t>
            </a:r>
            <a:r>
              <a:rPr lang="sl-SI" i="1" dirty="0" smtClean="0"/>
              <a:t>k</a:t>
            </a:r>
            <a:r>
              <a:rPr lang="sl-SI" baseline="-25000" dirty="0" smtClean="0"/>
              <a:t>1</a:t>
            </a:r>
            <a:r>
              <a:rPr lang="sl-SI" dirty="0" smtClean="0"/>
              <a:t> </a:t>
            </a:r>
            <a:r>
              <a:rPr lang="sl-SI" dirty="0">
                <a:sym typeface="Symbol" panose="05050102010706020507" pitchFamily="18" charset="2"/>
              </a:rPr>
              <a:t> </a:t>
            </a:r>
            <a:r>
              <a:rPr lang="sl-SI" i="1" dirty="0">
                <a:sym typeface="Symbol" panose="05050102010706020507" pitchFamily="18" charset="2"/>
              </a:rPr>
              <a:t>k</a:t>
            </a:r>
            <a:r>
              <a:rPr lang="sl-SI" baseline="-25000" dirty="0">
                <a:sym typeface="Symbol" panose="05050102010706020507" pitchFamily="18" charset="2"/>
              </a:rPr>
              <a:t>2</a:t>
            </a:r>
            <a:r>
              <a:rPr lang="sl-SI" dirty="0">
                <a:sym typeface="Symbol" panose="05050102010706020507" pitchFamily="18" charset="2"/>
              </a:rPr>
              <a:t> </a:t>
            </a:r>
            <a:r>
              <a:rPr lang="sl-SI" dirty="0" smtClean="0">
                <a:sym typeface="Symbol" panose="05050102010706020507" pitchFamily="18" charset="2"/>
              </a:rPr>
              <a:t> …  </a:t>
            </a:r>
            <a:r>
              <a:rPr lang="sl-SI" i="1" dirty="0" smtClean="0">
                <a:sym typeface="Symbol" panose="05050102010706020507" pitchFamily="18" charset="2"/>
              </a:rPr>
              <a:t>k</a:t>
            </a:r>
            <a:r>
              <a:rPr lang="sl-SI" i="1" baseline="-25000" dirty="0" smtClean="0">
                <a:sym typeface="Symbol" panose="05050102010706020507" pitchFamily="18" charset="2"/>
              </a:rPr>
              <a:t>n</a:t>
            </a:r>
            <a:endParaRPr lang="sl-SI" i="1" baseline="-25000" dirty="0" smtClean="0"/>
          </a:p>
          <a:p>
            <a:pPr lvl="1"/>
            <a:r>
              <a:rPr lang="sl-SI" dirty="0" smtClean="0"/>
              <a:t>Prvi vpis mora biti ob času </a:t>
            </a:r>
            <a:r>
              <a:rPr lang="sl-SI" i="1" dirty="0" smtClean="0"/>
              <a:t>k</a:t>
            </a:r>
            <a:r>
              <a:rPr lang="sl-SI" baseline="-25000" dirty="0" smtClean="0"/>
              <a:t>1</a:t>
            </a:r>
            <a:r>
              <a:rPr lang="sl-SI" dirty="0" smtClean="0"/>
              <a:t>, ko se konča prvo predavanje</a:t>
            </a:r>
          </a:p>
          <a:p>
            <a:pPr lvl="1"/>
            <a:r>
              <a:rPr lang="sl-SI" dirty="0" smtClean="0"/>
              <a:t>Ta vpis pokrije tudi vsa predavanja, ki se začnejo do </a:t>
            </a:r>
            <a:r>
              <a:rPr lang="sl-SI" i="1" dirty="0" smtClean="0"/>
              <a:t>k</a:t>
            </a:r>
            <a:r>
              <a:rPr lang="sl-SI" baseline="-25000" dirty="0" smtClean="0"/>
              <a:t>1</a:t>
            </a:r>
          </a:p>
          <a:p>
            <a:pPr lvl="1"/>
            <a:r>
              <a:rPr lang="sl-SI" dirty="0" smtClean="0"/>
              <a:t>Naslednji vpis mora biti ob času </a:t>
            </a:r>
            <a:r>
              <a:rPr lang="sl-SI" i="1" dirty="0" smtClean="0"/>
              <a:t>k</a:t>
            </a:r>
            <a:r>
              <a:rPr lang="sl-SI" i="1" baseline="-25000" dirty="0" smtClean="0"/>
              <a:t>i</a:t>
            </a:r>
            <a:r>
              <a:rPr lang="sl-SI" dirty="0" smtClean="0"/>
              <a:t> za najmanjši </a:t>
            </a:r>
            <a:r>
              <a:rPr lang="sl-SI" i="1" dirty="0" smtClean="0"/>
              <a:t>i</a:t>
            </a:r>
            <a:r>
              <a:rPr lang="sl-SI" dirty="0" smtClean="0"/>
              <a:t>, kjer je </a:t>
            </a:r>
            <a:r>
              <a:rPr lang="sl-SI" i="1" dirty="0" smtClean="0"/>
              <a:t>z</a:t>
            </a:r>
            <a:r>
              <a:rPr lang="sl-SI" i="1" baseline="-25000" dirty="0" smtClean="0"/>
              <a:t>i</a:t>
            </a:r>
            <a:r>
              <a:rPr lang="sl-SI" dirty="0" smtClean="0"/>
              <a:t> &gt; </a:t>
            </a:r>
            <a:r>
              <a:rPr lang="sl-SI" i="1" dirty="0" smtClean="0"/>
              <a:t>k</a:t>
            </a:r>
            <a:r>
              <a:rPr lang="sl-SI" baseline="-25000" dirty="0" smtClean="0"/>
              <a:t>1</a:t>
            </a:r>
          </a:p>
          <a:p>
            <a:pPr lvl="1"/>
            <a:r>
              <a:rPr lang="sl-SI" dirty="0" smtClean="0"/>
              <a:t>Naslednji mora biti ob času </a:t>
            </a:r>
            <a:r>
              <a:rPr lang="sl-SI" i="1" dirty="0" smtClean="0"/>
              <a:t>k</a:t>
            </a:r>
            <a:r>
              <a:rPr lang="sl-SI" i="1" baseline="-25000" dirty="0" smtClean="0"/>
              <a:t>j</a:t>
            </a:r>
            <a:r>
              <a:rPr lang="sl-SI" dirty="0" smtClean="0"/>
              <a:t> za najmanjši </a:t>
            </a:r>
            <a:r>
              <a:rPr lang="sl-SI" i="1" dirty="0" smtClean="0"/>
              <a:t>j</a:t>
            </a:r>
            <a:r>
              <a:rPr lang="sl-SI" dirty="0" smtClean="0"/>
              <a:t>, kjer je </a:t>
            </a:r>
            <a:r>
              <a:rPr lang="sl-SI" i="1" dirty="0" smtClean="0"/>
              <a:t>z</a:t>
            </a:r>
            <a:r>
              <a:rPr lang="sl-SI" i="1" baseline="-25000" dirty="0" smtClean="0"/>
              <a:t>j</a:t>
            </a:r>
            <a:r>
              <a:rPr lang="sl-SI" dirty="0" smtClean="0"/>
              <a:t> &gt; </a:t>
            </a:r>
            <a:r>
              <a:rPr lang="sl-SI" i="1" dirty="0" smtClean="0"/>
              <a:t>k</a:t>
            </a:r>
            <a:r>
              <a:rPr lang="sl-SI" i="1" baseline="-25000" dirty="0" smtClean="0"/>
              <a:t>i</a:t>
            </a:r>
          </a:p>
          <a:p>
            <a:pPr lvl="1"/>
            <a:r>
              <a:rPr lang="sl-SI" dirty="0" smtClean="0"/>
              <a:t>In tako naprej</a:t>
            </a:r>
            <a:endParaRPr lang="sl-SI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332656"/>
            <a:ext cx="1728192" cy="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00056" y="692696"/>
            <a:ext cx="1728192" cy="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92144" y="476672"/>
            <a:ext cx="576064" cy="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40216" y="908720"/>
            <a:ext cx="792088" cy="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92144" y="1124744"/>
            <a:ext cx="1728192" cy="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336360" y="1340768"/>
            <a:ext cx="542280" cy="0"/>
          </a:xfrm>
          <a:prstGeom prst="line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24192" y="44624"/>
            <a:ext cx="0" cy="1512168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832304" y="44624"/>
            <a:ext cx="0" cy="1512168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878640" y="44624"/>
            <a:ext cx="0" cy="1512168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7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3.1 </a:t>
            </a:r>
            <a:r>
              <a:rPr lang="sl-SI" dirty="0" smtClean="0"/>
              <a:t>Padalski 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Danih je </a:t>
            </a:r>
            <a:r>
              <a:rPr lang="sl-SI" i="1" dirty="0" smtClean="0"/>
              <a:t>n</a:t>
            </a:r>
            <a:r>
              <a:rPr lang="sl-SI" dirty="0" smtClean="0"/>
              <a:t> padalcev, ki gredo na izlet</a:t>
            </a:r>
          </a:p>
          <a:p>
            <a:pPr lvl="1"/>
            <a:r>
              <a:rPr lang="sl-SI" dirty="0" smtClean="0"/>
              <a:t>Za vsakega je znano:</a:t>
            </a:r>
          </a:p>
          <a:p>
            <a:pPr lvl="2"/>
            <a:r>
              <a:rPr lang="sl-SI" dirty="0" smtClean="0"/>
              <a:t>Ali ima svoj avto ali ne (+ če da, koliko potnikov lahko pelje)</a:t>
            </a:r>
          </a:p>
          <a:p>
            <a:pPr lvl="2"/>
            <a:r>
              <a:rPr lang="sl-SI" dirty="0" smtClean="0"/>
              <a:t>Ali je izkušen ali začetnik (+ če je izkušen, s koliko začetniki lahko skoči)</a:t>
            </a:r>
          </a:p>
          <a:p>
            <a:pPr lvl="1"/>
            <a:r>
              <a:rPr lang="sl-SI" dirty="0" smtClean="0"/>
              <a:t>Začetniki gredo lahko na izlet le, če bodo lahko skočili z nekim izkušenim</a:t>
            </a:r>
          </a:p>
          <a:p>
            <a:pPr lvl="1"/>
            <a:r>
              <a:rPr lang="sl-SI" dirty="0" smtClean="0"/>
              <a:t>Tisti brez avta gredo lahko na izlet le, če jih bo peljal nekdo z avtom</a:t>
            </a:r>
          </a:p>
          <a:p>
            <a:pPr lvl="1"/>
            <a:r>
              <a:rPr lang="sl-SI" dirty="0" smtClean="0"/>
              <a:t>Koliko največ začetnikov gre lahko na izlet?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0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384"/>
            <a:ext cx="10515600" cy="1325563"/>
          </a:xfrm>
        </p:spPr>
        <p:txBody>
          <a:bodyPr/>
          <a:lstStyle/>
          <a:p>
            <a:r>
              <a:rPr lang="sl-SI" dirty="0" smtClean="0"/>
              <a:t>3.1 Padalski 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744"/>
            <a:ext cx="10515600" cy="5544615"/>
          </a:xfrm>
        </p:spPr>
        <p:txBody>
          <a:bodyPr>
            <a:normAutofit fontScale="92500" lnSpcReduction="10000"/>
          </a:bodyPr>
          <a:lstStyle/>
          <a:p>
            <a:r>
              <a:rPr lang="sl-SI" sz="2400" dirty="0" smtClean="0"/>
              <a:t>Vzemimo najprej na izlet vse, ki imajo svoj avto</a:t>
            </a:r>
          </a:p>
          <a:p>
            <a:pPr lvl="1"/>
            <a:r>
              <a:rPr lang="sl-SI" sz="2000" i="1" dirty="0"/>
              <a:t>P</a:t>
            </a:r>
            <a:r>
              <a:rPr lang="sl-SI" sz="2000" dirty="0"/>
              <a:t> = število mest za potnike </a:t>
            </a: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i="1" dirty="0" smtClean="0"/>
              <a:t>Z</a:t>
            </a:r>
            <a:r>
              <a:rPr lang="sl-SI" sz="2000" dirty="0" smtClean="0"/>
              <a:t> = število začetnikov na izletu</a:t>
            </a:r>
            <a:br>
              <a:rPr lang="sl-SI" sz="2000" dirty="0" smtClean="0"/>
            </a:br>
            <a:r>
              <a:rPr lang="sl-SI" sz="2000" i="1" dirty="0" smtClean="0"/>
              <a:t>S</a:t>
            </a:r>
            <a:r>
              <a:rPr lang="sl-SI" sz="2000" dirty="0" smtClean="0"/>
              <a:t> = s koliko začetniki lahko skočijo vsi izkušeni padalci na izletu skupaj</a:t>
            </a:r>
          </a:p>
          <a:p>
            <a:r>
              <a:rPr lang="sl-SI" sz="2400" dirty="0" smtClean="0"/>
              <a:t>Potnike potem razporejamo enega po enega:</a:t>
            </a:r>
            <a:br>
              <a:rPr lang="sl-SI" sz="2400" dirty="0" smtClean="0"/>
            </a:br>
            <a:r>
              <a:rPr lang="sl-SI" sz="2400" dirty="0" smtClean="0"/>
              <a:t>	</a:t>
            </a:r>
            <a:r>
              <a:rPr lang="sl-SI" sz="2400" b="1" dirty="0" smtClean="0"/>
              <a:t>while</a:t>
            </a:r>
            <a:r>
              <a:rPr lang="sl-SI" sz="2400" dirty="0" smtClean="0"/>
              <a:t> </a:t>
            </a:r>
            <a:r>
              <a:rPr lang="sl-SI" sz="2400" i="1" dirty="0" smtClean="0"/>
              <a:t>P</a:t>
            </a:r>
            <a:r>
              <a:rPr lang="sl-SI" sz="2400" dirty="0" smtClean="0"/>
              <a:t> &gt; 0:</a:t>
            </a:r>
            <a:br>
              <a:rPr lang="sl-SI" sz="2400" dirty="0" smtClean="0"/>
            </a:br>
            <a:r>
              <a:rPr lang="sl-SI" sz="2400" dirty="0" smtClean="0"/>
              <a:t>	    </a:t>
            </a:r>
            <a:r>
              <a:rPr lang="sl-SI" sz="2400" b="1" dirty="0" smtClean="0"/>
              <a:t>if</a:t>
            </a:r>
            <a:r>
              <a:rPr lang="sl-SI" sz="2400" dirty="0" smtClean="0"/>
              <a:t> </a:t>
            </a:r>
            <a:r>
              <a:rPr lang="sl-SI" sz="2400" i="1" dirty="0" smtClean="0"/>
              <a:t>S</a:t>
            </a:r>
            <a:r>
              <a:rPr lang="sl-SI" sz="2400" dirty="0" smtClean="0"/>
              <a:t> &gt; </a:t>
            </a:r>
            <a:r>
              <a:rPr lang="sl-SI" sz="2400" i="1" dirty="0" smtClean="0"/>
              <a:t>Z</a:t>
            </a:r>
            <a:r>
              <a:rPr lang="sl-SI" sz="2400" dirty="0" smtClean="0"/>
              <a:t>:  </a:t>
            </a:r>
            <a:br>
              <a:rPr lang="sl-SI" sz="2400" dirty="0" smtClean="0"/>
            </a:br>
            <a:r>
              <a:rPr lang="sl-SI" sz="2400" dirty="0" smtClean="0"/>
              <a:t>	        za naslednjega potnika vzemi nekega začetnika</a:t>
            </a:r>
            <a:br>
              <a:rPr lang="sl-SI" sz="2400" dirty="0" smtClean="0"/>
            </a:br>
            <a:r>
              <a:rPr lang="sl-SI" sz="2400" dirty="0" smtClean="0"/>
              <a:t>	        (če ni nobenega začetnika več, končaj);</a:t>
            </a:r>
            <a:br>
              <a:rPr lang="sl-SI" sz="2400" dirty="0" smtClean="0"/>
            </a:br>
            <a:r>
              <a:rPr lang="sl-SI" sz="2400" dirty="0" smtClean="0"/>
              <a:t>	        </a:t>
            </a:r>
            <a:r>
              <a:rPr lang="sl-SI" sz="2400" i="1" dirty="0" smtClean="0"/>
              <a:t>Z</a:t>
            </a:r>
            <a:r>
              <a:rPr lang="sl-SI" sz="2400" dirty="0" smtClean="0"/>
              <a:t> = </a:t>
            </a:r>
            <a:r>
              <a:rPr lang="sl-SI" sz="2400" i="1" dirty="0" smtClean="0"/>
              <a:t>Z</a:t>
            </a:r>
            <a:r>
              <a:rPr lang="sl-SI" sz="2400" dirty="0" smtClean="0"/>
              <a:t> + 1</a:t>
            </a:r>
            <a:br>
              <a:rPr lang="sl-SI" sz="2400" dirty="0" smtClean="0"/>
            </a:br>
            <a:r>
              <a:rPr lang="sl-SI" sz="2400" dirty="0" smtClean="0"/>
              <a:t>	    </a:t>
            </a:r>
            <a:r>
              <a:rPr lang="sl-SI" sz="2400" b="1" dirty="0" smtClean="0"/>
              <a:t>else</a:t>
            </a:r>
            <a:r>
              <a:rPr lang="sl-SI" sz="2400" dirty="0" smtClean="0"/>
              <a:t>:</a:t>
            </a:r>
            <a:br>
              <a:rPr lang="sl-SI" sz="2400" dirty="0" smtClean="0"/>
            </a:br>
            <a:r>
              <a:rPr lang="sl-SI" sz="2400" dirty="0" smtClean="0"/>
              <a:t>	        za naslednjega potnika vzemi tistega izmed preostalih</a:t>
            </a:r>
            <a:br>
              <a:rPr lang="sl-SI" sz="2400" dirty="0" smtClean="0"/>
            </a:br>
            <a:r>
              <a:rPr lang="sl-SI" sz="2400" dirty="0" smtClean="0"/>
              <a:t>	        izkušenih, ki lahko skoči z največ začetniki</a:t>
            </a:r>
            <a:br>
              <a:rPr lang="sl-SI" sz="2400" dirty="0" smtClean="0"/>
            </a:br>
            <a:r>
              <a:rPr lang="sl-SI" sz="2400" dirty="0" smtClean="0"/>
              <a:t>	        (če ni nobenega izkušenega več, končaj)</a:t>
            </a:r>
            <a:br>
              <a:rPr lang="sl-SI" sz="2400" dirty="0" smtClean="0"/>
            </a:br>
            <a:r>
              <a:rPr lang="sl-SI" sz="2400" dirty="0" smtClean="0"/>
              <a:t>	        </a:t>
            </a:r>
            <a:r>
              <a:rPr lang="sl-SI" sz="2400" i="1" dirty="0" smtClean="0"/>
              <a:t>S</a:t>
            </a:r>
            <a:r>
              <a:rPr lang="sl-SI" sz="2400" dirty="0" smtClean="0"/>
              <a:t> = </a:t>
            </a:r>
            <a:r>
              <a:rPr lang="sl-SI" sz="2400" i="1" dirty="0" smtClean="0"/>
              <a:t>S</a:t>
            </a:r>
            <a:r>
              <a:rPr lang="sl-SI" sz="2400" dirty="0" smtClean="0"/>
              <a:t> + (št. začetnikov, s katerimi lahko skoči ta izkušeni padalec)</a:t>
            </a:r>
            <a:br>
              <a:rPr lang="sl-SI" sz="2400" dirty="0" smtClean="0"/>
            </a:br>
            <a:r>
              <a:rPr lang="sl-SI" sz="2400" dirty="0" smtClean="0"/>
              <a:t>	    </a:t>
            </a:r>
            <a:r>
              <a:rPr lang="sl-SI" sz="2400" i="1" dirty="0" smtClean="0"/>
              <a:t>P</a:t>
            </a:r>
            <a:r>
              <a:rPr lang="sl-SI" sz="2400" dirty="0" smtClean="0"/>
              <a:t> = </a:t>
            </a:r>
            <a:r>
              <a:rPr lang="sl-SI" sz="2400" i="1" dirty="0" smtClean="0"/>
              <a:t>P</a:t>
            </a:r>
            <a:r>
              <a:rPr lang="sl-SI" sz="2400" dirty="0" smtClean="0"/>
              <a:t> – 1 </a:t>
            </a:r>
          </a:p>
          <a:p>
            <a:r>
              <a:rPr lang="sl-SI" sz="2400" dirty="0" smtClean="0"/>
              <a:t>Na koncu se lahko izleta zares udeleži min(</a:t>
            </a:r>
            <a:r>
              <a:rPr lang="sl-SI" sz="2400" i="1" dirty="0" smtClean="0"/>
              <a:t>S</a:t>
            </a:r>
            <a:r>
              <a:rPr lang="sl-SI" sz="2400" dirty="0" smtClean="0"/>
              <a:t>, </a:t>
            </a:r>
            <a:r>
              <a:rPr lang="sl-SI" sz="2400" i="1" dirty="0" smtClean="0"/>
              <a:t>Z</a:t>
            </a:r>
            <a:r>
              <a:rPr lang="sl-SI" sz="2400" dirty="0" smtClean="0"/>
              <a:t>) začetnikov</a:t>
            </a:r>
          </a:p>
          <a:p>
            <a:pPr lvl="1"/>
            <a:r>
              <a:rPr lang="sl-SI" sz="2000" dirty="0" smtClean="0"/>
              <a:t>Če so zmogljivosti izkušenih zelo majhne, moramo morda pustiti doma kakšnega začetnika z avtom</a:t>
            </a:r>
          </a:p>
          <a:p>
            <a:pPr lvl="1"/>
            <a:r>
              <a:rPr lang="sl-SI" sz="2000" dirty="0" smtClean="0"/>
              <a:t>Prepričamo se lahko, da zmanjšanje potniških kapacitet pri tem ne povzroči nobenih težav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033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</a:t>
            </a:r>
            <a:r>
              <a:rPr lang="sl-SI" dirty="0" smtClean="0"/>
              <a:t>.2 </a:t>
            </a:r>
            <a:r>
              <a:rPr lang="sl-SI" dirty="0" smtClean="0"/>
              <a:t>Ulične luči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8306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Na ulici dolžine </a:t>
            </a:r>
            <a:r>
              <a:rPr lang="sl-SI" i="1" dirty="0" smtClean="0"/>
              <a:t>m</a:t>
            </a:r>
            <a:r>
              <a:rPr lang="sl-SI" dirty="0" smtClean="0"/>
              <a:t> stoji </a:t>
            </a:r>
            <a:r>
              <a:rPr lang="sl-SI" i="1" dirty="0" smtClean="0"/>
              <a:t>n</a:t>
            </a:r>
            <a:r>
              <a:rPr lang="sl-SI" dirty="0" smtClean="0"/>
              <a:t> luči</a:t>
            </a:r>
          </a:p>
          <a:p>
            <a:pPr lvl="1"/>
            <a:r>
              <a:rPr lang="sl-SI" dirty="0" smtClean="0"/>
              <a:t>Luč </a:t>
            </a:r>
            <a:r>
              <a:rPr lang="sl-SI" i="1" dirty="0" smtClean="0"/>
              <a:t>i</a:t>
            </a:r>
            <a:r>
              <a:rPr lang="sl-SI" dirty="0" smtClean="0"/>
              <a:t> je na </a:t>
            </a:r>
            <a:r>
              <a:rPr lang="sl-SI" i="1" dirty="0" smtClean="0"/>
              <a:t>x</a:t>
            </a:r>
            <a:r>
              <a:rPr lang="sl-SI" dirty="0" smtClean="0"/>
              <a:t>-koordinati </a:t>
            </a:r>
            <a:r>
              <a:rPr lang="sl-SI" i="1" dirty="0" smtClean="0"/>
              <a:t>p</a:t>
            </a:r>
            <a:r>
              <a:rPr lang="sl-SI" i="1" baseline="-25000" dirty="0" smtClean="0"/>
              <a:t>i</a:t>
            </a:r>
            <a:r>
              <a:rPr lang="sl-SI" dirty="0" smtClean="0"/>
              <a:t> in ima svetilnost </a:t>
            </a:r>
            <a:r>
              <a:rPr lang="sl-SI" i="1" dirty="0" smtClean="0"/>
              <a:t>c</a:t>
            </a:r>
            <a:r>
              <a:rPr lang="sl-SI" i="1" baseline="-25000" dirty="0" smtClean="0"/>
              <a:t>i</a:t>
            </a:r>
          </a:p>
          <a:p>
            <a:pPr lvl="1"/>
            <a:r>
              <a:rPr lang="sl-SI" dirty="0" smtClean="0"/>
              <a:t>Izberemo si konstanto </a:t>
            </a:r>
            <a:r>
              <a:rPr lang="sl-SI" i="1" dirty="0" smtClean="0"/>
              <a:t>A</a:t>
            </a:r>
            <a:r>
              <a:rPr lang="sl-SI" dirty="0" smtClean="0"/>
              <a:t> in potem luč </a:t>
            </a:r>
            <a:r>
              <a:rPr lang="sl-SI" i="1" dirty="0" smtClean="0"/>
              <a:t>i</a:t>
            </a:r>
            <a:r>
              <a:rPr lang="sl-SI" dirty="0" smtClean="0"/>
              <a:t> osvetljuje interval [</a:t>
            </a:r>
            <a:r>
              <a:rPr lang="sl-SI" i="1" dirty="0" smtClean="0"/>
              <a:t>p</a:t>
            </a:r>
            <a:r>
              <a:rPr lang="sl-SI" i="1" baseline="-25000" dirty="0" smtClean="0"/>
              <a:t>i</a:t>
            </a:r>
            <a:r>
              <a:rPr lang="sl-SI" dirty="0" smtClean="0"/>
              <a:t> – </a:t>
            </a:r>
            <a:r>
              <a:rPr lang="sl-SI" i="1" dirty="0" smtClean="0"/>
              <a:t>A c</a:t>
            </a:r>
            <a:r>
              <a:rPr lang="sl-SI" i="1" baseline="-25000" dirty="0" smtClean="0"/>
              <a:t>i </a:t>
            </a:r>
            <a:r>
              <a:rPr lang="sl-SI" dirty="0" smtClean="0"/>
              <a:t>, </a:t>
            </a:r>
            <a:r>
              <a:rPr lang="sl-SI" i="1" dirty="0" smtClean="0"/>
              <a:t>p</a:t>
            </a:r>
            <a:r>
              <a:rPr lang="sl-SI" i="1" baseline="-25000" dirty="0" smtClean="0"/>
              <a:t>i</a:t>
            </a:r>
            <a:r>
              <a:rPr lang="sl-SI" dirty="0" smtClean="0"/>
              <a:t> + </a:t>
            </a:r>
            <a:r>
              <a:rPr lang="sl-SI" i="1" dirty="0" smtClean="0"/>
              <a:t>A c</a:t>
            </a:r>
            <a:r>
              <a:rPr lang="sl-SI" i="1" baseline="-25000" dirty="0" smtClean="0"/>
              <a:t>i </a:t>
            </a:r>
            <a:r>
              <a:rPr lang="sl-SI" dirty="0" smtClean="0"/>
              <a:t>]</a:t>
            </a:r>
          </a:p>
          <a:p>
            <a:pPr lvl="1"/>
            <a:r>
              <a:rPr lang="sl-SI" dirty="0" smtClean="0"/>
              <a:t>Iščemo najmanjši celoštevilski </a:t>
            </a:r>
            <a:r>
              <a:rPr lang="sl-SI" i="1" dirty="0" smtClean="0"/>
              <a:t>A</a:t>
            </a:r>
            <a:r>
              <a:rPr lang="sl-SI" dirty="0" smtClean="0"/>
              <a:t>, pri katerem bo osvetljena cela ulica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i="1" dirty="0" smtClean="0"/>
              <a:t>A</a:t>
            </a:r>
            <a:r>
              <a:rPr lang="sl-SI" dirty="0" smtClean="0"/>
              <a:t> = 0 je premajhen, </a:t>
            </a:r>
            <a:r>
              <a:rPr lang="sl-SI" i="1" dirty="0" smtClean="0"/>
              <a:t>A</a:t>
            </a:r>
            <a:r>
              <a:rPr lang="sl-SI" dirty="0" smtClean="0"/>
              <a:t> = </a:t>
            </a:r>
            <a:r>
              <a:rPr lang="sl-SI" i="1" dirty="0" smtClean="0"/>
              <a:t>m</a:t>
            </a:r>
            <a:r>
              <a:rPr lang="sl-SI" dirty="0" smtClean="0"/>
              <a:t> je gotovo dovolj velik, vmes delamo bisekcijo</a:t>
            </a:r>
          </a:p>
          <a:p>
            <a:pPr lvl="1"/>
            <a:r>
              <a:rPr lang="sl-SI" dirty="0" smtClean="0"/>
              <a:t>Uredimo luči po </a:t>
            </a:r>
            <a:r>
              <a:rPr lang="sl-SI" i="1" dirty="0" smtClean="0"/>
              <a:t>p</a:t>
            </a:r>
            <a:r>
              <a:rPr lang="sl-SI" i="1" baseline="-25000" dirty="0" smtClean="0"/>
              <a:t>i </a:t>
            </a:r>
            <a:r>
              <a:rPr lang="sl-SI" dirty="0" smtClean="0"/>
              <a:t>, tako da je 0 </a:t>
            </a:r>
            <a:r>
              <a:rPr lang="sl-SI" dirty="0" smtClean="0">
                <a:sym typeface="Symbol" panose="05050102010706020507" pitchFamily="18" charset="2"/>
              </a:rPr>
              <a:t> </a:t>
            </a:r>
            <a:r>
              <a:rPr lang="sl-SI" i="1" dirty="0" smtClean="0">
                <a:sym typeface="Symbol" panose="05050102010706020507" pitchFamily="18" charset="2"/>
              </a:rPr>
              <a:t>p</a:t>
            </a:r>
            <a:r>
              <a:rPr lang="sl-SI" baseline="-25000" dirty="0" smtClean="0">
                <a:sym typeface="Symbol" panose="05050102010706020507" pitchFamily="18" charset="2"/>
              </a:rPr>
              <a:t>1</a:t>
            </a:r>
            <a:r>
              <a:rPr lang="sl-SI" dirty="0" smtClean="0">
                <a:sym typeface="Symbol" panose="05050102010706020507" pitchFamily="18" charset="2"/>
              </a:rPr>
              <a:t> &lt; </a:t>
            </a:r>
            <a:r>
              <a:rPr lang="sl-SI" i="1" dirty="0" smtClean="0">
                <a:sym typeface="Symbol" panose="05050102010706020507" pitchFamily="18" charset="2"/>
              </a:rPr>
              <a:t>p</a:t>
            </a:r>
            <a:r>
              <a:rPr lang="sl-SI" baseline="-25000" dirty="0" smtClean="0">
                <a:sym typeface="Symbol" panose="05050102010706020507" pitchFamily="18" charset="2"/>
              </a:rPr>
              <a:t>2</a:t>
            </a:r>
            <a:r>
              <a:rPr lang="sl-SI" dirty="0" smtClean="0">
                <a:sym typeface="Symbol" panose="05050102010706020507" pitchFamily="18" charset="2"/>
              </a:rPr>
              <a:t> &lt; … &lt; </a:t>
            </a:r>
            <a:r>
              <a:rPr lang="sl-SI" i="1" dirty="0" smtClean="0">
                <a:sym typeface="Symbol" panose="05050102010706020507" pitchFamily="18" charset="2"/>
              </a:rPr>
              <a:t>p</a:t>
            </a:r>
            <a:r>
              <a:rPr lang="sl-SI" i="1" baseline="-25000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 </a:t>
            </a:r>
            <a:r>
              <a:rPr lang="sl-SI" i="1" dirty="0" smtClean="0">
                <a:sym typeface="Symbol" panose="05050102010706020507" pitchFamily="18" charset="2"/>
              </a:rPr>
              <a:t>m</a:t>
            </a:r>
            <a:endParaRPr lang="sl-SI" i="1" dirty="0" smtClean="0"/>
          </a:p>
          <a:p>
            <a:pPr lvl="1"/>
            <a:r>
              <a:rPr lang="sl-SI" dirty="0" smtClean="0"/>
              <a:t>Da preverimo za posamezni </a:t>
            </a:r>
            <a:r>
              <a:rPr lang="sl-SI" i="1" dirty="0" smtClean="0"/>
              <a:t>A</a:t>
            </a:r>
            <a:r>
              <a:rPr lang="sl-SI" dirty="0" smtClean="0"/>
              <a:t>:</a:t>
            </a:r>
          </a:p>
          <a:p>
            <a:pPr lvl="2"/>
            <a:r>
              <a:rPr lang="sl-SI" dirty="0" smtClean="0"/>
              <a:t>Od leve proti desni računajmo 	</a:t>
            </a:r>
            <a:r>
              <a:rPr lang="sl-SI" i="1" dirty="0" smtClean="0"/>
              <a:t>D</a:t>
            </a:r>
            <a:r>
              <a:rPr lang="sl-SI" i="1" baseline="-25000" dirty="0" smtClean="0"/>
              <a:t>i</a:t>
            </a:r>
            <a:r>
              <a:rPr lang="sl-SI" dirty="0" smtClean="0"/>
              <a:t> = max { </a:t>
            </a:r>
            <a:r>
              <a:rPr lang="sl-SI" i="1" dirty="0" smtClean="0"/>
              <a:t>p</a:t>
            </a:r>
            <a:r>
              <a:rPr lang="sl-SI" i="1" baseline="-25000" dirty="0" smtClean="0"/>
              <a:t>j</a:t>
            </a:r>
            <a:r>
              <a:rPr lang="sl-SI" dirty="0" smtClean="0"/>
              <a:t> + </a:t>
            </a:r>
            <a:r>
              <a:rPr lang="sl-SI" i="1" dirty="0" smtClean="0"/>
              <a:t>A c</a:t>
            </a:r>
            <a:r>
              <a:rPr lang="sl-SI" i="1" baseline="-25000" dirty="0" smtClean="0"/>
              <a:t>j</a:t>
            </a:r>
            <a:r>
              <a:rPr lang="sl-SI" dirty="0" smtClean="0"/>
              <a:t> : 1 </a:t>
            </a:r>
            <a:r>
              <a:rPr lang="sl-SI" dirty="0">
                <a:sym typeface="Symbol" panose="05050102010706020507" pitchFamily="18" charset="2"/>
              </a:rPr>
              <a:t> </a:t>
            </a:r>
            <a:r>
              <a:rPr lang="sl-SI" i="1" dirty="0" smtClean="0"/>
              <a:t>j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 </a:t>
            </a:r>
            <a:r>
              <a:rPr lang="sl-SI" i="1" dirty="0" smtClean="0">
                <a:sym typeface="Symbol" panose="05050102010706020507" pitchFamily="18" charset="2"/>
              </a:rPr>
              <a:t>i </a:t>
            </a:r>
            <a:r>
              <a:rPr lang="sl-SI" dirty="0" smtClean="0">
                <a:sym typeface="Symbol" panose="05050102010706020507" pitchFamily="18" charset="2"/>
              </a:rPr>
              <a:t>},</a:t>
            </a:r>
            <a:r>
              <a:rPr lang="sl-SI" dirty="0">
                <a:sym typeface="Symbol" panose="05050102010706020507" pitchFamily="18" charset="2"/>
              </a:rPr>
              <a:t/>
            </a:r>
            <a:br>
              <a:rPr lang="sl-SI" dirty="0">
                <a:sym typeface="Symbol" panose="05050102010706020507" pitchFamily="18" charset="2"/>
              </a:rPr>
            </a:br>
            <a:r>
              <a:rPr lang="sl-SI" dirty="0">
                <a:sym typeface="Symbol" panose="05050102010706020507" pitchFamily="18" charset="2"/>
              </a:rPr>
              <a:t>od desne proti levi pa 		</a:t>
            </a:r>
            <a:r>
              <a:rPr lang="sl-SI" i="1" dirty="0">
                <a:sym typeface="Symbol" panose="05050102010706020507" pitchFamily="18" charset="2"/>
              </a:rPr>
              <a:t>L</a:t>
            </a:r>
            <a:r>
              <a:rPr lang="sl-SI" i="1" baseline="-25000" dirty="0">
                <a:sym typeface="Symbol" panose="05050102010706020507" pitchFamily="18" charset="2"/>
              </a:rPr>
              <a:t>i</a:t>
            </a:r>
            <a:r>
              <a:rPr lang="sl-SI" dirty="0">
                <a:sym typeface="Symbol" panose="05050102010706020507" pitchFamily="18" charset="2"/>
              </a:rPr>
              <a:t> = min { </a:t>
            </a:r>
            <a:r>
              <a:rPr lang="sl-SI" i="1" dirty="0">
                <a:sym typeface="Symbol" panose="05050102010706020507" pitchFamily="18" charset="2"/>
              </a:rPr>
              <a:t>p</a:t>
            </a:r>
            <a:r>
              <a:rPr lang="sl-SI" i="1" baseline="-25000" dirty="0">
                <a:sym typeface="Symbol" panose="05050102010706020507" pitchFamily="18" charset="2"/>
              </a:rPr>
              <a:t>j</a:t>
            </a:r>
            <a:r>
              <a:rPr lang="sl-SI" dirty="0">
                <a:sym typeface="Symbol" panose="05050102010706020507" pitchFamily="18" charset="2"/>
              </a:rPr>
              <a:t> – </a:t>
            </a:r>
            <a:r>
              <a:rPr lang="sl-SI" i="1" dirty="0">
                <a:sym typeface="Symbol" panose="05050102010706020507" pitchFamily="18" charset="2"/>
              </a:rPr>
              <a:t>A c</a:t>
            </a:r>
            <a:r>
              <a:rPr lang="sl-SI" i="1" baseline="-25000" dirty="0">
                <a:sym typeface="Symbol" panose="05050102010706020507" pitchFamily="18" charset="2"/>
              </a:rPr>
              <a:t>j</a:t>
            </a:r>
            <a:r>
              <a:rPr lang="sl-SI" dirty="0">
                <a:sym typeface="Symbol" panose="05050102010706020507" pitchFamily="18" charset="2"/>
              </a:rPr>
              <a:t> : </a:t>
            </a:r>
            <a:r>
              <a:rPr lang="sl-SI" i="1" dirty="0">
                <a:sym typeface="Symbol" panose="05050102010706020507" pitchFamily="18" charset="2"/>
              </a:rPr>
              <a:t>i</a:t>
            </a:r>
            <a:r>
              <a:rPr lang="sl-SI" dirty="0">
                <a:sym typeface="Symbol" panose="05050102010706020507" pitchFamily="18" charset="2"/>
              </a:rPr>
              <a:t> </a:t>
            </a:r>
            <a:r>
              <a:rPr lang="sl-SI" dirty="0" smtClean="0">
                <a:sym typeface="Symbol" panose="05050102010706020507" pitchFamily="18" charset="2"/>
              </a:rPr>
              <a:t> </a:t>
            </a:r>
            <a:r>
              <a:rPr lang="sl-SI" i="1" dirty="0" smtClean="0">
                <a:sym typeface="Symbol" panose="05050102010706020507" pitchFamily="18" charset="2"/>
              </a:rPr>
              <a:t>j</a:t>
            </a:r>
            <a:r>
              <a:rPr lang="sl-SI" dirty="0" smtClean="0">
                <a:sym typeface="Symbol" panose="05050102010706020507" pitchFamily="18" charset="2"/>
              </a:rPr>
              <a:t>  </a:t>
            </a:r>
            <a:r>
              <a:rPr lang="sl-SI" i="1" dirty="0" smtClean="0">
                <a:sym typeface="Symbol" panose="05050102010706020507" pitchFamily="18" charset="2"/>
              </a:rPr>
              <a:t>n </a:t>
            </a:r>
            <a:r>
              <a:rPr lang="sl-SI" dirty="0" smtClean="0">
                <a:sym typeface="Symbol" panose="05050102010706020507" pitchFamily="18" charset="2"/>
              </a:rPr>
              <a:t>}</a:t>
            </a:r>
          </a:p>
          <a:p>
            <a:pPr lvl="2"/>
            <a:r>
              <a:rPr lang="sl-SI" dirty="0" smtClean="0"/>
              <a:t>Interval [</a:t>
            </a:r>
            <a:r>
              <a:rPr lang="sl-SI" i="1" dirty="0" smtClean="0"/>
              <a:t>p</a:t>
            </a:r>
            <a:r>
              <a:rPr lang="sl-SI" i="1" baseline="-25000" dirty="0" smtClean="0"/>
              <a:t>i </a:t>
            </a:r>
            <a:r>
              <a:rPr lang="sl-SI" dirty="0" smtClean="0"/>
              <a:t>, </a:t>
            </a:r>
            <a:r>
              <a:rPr lang="sl-SI" i="1" dirty="0" smtClean="0"/>
              <a:t>p</a:t>
            </a:r>
            <a:r>
              <a:rPr lang="sl-SI" i="1" baseline="-25000" dirty="0" smtClean="0"/>
              <a:t>i</a:t>
            </a:r>
            <a:r>
              <a:rPr lang="sl-SI" baseline="-25000" dirty="0" smtClean="0"/>
              <a:t> + 1</a:t>
            </a:r>
            <a:r>
              <a:rPr lang="sl-SI" dirty="0" smtClean="0"/>
              <a:t>] je osvetljen, če je </a:t>
            </a:r>
            <a:r>
              <a:rPr lang="sl-SI" i="1" dirty="0" smtClean="0"/>
              <a:t>D</a:t>
            </a:r>
            <a:r>
              <a:rPr lang="sl-SI" i="1" baseline="-25000" dirty="0" smtClean="0"/>
              <a:t>i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 </a:t>
            </a:r>
            <a:r>
              <a:rPr lang="sl-SI" i="1" dirty="0" smtClean="0">
                <a:sym typeface="Symbol" panose="05050102010706020507" pitchFamily="18" charset="2"/>
              </a:rPr>
              <a:t>L</a:t>
            </a:r>
            <a:r>
              <a:rPr lang="sl-SI" i="1" baseline="-25000" dirty="0" smtClean="0">
                <a:sym typeface="Symbol" panose="05050102010706020507" pitchFamily="18" charset="2"/>
              </a:rPr>
              <a:t>i</a:t>
            </a:r>
            <a:r>
              <a:rPr lang="sl-SI" baseline="-25000" dirty="0" smtClean="0">
                <a:sym typeface="Symbol" panose="05050102010706020507" pitchFamily="18" charset="2"/>
              </a:rPr>
              <a:t> + 1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Interval [0, </a:t>
            </a:r>
            <a:r>
              <a:rPr lang="sl-SI" i="1" dirty="0" smtClean="0">
                <a:sym typeface="Symbol" panose="05050102010706020507" pitchFamily="18" charset="2"/>
              </a:rPr>
              <a:t>p</a:t>
            </a:r>
            <a:r>
              <a:rPr lang="sl-SI" baseline="-25000" dirty="0" smtClean="0">
                <a:sym typeface="Symbol" panose="05050102010706020507" pitchFamily="18" charset="2"/>
              </a:rPr>
              <a:t>1</a:t>
            </a:r>
            <a:r>
              <a:rPr lang="sl-SI" dirty="0" smtClean="0">
                <a:sym typeface="Symbol" panose="05050102010706020507" pitchFamily="18" charset="2"/>
              </a:rPr>
              <a:t>] je osvetljen, če je </a:t>
            </a:r>
            <a:r>
              <a:rPr lang="sl-SI" i="1" dirty="0" smtClean="0">
                <a:sym typeface="Symbol" panose="05050102010706020507" pitchFamily="18" charset="2"/>
              </a:rPr>
              <a:t>L</a:t>
            </a:r>
            <a:r>
              <a:rPr lang="sl-SI" baseline="-25000" dirty="0" smtClean="0">
                <a:sym typeface="Symbol" panose="05050102010706020507" pitchFamily="18" charset="2"/>
              </a:rPr>
              <a:t>1</a:t>
            </a:r>
            <a:r>
              <a:rPr lang="sl-SI" dirty="0" smtClean="0">
                <a:sym typeface="Symbol" panose="05050102010706020507" pitchFamily="18" charset="2"/>
              </a:rPr>
              <a:t>  0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Interval [</a:t>
            </a:r>
            <a:r>
              <a:rPr lang="sl-SI" i="1" dirty="0" smtClean="0">
                <a:sym typeface="Symbol" panose="05050102010706020507" pitchFamily="18" charset="2"/>
              </a:rPr>
              <a:t>p</a:t>
            </a:r>
            <a:r>
              <a:rPr lang="sl-SI" i="1" baseline="-25000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m</a:t>
            </a:r>
            <a:r>
              <a:rPr lang="sl-SI" dirty="0" smtClean="0">
                <a:sym typeface="Symbol" panose="05050102010706020507" pitchFamily="18" charset="2"/>
              </a:rPr>
              <a:t>] je osvetljen, če je </a:t>
            </a:r>
            <a:r>
              <a:rPr lang="sl-SI" i="1" dirty="0">
                <a:sym typeface="Symbol" panose="05050102010706020507" pitchFamily="18" charset="2"/>
              </a:rPr>
              <a:t>D</a:t>
            </a:r>
            <a:r>
              <a:rPr lang="sl-SI" i="1" baseline="-25000" dirty="0">
                <a:sym typeface="Symbol" panose="05050102010706020507" pitchFamily="18" charset="2"/>
              </a:rPr>
              <a:t>n</a:t>
            </a:r>
            <a:r>
              <a:rPr lang="sl-SI" dirty="0">
                <a:sym typeface="Symbol" panose="05050102010706020507" pitchFamily="18" charset="2"/>
              </a:rPr>
              <a:t> </a:t>
            </a:r>
            <a:r>
              <a:rPr lang="sl-SI" dirty="0" smtClean="0">
                <a:sym typeface="Symbol" panose="05050102010706020507" pitchFamily="18" charset="2"/>
              </a:rPr>
              <a:t> </a:t>
            </a:r>
            <a:r>
              <a:rPr lang="sl-SI" i="1" dirty="0" smtClean="0">
                <a:sym typeface="Symbol" panose="05050102010706020507" pitchFamily="18" charset="2"/>
              </a:rPr>
              <a:t>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991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3.3 Špijonaža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Danih je </a:t>
            </a:r>
            <a:r>
              <a:rPr lang="sl-SI" i="1" dirty="0" smtClean="0"/>
              <a:t>n</a:t>
            </a:r>
            <a:r>
              <a:rPr lang="sl-SI" dirty="0" smtClean="0"/>
              <a:t> vohunov, organiziranih v drevesasto hierarhijo</a:t>
            </a:r>
          </a:p>
          <a:p>
            <a:pPr lvl="1"/>
            <a:r>
              <a:rPr lang="sl-SI" dirty="0" smtClean="0"/>
              <a:t>Vohun v korenu je prejel dokument, ki bi ga rad razširil na ostale</a:t>
            </a:r>
          </a:p>
          <a:p>
            <a:pPr lvl="1"/>
            <a:r>
              <a:rPr lang="sl-SI" dirty="0" smtClean="0"/>
              <a:t>To delajo po korakih:</a:t>
            </a:r>
          </a:p>
          <a:p>
            <a:pPr lvl="2"/>
            <a:r>
              <a:rPr lang="sl-SI" dirty="0" smtClean="0"/>
              <a:t>Vohun, ki trenutno ima svoj izvod dokumenta, lahko naredi kopijo le-tega in jo </a:t>
            </a:r>
            <a:br>
              <a:rPr lang="sl-SI" dirty="0" smtClean="0"/>
            </a:br>
            <a:r>
              <a:rPr lang="sl-SI" dirty="0" smtClean="0"/>
              <a:t>pošlje enemu od svojih neposredno podrejenih (če ta dokumenta ni videl že kdaj prej)</a:t>
            </a:r>
          </a:p>
          <a:p>
            <a:pPr lvl="2"/>
            <a:r>
              <a:rPr lang="sl-SI" dirty="0" smtClean="0"/>
              <a:t>Vohun lahko svoj izvod dokumenta uniči</a:t>
            </a:r>
          </a:p>
          <a:p>
            <a:pPr lvl="1"/>
            <a:r>
              <a:rPr lang="sl-SI" dirty="0" smtClean="0"/>
              <a:t>Radi bi, da bi vsi vohuni nekoč dobili svoj izvod dokumenta</a:t>
            </a:r>
          </a:p>
          <a:p>
            <a:pPr lvl="1"/>
            <a:r>
              <a:rPr lang="sl-SI" dirty="0" smtClean="0"/>
              <a:t>Pri tem pa naj bo največje število hkrati obstoječih izvodov čim manjše</a:t>
            </a:r>
          </a:p>
          <a:p>
            <a:pPr lvl="1"/>
            <a:r>
              <a:rPr lang="sl-SI" dirty="0" smtClean="0"/>
              <a:t>V kakšnem vrstnem redu naj kopirajo/brišejo izvode dokumenta?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9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3.3 Špijonaža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Naj bo </a:t>
            </a:r>
            <a:r>
              <a:rPr lang="sl-SI" i="1" dirty="0" smtClean="0"/>
              <a:t>f</a:t>
            </a:r>
            <a:r>
              <a:rPr lang="sl-SI" dirty="0" smtClean="0"/>
              <a:t>(</a:t>
            </a:r>
            <a:r>
              <a:rPr lang="sl-SI" i="1" dirty="0" smtClean="0"/>
              <a:t>u</a:t>
            </a:r>
            <a:r>
              <a:rPr lang="sl-SI" dirty="0" smtClean="0"/>
              <a:t>) največje število hkrati obstoječih izvodov v poddrevesu, ki ga tvorijo </a:t>
            </a:r>
            <a:r>
              <a:rPr lang="sl-SI" i="1" dirty="0" smtClean="0"/>
              <a:t>u</a:t>
            </a:r>
            <a:r>
              <a:rPr lang="sl-SI" dirty="0" smtClean="0"/>
              <a:t> in njegovi podrejeni</a:t>
            </a:r>
          </a:p>
          <a:p>
            <a:pPr lvl="1"/>
            <a:r>
              <a:rPr lang="sl-SI" dirty="0" smtClean="0"/>
              <a:t>Če </a:t>
            </a:r>
            <a:r>
              <a:rPr lang="sl-SI" i="1" dirty="0" smtClean="0"/>
              <a:t>u</a:t>
            </a:r>
            <a:r>
              <a:rPr lang="sl-SI" dirty="0" smtClean="0"/>
              <a:t> nima podrejenih, je </a:t>
            </a:r>
            <a:r>
              <a:rPr lang="sl-SI" i="1" dirty="0" smtClean="0"/>
              <a:t>f</a:t>
            </a:r>
            <a:r>
              <a:rPr lang="sl-SI" dirty="0" smtClean="0"/>
              <a:t>(</a:t>
            </a:r>
            <a:r>
              <a:rPr lang="sl-SI" i="1" dirty="0" smtClean="0"/>
              <a:t>u</a:t>
            </a:r>
            <a:r>
              <a:rPr lang="sl-SI" dirty="0" smtClean="0"/>
              <a:t>) = 1</a:t>
            </a:r>
          </a:p>
          <a:p>
            <a:pPr lvl="1"/>
            <a:r>
              <a:rPr lang="sl-SI" dirty="0" smtClean="0"/>
              <a:t>Če ima </a:t>
            </a:r>
            <a:r>
              <a:rPr lang="sl-SI" i="1" dirty="0" smtClean="0"/>
              <a:t>u</a:t>
            </a:r>
            <a:r>
              <a:rPr lang="sl-SI" dirty="0" smtClean="0"/>
              <a:t> podrejenega </a:t>
            </a:r>
            <a:r>
              <a:rPr lang="sl-SI" i="1" dirty="0" smtClean="0"/>
              <a:t>v</a:t>
            </a:r>
            <a:r>
              <a:rPr lang="sl-SI" dirty="0" smtClean="0"/>
              <a:t>:</a:t>
            </a:r>
          </a:p>
          <a:p>
            <a:pPr lvl="2"/>
            <a:r>
              <a:rPr lang="sl-SI" dirty="0" smtClean="0"/>
              <a:t>Od trenutka, ko </a:t>
            </a:r>
            <a:r>
              <a:rPr lang="sl-SI" i="1" dirty="0" smtClean="0"/>
              <a:t>u</a:t>
            </a:r>
            <a:r>
              <a:rPr lang="sl-SI" dirty="0" smtClean="0"/>
              <a:t> izroči </a:t>
            </a:r>
            <a:r>
              <a:rPr lang="sl-SI" i="1" dirty="0" smtClean="0"/>
              <a:t>v</a:t>
            </a:r>
            <a:r>
              <a:rPr lang="sl-SI" dirty="0" smtClean="0"/>
              <a:t>-ju kopijo dokumenta, bo moralo biti nekoč v </a:t>
            </a:r>
            <a:r>
              <a:rPr lang="sl-SI" i="1" dirty="0" smtClean="0"/>
              <a:t>v</a:t>
            </a:r>
            <a:r>
              <a:rPr lang="sl-SI" dirty="0" smtClean="0"/>
              <a:t>-jevem poddrevesu prisotnih </a:t>
            </a:r>
            <a:r>
              <a:rPr lang="sl-SI" i="1" dirty="0" smtClean="0"/>
              <a:t>f</a:t>
            </a:r>
            <a:r>
              <a:rPr lang="sl-SI" dirty="0" smtClean="0"/>
              <a:t>(</a:t>
            </a:r>
            <a:r>
              <a:rPr lang="sl-SI" i="1" dirty="0" smtClean="0"/>
              <a:t>v</a:t>
            </a:r>
            <a:r>
              <a:rPr lang="sl-SI" dirty="0" smtClean="0"/>
              <a:t>) izvodov, zato pa bodo le-ti prisotni tudi v </a:t>
            </a:r>
            <a:r>
              <a:rPr lang="sl-SI" i="1" dirty="0" smtClean="0"/>
              <a:t>u</a:t>
            </a:r>
            <a:r>
              <a:rPr lang="sl-SI" dirty="0" smtClean="0"/>
              <a:t>-jevem poddrevesu</a:t>
            </a:r>
          </a:p>
          <a:p>
            <a:pPr lvl="2"/>
            <a:r>
              <a:rPr lang="sl-SI" dirty="0" smtClean="0"/>
              <a:t>Če </a:t>
            </a:r>
            <a:r>
              <a:rPr lang="sl-SI" i="1" dirty="0" smtClean="0"/>
              <a:t>v</a:t>
            </a:r>
            <a:r>
              <a:rPr lang="sl-SI" dirty="0" smtClean="0"/>
              <a:t> ni zadnji </a:t>
            </a:r>
            <a:r>
              <a:rPr lang="sl-SI" i="1" dirty="0" smtClean="0"/>
              <a:t>u</a:t>
            </a:r>
            <a:r>
              <a:rPr lang="sl-SI" dirty="0" smtClean="0"/>
              <a:t>-jev podrejeni, ki je dobil svoj izvod, mora medtem imeti tudi </a:t>
            </a:r>
            <a:r>
              <a:rPr lang="sl-SI" i="1" dirty="0" smtClean="0"/>
              <a:t>u</a:t>
            </a:r>
            <a:r>
              <a:rPr lang="sl-SI" dirty="0" smtClean="0"/>
              <a:t> še vedno svoj izvod </a:t>
            </a:r>
            <a:r>
              <a:rPr lang="sl-SI" dirty="0" smtClean="0">
                <a:sym typeface="Symbol" panose="05050102010706020507" pitchFamily="18" charset="2"/>
              </a:rPr>
              <a:t>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u</a:t>
            </a:r>
            <a:r>
              <a:rPr lang="sl-SI" dirty="0" smtClean="0">
                <a:sym typeface="Symbol" panose="05050102010706020507" pitchFamily="18" charset="2"/>
              </a:rPr>
              <a:t>) 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v</a:t>
            </a:r>
            <a:r>
              <a:rPr lang="sl-SI" dirty="0" smtClean="0">
                <a:sym typeface="Symbol" panose="05050102010706020507" pitchFamily="18" charset="2"/>
              </a:rPr>
              <a:t>) + 1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Če pa je </a:t>
            </a:r>
            <a:r>
              <a:rPr lang="sl-SI" i="1" dirty="0" smtClean="0">
                <a:sym typeface="Symbol" panose="05050102010706020507" pitchFamily="18" charset="2"/>
              </a:rPr>
              <a:t>v</a:t>
            </a:r>
            <a:r>
              <a:rPr lang="sl-SI" dirty="0" smtClean="0">
                <a:sym typeface="Symbol" panose="05050102010706020507" pitchFamily="18" charset="2"/>
              </a:rPr>
              <a:t> zadnji, lahko </a:t>
            </a:r>
            <a:r>
              <a:rPr lang="sl-SI" i="1" dirty="0" smtClean="0">
                <a:sym typeface="Symbol" panose="05050102010706020507" pitchFamily="18" charset="2"/>
              </a:rPr>
              <a:t>u</a:t>
            </a:r>
            <a:r>
              <a:rPr lang="sl-SI" dirty="0" smtClean="0">
                <a:sym typeface="Symbol" panose="05050102010706020507" pitchFamily="18" charset="2"/>
              </a:rPr>
              <a:t> svoj izvod uniči, čim dobi v svojega </a:t>
            </a:r>
            <a:r>
              <a:rPr lang="sl-SI" dirty="0">
                <a:sym typeface="Symbol" panose="05050102010706020507" pitchFamily="18" charset="2"/>
              </a:rPr>
              <a:t> </a:t>
            </a:r>
            <a:r>
              <a:rPr lang="sl-SI" i="1" dirty="0">
                <a:sym typeface="Symbol" panose="05050102010706020507" pitchFamily="18" charset="2"/>
              </a:rPr>
              <a:t>f</a:t>
            </a:r>
            <a:r>
              <a:rPr lang="sl-SI" dirty="0">
                <a:sym typeface="Symbol" panose="05050102010706020507" pitchFamily="18" charset="2"/>
              </a:rPr>
              <a:t>(</a:t>
            </a:r>
            <a:r>
              <a:rPr lang="sl-SI" i="1" dirty="0">
                <a:sym typeface="Symbol" panose="05050102010706020507" pitchFamily="18" charset="2"/>
              </a:rPr>
              <a:t>u</a:t>
            </a:r>
            <a:r>
              <a:rPr lang="sl-SI" dirty="0">
                <a:sym typeface="Symbol" panose="05050102010706020507" pitchFamily="18" charset="2"/>
              </a:rPr>
              <a:t>) 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v</a:t>
            </a:r>
            <a:r>
              <a:rPr lang="sl-SI" dirty="0" smtClean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Torej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u</a:t>
            </a:r>
            <a:r>
              <a:rPr lang="sl-SI" dirty="0" smtClean="0">
                <a:sym typeface="Symbol" panose="05050102010706020507" pitchFamily="18" charset="2"/>
              </a:rPr>
              <a:t>) = max{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v</a:t>
            </a:r>
            <a:r>
              <a:rPr lang="sl-SI" i="1" baseline="-25000" dirty="0" smtClean="0">
                <a:sym typeface="Symbol" panose="05050102010706020507" pitchFamily="18" charset="2"/>
              </a:rPr>
              <a:t>zadnji</a:t>
            </a:r>
            <a:r>
              <a:rPr lang="sl-SI" dirty="0" smtClean="0">
                <a:sym typeface="Symbol" panose="05050102010706020507" pitchFamily="18" charset="2"/>
              </a:rPr>
              <a:t>), 1 + max</a:t>
            </a:r>
            <a:r>
              <a:rPr lang="sl-SI" i="1" baseline="-25000" dirty="0" smtClean="0">
                <a:sym typeface="Symbol" panose="05050102010706020507" pitchFamily="18" charset="2"/>
              </a:rPr>
              <a:t>v</a:t>
            </a:r>
            <a:r>
              <a:rPr lang="sl-SI" dirty="0">
                <a:sym typeface="Symbol" panose="05050102010706020507" pitchFamily="18" charset="2"/>
              </a:rPr>
              <a:t>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v</a:t>
            </a:r>
            <a:r>
              <a:rPr lang="sl-SI" dirty="0" smtClean="0">
                <a:sym typeface="Symbol" panose="05050102010706020507" pitchFamily="18" charset="2"/>
              </a:rPr>
              <a:t>), 2)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max</a:t>
            </a:r>
            <a:r>
              <a:rPr lang="sl-SI" i="1" baseline="-25000" dirty="0" smtClean="0">
                <a:sym typeface="Symbol" panose="05050102010706020507" pitchFamily="18" charset="2"/>
              </a:rPr>
              <a:t>v</a:t>
            </a:r>
            <a:r>
              <a:rPr lang="sl-SI" dirty="0" smtClean="0">
                <a:sym typeface="Symbol" panose="05050102010706020507" pitchFamily="18" charset="2"/>
              </a:rPr>
              <a:t> gre po vseh neposredno podrejenih razen po zadnjem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Vidimo, da je za zadnjega smiselno vzeti tistega, ki ima največjo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(.)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Člen 2 je zato, ker gotovo obstajata vsaj nekaj časa dva izvoda hkrati (</a:t>
            </a:r>
            <a:r>
              <a:rPr lang="sl-SI" i="1" dirty="0" smtClean="0">
                <a:sym typeface="Symbol" panose="05050102010706020507" pitchFamily="18" charset="2"/>
              </a:rPr>
              <a:t>u</a:t>
            </a:r>
            <a:r>
              <a:rPr lang="sl-SI" dirty="0" smtClean="0">
                <a:sym typeface="Symbol" panose="05050102010706020507" pitchFamily="18" charset="2"/>
              </a:rPr>
              <a:t> in </a:t>
            </a:r>
            <a:r>
              <a:rPr lang="sl-SI" i="1" dirty="0" smtClean="0">
                <a:sym typeface="Symbol" panose="05050102010706020507" pitchFamily="18" charset="2"/>
              </a:rPr>
              <a:t>v</a:t>
            </a:r>
            <a:r>
              <a:rPr lang="sl-SI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0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1.1 </a:t>
            </a:r>
            <a:r>
              <a:rPr lang="sl-SI" dirty="0" smtClean="0"/>
              <a:t>Neurejene besede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Danih je </a:t>
            </a:r>
            <a:r>
              <a:rPr lang="sl-SI" dirty="0" smtClean="0"/>
              <a:t>niz, premešaj v njem črke vsake besede</a:t>
            </a:r>
            <a:endParaRPr lang="sl-SI" dirty="0" smtClean="0"/>
          </a:p>
          <a:p>
            <a:pPr lvl="1"/>
            <a:r>
              <a:rPr lang="sl-SI" dirty="0" smtClean="0"/>
              <a:t>Primer: </a:t>
            </a:r>
            <a:r>
              <a:rPr lang="nl-NL" sz="2000" dirty="0">
                <a:latin typeface="Consolas" panose="020B0609020204030204" pitchFamily="49" charset="0"/>
                <a:cs typeface="Consolas" panose="020B0609020204030204" pitchFamily="49" charset="0"/>
              </a:rPr>
              <a:t>Danes je lep, topel dan</a:t>
            </a:r>
            <a:r>
              <a:rPr lang="nl-NL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 </a:t>
            </a:r>
            <a:r>
              <a:rPr lang="da-DK" sz="2000" dirty="0">
                <a:latin typeface="Consolas" panose="020B0609020204030204" pitchFamily="49" charset="0"/>
                <a:cs typeface="Consolas" panose="020B0609020204030204" pitchFamily="49" charset="0"/>
              </a:rPr>
              <a:t>nDsae ej lpe, peotl dan.</a:t>
            </a:r>
            <a:endParaRPr lang="sl-SI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sl-SI" dirty="0" smtClean="0"/>
              <a:t>Rešitev</a:t>
            </a:r>
            <a:r>
              <a:rPr lang="sl-SI" dirty="0" smtClean="0"/>
              <a:t>:</a:t>
            </a:r>
          </a:p>
          <a:p>
            <a:pPr lvl="1"/>
            <a:r>
              <a:rPr lang="sl-SI" dirty="0" smtClean="0"/>
              <a:t>Pojdimo v zanki po znakih, nečrkovne znake preskočimo</a:t>
            </a:r>
            <a:endParaRPr lang="sl-SI" dirty="0" smtClean="0"/>
          </a:p>
          <a:p>
            <a:pPr lvl="1"/>
            <a:r>
              <a:rPr lang="sl-SI" dirty="0" smtClean="0"/>
              <a:t>Če je trenutni znak črka, pojdimo v gnezdeni zanki po naslednjih znakih, dokler so še črke</a:t>
            </a:r>
          </a:p>
          <a:p>
            <a:pPr lvl="2"/>
            <a:r>
              <a:rPr lang="sl-SI" dirty="0" smtClean="0"/>
              <a:t>Če se beseda začne pri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in smo trenutno pri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j</a:t>
            </a:r>
            <a:r>
              <a:rPr lang="sl-SI" dirty="0" smtClean="0"/>
              <a:t>], si izberimo naključno število </a:t>
            </a:r>
            <a:r>
              <a:rPr lang="sl-SI" i="1" dirty="0" smtClean="0"/>
              <a:t>r</a:t>
            </a:r>
            <a:r>
              <a:rPr lang="sl-SI" dirty="0" smtClean="0"/>
              <a:t> od </a:t>
            </a:r>
            <a:r>
              <a:rPr lang="sl-SI" i="1" dirty="0" smtClean="0"/>
              <a:t>i</a:t>
            </a:r>
            <a:r>
              <a:rPr lang="sl-SI" dirty="0" smtClean="0"/>
              <a:t> do </a:t>
            </a:r>
            <a:r>
              <a:rPr lang="sl-SI" i="1" dirty="0" smtClean="0"/>
              <a:t>j</a:t>
            </a:r>
            <a:r>
              <a:rPr lang="sl-SI" dirty="0" smtClean="0"/>
              <a:t> in zamenjajmo črki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r</a:t>
            </a:r>
            <a:r>
              <a:rPr lang="sl-SI" dirty="0" smtClean="0"/>
              <a:t>] in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j</a:t>
            </a:r>
            <a:r>
              <a:rPr lang="sl-SI" dirty="0" smtClean="0"/>
              <a:t>]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78181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3.4 Valj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Dana je karirasta mreža na plašču valja, </a:t>
            </a:r>
            <a:br>
              <a:rPr lang="sl-SI" dirty="0" smtClean="0"/>
            </a:br>
            <a:r>
              <a:rPr lang="sl-SI" dirty="0" smtClean="0"/>
              <a:t>vsaka celica je pobarvana</a:t>
            </a:r>
          </a:p>
          <a:p>
            <a:pPr lvl="1"/>
            <a:r>
              <a:rPr lang="sl-SI" dirty="0" smtClean="0"/>
              <a:t>Za katere barve velja, da je mogoče narediti sklenjen obhod </a:t>
            </a:r>
            <a:br>
              <a:rPr lang="sl-SI" dirty="0" smtClean="0"/>
            </a:br>
            <a:r>
              <a:rPr lang="sl-SI" dirty="0" smtClean="0"/>
              <a:t>okrog valja po celicah tiste barve?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Obhod prepoznamo po tem, da je na njem </a:t>
            </a:r>
            <a:r>
              <a:rPr lang="sl-SI" i="1" dirty="0" smtClean="0"/>
              <a:t>m</a:t>
            </a:r>
            <a:r>
              <a:rPr lang="sl-SI" dirty="0" smtClean="0"/>
              <a:t> korakov več v desno kot v levo (ali obratno), kjer je </a:t>
            </a:r>
            <a:r>
              <a:rPr lang="sl-SI" i="1" dirty="0" smtClean="0"/>
              <a:t>m</a:t>
            </a:r>
            <a:r>
              <a:rPr lang="sl-SI" dirty="0" smtClean="0"/>
              <a:t> širina mreže</a:t>
            </a:r>
          </a:p>
          <a:p>
            <a:pPr lvl="1"/>
            <a:r>
              <a:rPr lang="sl-SI" dirty="0" smtClean="0"/>
              <a:t>Poženimo v poljubni celici </a:t>
            </a:r>
            <a:r>
              <a:rPr lang="sl-SI" i="1" dirty="0" smtClean="0"/>
              <a:t>z</a:t>
            </a:r>
            <a:r>
              <a:rPr lang="sl-SI" dirty="0" smtClean="0"/>
              <a:t> iskanje v širino po celicah iste barve</a:t>
            </a:r>
          </a:p>
          <a:p>
            <a:pPr lvl="2"/>
            <a:r>
              <a:rPr lang="sl-SI" dirty="0" smtClean="0"/>
              <a:t>Pri tem računajmo </a:t>
            </a:r>
            <a:r>
              <a:rPr lang="sl-SI" i="1" dirty="0" smtClean="0"/>
              <a:t>D</a:t>
            </a:r>
            <a:r>
              <a:rPr lang="sl-SI" dirty="0" smtClean="0"/>
              <a:t>[</a:t>
            </a:r>
            <a:r>
              <a:rPr lang="sl-SI" i="1" dirty="0" smtClean="0"/>
              <a:t>u</a:t>
            </a:r>
            <a:r>
              <a:rPr lang="sl-SI" dirty="0" smtClean="0"/>
              <a:t>] = razliko v številu desnih in levih korakov na poti od </a:t>
            </a:r>
            <a:r>
              <a:rPr lang="sl-SI" i="1" dirty="0" smtClean="0"/>
              <a:t>z</a:t>
            </a:r>
            <a:r>
              <a:rPr lang="sl-SI" dirty="0" smtClean="0"/>
              <a:t> do </a:t>
            </a:r>
            <a:r>
              <a:rPr lang="sl-SI" i="1" dirty="0" smtClean="0"/>
              <a:t>u</a:t>
            </a:r>
          </a:p>
          <a:p>
            <a:pPr lvl="2"/>
            <a:r>
              <a:rPr lang="sl-SI" dirty="0" smtClean="0"/>
              <a:t>Če vidimo, da bi iz trenutne celice lahko prišli v neko sosedo </a:t>
            </a:r>
            <a:r>
              <a:rPr lang="sl-SI" i="1" dirty="0" smtClean="0"/>
              <a:t>u</a:t>
            </a:r>
            <a:r>
              <a:rPr lang="sl-SI" dirty="0" smtClean="0"/>
              <a:t> z neko vrednostjo </a:t>
            </a:r>
            <a:r>
              <a:rPr lang="sl-SI" i="1" dirty="0" smtClean="0"/>
              <a:t>D</a:t>
            </a:r>
            <a:r>
              <a:rPr lang="sl-SI" dirty="0" smtClean="0"/>
              <a:t>[</a:t>
            </a:r>
            <a:r>
              <a:rPr lang="sl-SI" i="1" dirty="0" smtClean="0"/>
              <a:t>u</a:t>
            </a:r>
            <a:r>
              <a:rPr lang="sl-SI" dirty="0" smtClean="0"/>
              <a:t>],</a:t>
            </a:r>
            <a:br>
              <a:rPr lang="sl-SI" dirty="0" smtClean="0"/>
            </a:br>
            <a:r>
              <a:rPr lang="sl-SI" dirty="0" smtClean="0"/>
              <a:t>vendar smo v </a:t>
            </a:r>
            <a:r>
              <a:rPr lang="sl-SI" i="1" dirty="0" smtClean="0"/>
              <a:t>u</a:t>
            </a:r>
            <a:r>
              <a:rPr lang="sl-SI" dirty="0" smtClean="0"/>
              <a:t> bili že nekoč prej z neko drugo vrednostjo </a:t>
            </a:r>
            <a:r>
              <a:rPr lang="sl-SI" i="1" dirty="0" smtClean="0"/>
              <a:t>D'</a:t>
            </a:r>
            <a:r>
              <a:rPr lang="sl-SI" i="1" baseline="-25000" dirty="0" smtClean="0"/>
              <a:t> </a:t>
            </a:r>
            <a:r>
              <a:rPr lang="sl-SI" dirty="0" smtClean="0"/>
              <a:t>[</a:t>
            </a:r>
            <a:r>
              <a:rPr lang="sl-SI" i="1" dirty="0" smtClean="0"/>
              <a:t>u</a:t>
            </a:r>
            <a:r>
              <a:rPr lang="sl-SI" dirty="0" smtClean="0"/>
              <a:t>]</a:t>
            </a:r>
            <a:br>
              <a:rPr lang="sl-SI" dirty="0" smtClean="0"/>
            </a:br>
            <a:r>
              <a:rPr lang="sl-SI" dirty="0" smtClean="0"/>
              <a:t>in če je |</a:t>
            </a:r>
            <a:r>
              <a:rPr lang="sl-SI" i="1" dirty="0" smtClean="0"/>
              <a:t>D</a:t>
            </a:r>
            <a:r>
              <a:rPr lang="sl-SI" dirty="0" smtClean="0"/>
              <a:t>[</a:t>
            </a:r>
            <a:r>
              <a:rPr lang="sl-SI" i="1" dirty="0" smtClean="0"/>
              <a:t>u</a:t>
            </a:r>
            <a:r>
              <a:rPr lang="sl-SI" dirty="0" smtClean="0"/>
              <a:t>] – </a:t>
            </a:r>
            <a:r>
              <a:rPr lang="sl-SI" i="1" dirty="0" smtClean="0"/>
              <a:t>D'</a:t>
            </a:r>
            <a:r>
              <a:rPr lang="sl-SI" i="1" baseline="-25000" dirty="0" smtClean="0"/>
              <a:t> </a:t>
            </a:r>
            <a:r>
              <a:rPr lang="sl-SI" dirty="0" smtClean="0"/>
              <a:t>[u]| = </a:t>
            </a:r>
            <a:r>
              <a:rPr lang="sl-SI" i="1" dirty="0" smtClean="0"/>
              <a:t>m</a:t>
            </a:r>
            <a:r>
              <a:rPr lang="sl-SI" dirty="0" smtClean="0"/>
              <a:t>, potem obstaja obhod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216" y="138537"/>
            <a:ext cx="2236607" cy="22486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882" y="143881"/>
            <a:ext cx="1549835" cy="2569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72264" y="19119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/>
              <a:t>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04312" y="18946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/>
              <a:t>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025611" y="19046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–</a:t>
            </a:r>
            <a:r>
              <a:rPr lang="sl-SI" sz="2400" dirty="0" smtClean="0"/>
              <a:t>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350805" y="19032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/>
              <a:t>2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813814" y="19168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–</a:t>
            </a:r>
            <a:r>
              <a:rPr lang="sl-SI" sz="2400" dirty="0" smtClean="0"/>
              <a:t>2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800011" y="229133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718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3.5 Urejanje z medianami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podstavke</a:t>
            </a:r>
            <a:r>
              <a:rPr lang="en-US" dirty="0" smtClean="0"/>
              <a:t> 1..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vsakem</a:t>
            </a:r>
            <a:r>
              <a:rPr lang="en-US" dirty="0" smtClean="0"/>
              <a:t> je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sl-SI" dirty="0" smtClean="0"/>
              <a:t>zaboj</a:t>
            </a:r>
          </a:p>
          <a:p>
            <a:pPr lvl="1"/>
            <a:r>
              <a:rPr lang="sl-SI" dirty="0" smtClean="0"/>
              <a:t>Zaboji so različno težki, radi bi jih uredili (vseeno, ali naraščajoče ali padajoče)</a:t>
            </a:r>
          </a:p>
          <a:p>
            <a:pPr lvl="1"/>
            <a:r>
              <a:rPr lang="sl-SI" dirty="0" smtClean="0"/>
              <a:t>Na voljo imamo dve operaciji:</a:t>
            </a:r>
          </a:p>
          <a:p>
            <a:pPr lvl="2"/>
            <a:r>
              <a:rPr lang="sl-SI" dirty="0" smtClean="0"/>
              <a:t>(zamenjava) Zamenjaj zaboja na podstavkih </a:t>
            </a:r>
            <a:r>
              <a:rPr lang="sl-SI" i="1" dirty="0" smtClean="0"/>
              <a:t>p</a:t>
            </a:r>
            <a:r>
              <a:rPr lang="sl-SI" baseline="-25000" dirty="0" smtClean="0"/>
              <a:t>1</a:t>
            </a:r>
            <a:r>
              <a:rPr lang="sl-SI" dirty="0" smtClean="0"/>
              <a:t> in </a:t>
            </a:r>
            <a:r>
              <a:rPr lang="sl-SI" i="1" dirty="0" smtClean="0"/>
              <a:t>p</a:t>
            </a:r>
            <a:r>
              <a:rPr lang="sl-SI" baseline="-25000" dirty="0" smtClean="0"/>
              <a:t>2</a:t>
            </a:r>
          </a:p>
          <a:p>
            <a:pPr lvl="2"/>
            <a:r>
              <a:rPr lang="sl-SI" dirty="0" smtClean="0"/>
              <a:t>(mediana) Povej, kateri od zabojev na podstavkih </a:t>
            </a:r>
            <a:r>
              <a:rPr lang="sl-SI" i="1" dirty="0" smtClean="0"/>
              <a:t>p</a:t>
            </a:r>
            <a:r>
              <a:rPr lang="sl-SI" baseline="-25000" dirty="0" smtClean="0"/>
              <a:t>1</a:t>
            </a:r>
            <a:r>
              <a:rPr lang="sl-SI" dirty="0" smtClean="0"/>
              <a:t>, </a:t>
            </a:r>
            <a:r>
              <a:rPr lang="sl-SI" i="1" dirty="0" smtClean="0"/>
              <a:t>p</a:t>
            </a:r>
            <a:r>
              <a:rPr lang="sl-SI" baseline="-25000" dirty="0" smtClean="0"/>
              <a:t>2</a:t>
            </a:r>
            <a:r>
              <a:rPr lang="sl-SI" dirty="0" smtClean="0"/>
              <a:t> in </a:t>
            </a:r>
            <a:r>
              <a:rPr lang="sl-SI" i="1" dirty="0" smtClean="0"/>
              <a:t>p</a:t>
            </a:r>
            <a:r>
              <a:rPr lang="sl-SI" baseline="-25000" dirty="0" smtClean="0"/>
              <a:t>3</a:t>
            </a:r>
            <a:r>
              <a:rPr lang="sl-SI" dirty="0" smtClean="0"/>
              <a:t> je srednji po teži </a:t>
            </a:r>
            <a:br>
              <a:rPr lang="sl-SI" dirty="0" smtClean="0"/>
            </a:br>
            <a:r>
              <a:rPr lang="sl-SI" dirty="0" smtClean="0"/>
              <a:t>med temi tremi, torej niti najlažji niti najtežji</a:t>
            </a:r>
          </a:p>
          <a:p>
            <a:pPr lvl="1"/>
            <a:r>
              <a:rPr lang="sl-SI" dirty="0" smtClean="0"/>
              <a:t>Obraba podstavka = v koliko izračunih mediane je sodeloval</a:t>
            </a:r>
          </a:p>
          <a:p>
            <a:pPr lvl="1"/>
            <a:r>
              <a:rPr lang="sl-SI" dirty="0" smtClean="0"/>
              <a:t>Naloga: uredi zaboje, pri čemer naj bo maksimalna obraba po vseh podstavkih čim nižja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5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2"/>
            <a:ext cx="10515600" cy="1325563"/>
          </a:xfrm>
        </p:spPr>
        <p:txBody>
          <a:bodyPr/>
          <a:lstStyle/>
          <a:p>
            <a:r>
              <a:rPr lang="sl-SI" dirty="0" smtClean="0"/>
              <a:t>3.5 </a:t>
            </a:r>
            <a:r>
              <a:rPr lang="sl-SI" dirty="0" smtClean="0"/>
              <a:t>Urejanje z medianami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785"/>
            <a:ext cx="10515600" cy="3240359"/>
          </a:xfrm>
        </p:spPr>
        <p:txBody>
          <a:bodyPr>
            <a:normAutofit/>
          </a:bodyPr>
          <a:lstStyle/>
          <a:p>
            <a:r>
              <a:rPr lang="sl-SI" dirty="0" smtClean="0"/>
              <a:t>Lahko prilagodimo urejanje z vstavljanjem</a:t>
            </a:r>
            <a:r>
              <a:rPr lang="sl-SI" dirty="0" smtClean="0"/>
              <a:t>:</a:t>
            </a:r>
          </a:p>
          <a:p>
            <a:pPr lvl="1"/>
            <a:r>
              <a:rPr lang="sl-SI" dirty="0" smtClean="0"/>
              <a:t>Pripravimo urejen seznam zabojev in jih na koncu</a:t>
            </a:r>
            <a:br>
              <a:rPr lang="sl-SI" dirty="0" smtClean="0"/>
            </a:br>
            <a:r>
              <a:rPr lang="sl-SI" dirty="0" smtClean="0"/>
              <a:t>res razporedimo v ta vrstni red (z </a:t>
            </a:r>
            <a:r>
              <a:rPr lang="sl-SI" i="1" dirty="0" smtClean="0"/>
              <a:t>n</a:t>
            </a:r>
            <a:r>
              <a:rPr lang="sl-SI" dirty="0" smtClean="0"/>
              <a:t> – 1 zamenjavami)</a:t>
            </a:r>
          </a:p>
          <a:p>
            <a:pPr lvl="1"/>
            <a:r>
              <a:rPr lang="sl-SI" dirty="0" smtClean="0"/>
              <a:t>Na začetku dodamo v naš urejeni seznam poljubna dva zaboja</a:t>
            </a:r>
          </a:p>
          <a:p>
            <a:pPr lvl="1"/>
            <a:r>
              <a:rPr lang="sl-SI" dirty="0" smtClean="0"/>
              <a:t>Nato na vsakem koraku izberemo poljubnega izmed preostalih zabojev</a:t>
            </a:r>
            <a:br>
              <a:rPr lang="sl-SI" dirty="0" smtClean="0"/>
            </a:br>
            <a:r>
              <a:rPr lang="sl-SI" dirty="0" smtClean="0"/>
              <a:t>in ga vrinemo v seznam na tako mesto, da ostane urejen</a:t>
            </a:r>
          </a:p>
          <a:p>
            <a:pPr lvl="2"/>
            <a:r>
              <a:rPr lang="sl-SI" dirty="0" smtClean="0"/>
              <a:t>To mesto določimo s trisekcijo</a:t>
            </a:r>
          </a:p>
          <a:p>
            <a:pPr lvl="2"/>
            <a:r>
              <a:rPr lang="sl-SI" dirty="0" smtClean="0"/>
              <a:t>Kot bisekcija, le da deli na tri dele</a:t>
            </a:r>
            <a:endParaRPr lang="sl-SI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2495600" y="5083580"/>
            <a:ext cx="7632848" cy="510280"/>
            <a:chOff x="2495600" y="5083580"/>
            <a:chExt cx="7632848" cy="510280"/>
          </a:xfrm>
        </p:grpSpPr>
        <p:sp>
          <p:nvSpPr>
            <p:cNvPr id="4" name="Rectangle 3"/>
            <p:cNvSpPr/>
            <p:nvPr/>
          </p:nvSpPr>
          <p:spPr>
            <a:xfrm>
              <a:off x="2495600" y="5085184"/>
              <a:ext cx="7632848" cy="504056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794433" y="5083580"/>
              <a:ext cx="495672" cy="504056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341102" y="5089804"/>
              <a:ext cx="495672" cy="504056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25570" y="5150942"/>
              <a:ext cx="633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i="1" dirty="0" smtClean="0"/>
                <a:t>M</a:t>
              </a:r>
              <a:r>
                <a:rPr lang="sl-SI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72238" y="5144681"/>
              <a:ext cx="633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i="1" dirty="0" smtClean="0"/>
                <a:t>M</a:t>
              </a:r>
              <a:r>
                <a:rPr lang="sl-SI" baseline="-25000" dirty="0" smtClean="0"/>
                <a:t>2</a:t>
              </a:r>
              <a:endParaRPr lang="en-US" baseline="-25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032104" y="3813675"/>
            <a:ext cx="492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Kam naj vrinemo novi zaboj </a:t>
            </a:r>
            <a:r>
              <a:rPr lang="sl-SI" i="1" dirty="0" smtClean="0"/>
              <a:t>x</a:t>
            </a:r>
            <a:r>
              <a:rPr lang="sl-SI" dirty="0" smtClean="0"/>
              <a:t>?</a:t>
            </a:r>
          </a:p>
          <a:p>
            <a:r>
              <a:rPr lang="en-US" dirty="0"/>
              <a:t>—</a:t>
            </a:r>
            <a:r>
              <a:rPr lang="sl-SI" dirty="0" smtClean="0"/>
              <a:t> če je </a:t>
            </a:r>
            <a:r>
              <a:rPr lang="sl-SI" i="1" dirty="0" smtClean="0"/>
              <a:t>mediana</a:t>
            </a:r>
            <a:r>
              <a:rPr lang="sl-SI" dirty="0" smtClean="0"/>
              <a:t>(</a:t>
            </a:r>
            <a:r>
              <a:rPr lang="sl-SI" i="1" dirty="0" smtClean="0"/>
              <a:t>M</a:t>
            </a:r>
            <a:r>
              <a:rPr lang="sl-SI" baseline="-25000" dirty="0" smtClean="0"/>
              <a:t>1</a:t>
            </a:r>
            <a:r>
              <a:rPr lang="sl-SI" dirty="0" smtClean="0"/>
              <a:t>, </a:t>
            </a:r>
            <a:r>
              <a:rPr lang="sl-SI" i="1" dirty="0" smtClean="0"/>
              <a:t>M</a:t>
            </a:r>
            <a:r>
              <a:rPr lang="sl-SI" baseline="-25000" dirty="0" smtClean="0"/>
              <a:t>2</a:t>
            </a:r>
            <a:r>
              <a:rPr lang="sl-SI" dirty="0" smtClean="0"/>
              <a:t>, </a:t>
            </a:r>
            <a:r>
              <a:rPr lang="sl-SI" i="1" dirty="0" smtClean="0"/>
              <a:t>x</a:t>
            </a:r>
            <a:r>
              <a:rPr lang="sl-SI" dirty="0" smtClean="0"/>
              <a:t>) = </a:t>
            </a:r>
            <a:r>
              <a:rPr lang="sl-SI" i="1" dirty="0" smtClean="0"/>
              <a:t>M</a:t>
            </a:r>
            <a:r>
              <a:rPr lang="sl-SI" baseline="-25000" dirty="0" smtClean="0"/>
              <a:t>1</a:t>
            </a:r>
            <a:r>
              <a:rPr lang="sl-SI" dirty="0" smtClean="0"/>
              <a:t>, v levi del</a:t>
            </a:r>
          </a:p>
          <a:p>
            <a:r>
              <a:rPr lang="en-US" dirty="0"/>
              <a:t>—</a:t>
            </a:r>
            <a:r>
              <a:rPr lang="sl-SI" dirty="0"/>
              <a:t> če je </a:t>
            </a:r>
            <a:r>
              <a:rPr lang="sl-SI" i="1" dirty="0"/>
              <a:t>mediana</a:t>
            </a:r>
            <a:r>
              <a:rPr lang="sl-SI" dirty="0"/>
              <a:t>(</a:t>
            </a:r>
            <a:r>
              <a:rPr lang="sl-SI" i="1" dirty="0"/>
              <a:t>M</a:t>
            </a:r>
            <a:r>
              <a:rPr lang="sl-SI" baseline="-25000" dirty="0"/>
              <a:t>1</a:t>
            </a:r>
            <a:r>
              <a:rPr lang="sl-SI" dirty="0"/>
              <a:t>, </a:t>
            </a:r>
            <a:r>
              <a:rPr lang="sl-SI" i="1" dirty="0"/>
              <a:t>M</a:t>
            </a:r>
            <a:r>
              <a:rPr lang="sl-SI" baseline="-25000" dirty="0"/>
              <a:t>2</a:t>
            </a:r>
            <a:r>
              <a:rPr lang="sl-SI" dirty="0"/>
              <a:t>, </a:t>
            </a:r>
            <a:r>
              <a:rPr lang="sl-SI" i="1" dirty="0"/>
              <a:t>x</a:t>
            </a:r>
            <a:r>
              <a:rPr lang="sl-SI" dirty="0"/>
              <a:t>) = </a:t>
            </a:r>
            <a:r>
              <a:rPr lang="sl-SI" i="1" dirty="0" smtClean="0"/>
              <a:t>x</a:t>
            </a:r>
            <a:r>
              <a:rPr lang="sl-SI" dirty="0" smtClean="0"/>
              <a:t>, </a:t>
            </a:r>
            <a:r>
              <a:rPr lang="sl-SI" dirty="0"/>
              <a:t>v </a:t>
            </a:r>
            <a:r>
              <a:rPr lang="sl-SI" dirty="0" smtClean="0"/>
              <a:t>srednji del</a:t>
            </a:r>
            <a:endParaRPr lang="en-US" dirty="0"/>
          </a:p>
          <a:p>
            <a:r>
              <a:rPr lang="en-US" dirty="0"/>
              <a:t>—</a:t>
            </a:r>
            <a:r>
              <a:rPr lang="sl-SI" dirty="0"/>
              <a:t> če je </a:t>
            </a:r>
            <a:r>
              <a:rPr lang="sl-SI" i="1" dirty="0"/>
              <a:t>mediana</a:t>
            </a:r>
            <a:r>
              <a:rPr lang="sl-SI" dirty="0"/>
              <a:t>(</a:t>
            </a:r>
            <a:r>
              <a:rPr lang="sl-SI" i="1" dirty="0"/>
              <a:t>M</a:t>
            </a:r>
            <a:r>
              <a:rPr lang="sl-SI" baseline="-25000" dirty="0"/>
              <a:t>1</a:t>
            </a:r>
            <a:r>
              <a:rPr lang="sl-SI" dirty="0"/>
              <a:t>, </a:t>
            </a:r>
            <a:r>
              <a:rPr lang="sl-SI" i="1" dirty="0"/>
              <a:t>M</a:t>
            </a:r>
            <a:r>
              <a:rPr lang="sl-SI" baseline="-25000" dirty="0"/>
              <a:t>2</a:t>
            </a:r>
            <a:r>
              <a:rPr lang="sl-SI" dirty="0"/>
              <a:t>, </a:t>
            </a:r>
            <a:r>
              <a:rPr lang="sl-SI" i="1" dirty="0"/>
              <a:t>x</a:t>
            </a:r>
            <a:r>
              <a:rPr lang="sl-SI" dirty="0"/>
              <a:t>) = </a:t>
            </a:r>
            <a:r>
              <a:rPr lang="sl-SI" i="1" dirty="0" smtClean="0"/>
              <a:t>M</a:t>
            </a:r>
            <a:r>
              <a:rPr lang="sl-SI" baseline="-25000" dirty="0" smtClean="0"/>
              <a:t>2</a:t>
            </a:r>
            <a:r>
              <a:rPr lang="sl-SI" dirty="0" smtClean="0"/>
              <a:t>, </a:t>
            </a:r>
            <a:r>
              <a:rPr lang="sl-SI" dirty="0"/>
              <a:t>v </a:t>
            </a:r>
            <a:r>
              <a:rPr lang="sl-SI" dirty="0" smtClean="0"/>
              <a:t>desni 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3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3.5 Urejanje z medianami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 pa bo obraba res enakomerna:</a:t>
            </a:r>
          </a:p>
          <a:p>
            <a:pPr lvl="1"/>
            <a:r>
              <a:rPr lang="sl-SI" dirty="0" smtClean="0"/>
              <a:t>Za vsak podstavek štejmo, v koliko izračunih mediane je že nastopal</a:t>
            </a:r>
          </a:p>
          <a:p>
            <a:pPr lvl="1"/>
            <a:r>
              <a:rPr lang="sl-SI" dirty="0" smtClean="0"/>
              <a:t>Pred naslednjim izračunom mediane za vsakega od tistih treh podstavkov poglejmo:</a:t>
            </a:r>
          </a:p>
          <a:p>
            <a:pPr lvl="2"/>
            <a:r>
              <a:rPr lang="sl-SI" dirty="0" smtClean="0"/>
              <a:t>Če je njegova obraba trenutno maksimalna (po vseh podstavkih),</a:t>
            </a:r>
            <a:br>
              <a:rPr lang="sl-SI" dirty="0" smtClean="0"/>
            </a:br>
            <a:r>
              <a:rPr lang="sl-SI" dirty="0" smtClean="0"/>
              <a:t>zamenjajmo zaboj na njem z zabojem na enem od najmanj obrabljenih podstakov</a:t>
            </a:r>
          </a:p>
          <a:p>
            <a:r>
              <a:rPr lang="sl-SI" dirty="0" smtClean="0"/>
              <a:t>Izvedemo približno </a:t>
            </a:r>
            <a:r>
              <a:rPr lang="sl-SI" i="1" dirty="0" smtClean="0"/>
              <a:t>n</a:t>
            </a:r>
            <a:r>
              <a:rPr lang="sl-SI" dirty="0" smtClean="0"/>
              <a:t> log</a:t>
            </a:r>
            <a:r>
              <a:rPr lang="sl-SI" baseline="-25000" dirty="0" smtClean="0"/>
              <a:t>3</a:t>
            </a:r>
            <a:r>
              <a:rPr lang="sl-SI" dirty="0" smtClean="0"/>
              <a:t> </a:t>
            </a:r>
            <a:r>
              <a:rPr lang="sl-SI" i="1" dirty="0" smtClean="0"/>
              <a:t>n</a:t>
            </a:r>
            <a:r>
              <a:rPr lang="sl-SI" dirty="0" smtClean="0"/>
              <a:t> izračunov mediane</a:t>
            </a:r>
          </a:p>
          <a:p>
            <a:pPr lvl="1"/>
            <a:r>
              <a:rPr lang="sl-SI" dirty="0" smtClean="0"/>
              <a:t>Pri tej nalogi gre </a:t>
            </a:r>
            <a:r>
              <a:rPr lang="sl-SI" i="1" dirty="0" smtClean="0"/>
              <a:t>n</a:t>
            </a:r>
            <a:r>
              <a:rPr lang="sl-SI" dirty="0" smtClean="0"/>
              <a:t> do 1000 </a:t>
            </a:r>
            <a:r>
              <a:rPr lang="sl-SI" dirty="0" smtClean="0">
                <a:sym typeface="Symbol" panose="05050102010706020507" pitchFamily="18" charset="2"/>
              </a:rPr>
              <a:t> povprečno ~5600 izračunov mediane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Vsak obrabi 3 podstavke  povprečna obraba = 16,7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Z zgoraj opisanim prijemom je max obraba = 17, kot bi pričakovali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(naloga zahteva </a:t>
            </a:r>
            <a:r>
              <a:rPr lang="sl-SI" dirty="0">
                <a:sym typeface="Symbol" panose="05050102010706020507" pitchFamily="18" charset="2"/>
              </a:rPr>
              <a:t> za vse </a:t>
            </a:r>
            <a:r>
              <a:rPr lang="sl-SI" dirty="0" smtClean="0">
                <a:sym typeface="Symbol" panose="05050102010706020507" pitchFamily="18" charset="2"/>
              </a:rPr>
              <a:t>točke max obrabo  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8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1.2 </a:t>
            </a:r>
            <a:r>
              <a:rPr lang="sl-SI" dirty="0" smtClean="0"/>
              <a:t>Kibi, mebi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Dano je število v bajtih</a:t>
            </a:r>
            <a:endParaRPr lang="sl-SI" i="1" dirty="0" smtClean="0"/>
          </a:p>
          <a:p>
            <a:pPr lvl="1"/>
            <a:r>
              <a:rPr lang="sl-SI" dirty="0" smtClean="0"/>
              <a:t>Zapiši ga v primerni enoti (B, KB, MB, GB, TB, PB) tako, da ne bo imelo več kot štirih števk (1 KB = 1024 B;  1 MB = 1024 KB;  itd.)</a:t>
            </a:r>
            <a:endParaRPr lang="sl-SI" dirty="0" smtClean="0"/>
          </a:p>
          <a:p>
            <a:pPr lvl="1"/>
            <a:r>
              <a:rPr lang="sl-SI" dirty="0" smtClean="0"/>
              <a:t>Če v večji enoti ni celo število, zaokroži navzgor</a:t>
            </a:r>
          </a:p>
          <a:p>
            <a:pPr lvl="1"/>
            <a:r>
              <a:rPr lang="sl-SI" dirty="0" smtClean="0"/>
              <a:t>Na primer: 	9999 </a:t>
            </a:r>
            <a:r>
              <a:rPr lang="sl-SI" dirty="0" smtClean="0">
                <a:sym typeface="Symbol" panose="05050102010706020507" pitchFamily="18" charset="2"/>
              </a:rPr>
              <a:t> </a:t>
            </a:r>
            <a:r>
              <a:rPr lang="sl-SI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9999 B</a:t>
            </a:r>
            <a:r>
              <a:rPr lang="sl-SI" dirty="0" smtClean="0">
                <a:sym typeface="Symbol" panose="05050102010706020507" pitchFamily="18" charset="2"/>
              </a:rPr>
              <a:t> 		</a:t>
            </a:r>
            <a:r>
              <a:rPr lang="sl-SI" dirty="0" smtClean="0">
                <a:sym typeface="Symbol" panose="05050102010706020507" pitchFamily="18" charset="2"/>
              </a:rPr>
              <a:t>10000 </a:t>
            </a:r>
            <a:r>
              <a:rPr lang="sl-SI" dirty="0">
                <a:sym typeface="Symbol" panose="05050102010706020507" pitchFamily="18" charset="2"/>
              </a:rPr>
              <a:t> 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10 KB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		10240 </a:t>
            </a:r>
            <a:r>
              <a:rPr lang="sl-SI" dirty="0">
                <a:sym typeface="Symbol" panose="05050102010706020507" pitchFamily="18" charset="2"/>
              </a:rPr>
              <a:t> </a:t>
            </a:r>
            <a:r>
              <a:rPr lang="sl-SI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10 KB</a:t>
            </a:r>
            <a:r>
              <a:rPr lang="sl-SI" dirty="0" smtClean="0">
                <a:sym typeface="Symbol" panose="05050102010706020507" pitchFamily="18" charset="2"/>
              </a:rPr>
              <a:t> 		10241 </a:t>
            </a:r>
            <a:r>
              <a:rPr lang="sl-SI" dirty="0">
                <a:sym typeface="Symbol" panose="05050102010706020507" pitchFamily="18" charset="2"/>
              </a:rPr>
              <a:t>  </a:t>
            </a:r>
            <a:r>
              <a:rPr lang="sl-SI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11 </a:t>
            </a:r>
            <a:r>
              <a:rPr lang="sl-SI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KB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		10238976 </a:t>
            </a:r>
            <a:r>
              <a:rPr lang="sl-SI" dirty="0">
                <a:sym typeface="Symbol" panose="05050102010706020507" pitchFamily="18" charset="2"/>
              </a:rPr>
              <a:t> 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9999 KB</a:t>
            </a:r>
            <a:r>
              <a:rPr lang="sl-SI" dirty="0" smtClean="0">
                <a:sym typeface="Symbol" panose="05050102010706020507" pitchFamily="18" charset="2"/>
              </a:rPr>
              <a:t> 	10238977  </a:t>
            </a:r>
            <a:r>
              <a:rPr lang="sl-SI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10 MB</a:t>
            </a:r>
            <a:endParaRPr lang="sl-SI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Pojdimo v zanki po enotah od manjših do večjih</a:t>
            </a:r>
            <a:endParaRPr lang="sl-SI" i="1" dirty="0" smtClean="0"/>
          </a:p>
          <a:p>
            <a:pPr lvl="2"/>
            <a:r>
              <a:rPr lang="sl-SI" dirty="0" smtClean="0"/>
              <a:t>Če je velikost &lt; 10000 (ali če smo že pri PB), jo izpišemo s trenutno enoto</a:t>
            </a:r>
            <a:endParaRPr lang="sl-SI" dirty="0" smtClean="0"/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Sicer jo pretvorimo v naslednjo </a:t>
            </a:r>
            <a:r>
              <a:rPr lang="sl-SI" dirty="0" smtClean="0">
                <a:sym typeface="Symbol" panose="05050102010706020507" pitchFamily="18" charset="2"/>
              </a:rPr>
              <a:t>večjo </a:t>
            </a:r>
            <a:r>
              <a:rPr lang="sl-SI" dirty="0">
                <a:sym typeface="Symbol" panose="05050102010706020507" pitchFamily="18" charset="2"/>
              </a:rPr>
              <a:t>enoto, zaokrožimo </a:t>
            </a:r>
            <a:r>
              <a:rPr lang="sl-SI" dirty="0" smtClean="0">
                <a:sym typeface="Symbol" panose="05050102010706020507" pitchFamily="18" charset="2"/>
              </a:rPr>
              <a:t>navzgor: 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 = (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 + 1023) // 1024</a:t>
            </a:r>
            <a:endParaRPr lang="sl-SI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935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1.3 </a:t>
            </a:r>
            <a:r>
              <a:rPr lang="sl-SI" dirty="0" smtClean="0"/>
              <a:t>Lučka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Namizna lučka ima več nivojev svetlosti</a:t>
            </a:r>
            <a:r>
              <a:rPr lang="sl-SI" dirty="0" smtClean="0"/>
              <a:t>, dani sta dve funkciji:</a:t>
            </a:r>
            <a:endParaRPr lang="sl-SI" dirty="0" smtClean="0"/>
          </a:p>
          <a:p>
            <a:pPr lvl="1"/>
            <a:r>
              <a:rPr lang="sl-SI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PritisniTipko()</a:t>
            </a:r>
            <a:r>
              <a:rPr lang="sl-SI" dirty="0" smtClean="0"/>
              <a:t> = postavi lučko na naslednji nivo svetlosti, razen če je bila že na najvišjem, tedaj pa jo postavi na najnižjega</a:t>
            </a:r>
            <a:endParaRPr lang="sl-SI" dirty="0" smtClean="0"/>
          </a:p>
          <a:p>
            <a:pPr lvl="1"/>
            <a:r>
              <a:rPr lang="sl-SI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PreveriSvetlost()</a:t>
            </a:r>
            <a:r>
              <a:rPr lang="sl-SI" dirty="0" smtClean="0"/>
              <a:t> = vrne trenutni nivo svetlosti</a:t>
            </a:r>
            <a:endParaRPr lang="sl-SI" dirty="0" smtClean="0"/>
          </a:p>
          <a:p>
            <a:pPr lvl="1"/>
            <a:r>
              <a:rPr lang="sl-SI" dirty="0" smtClean="0"/>
              <a:t>Naloga: s čim manj pritiski na tipko spravi lučko na najvišji nivo svetlosti</a:t>
            </a:r>
            <a:endParaRPr lang="sl-SI" dirty="0" smtClean="0"/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Pomerimo začetno svetlost</a:t>
            </a:r>
          </a:p>
          <a:p>
            <a:pPr lvl="1"/>
            <a:r>
              <a:rPr lang="sl-SI" dirty="0" smtClean="0"/>
              <a:t>Nato pritiskajmo na tipko, dokler po nekem pritisku svetlost ne pade</a:t>
            </a:r>
            <a:endParaRPr lang="sl-SI" dirty="0" smtClean="0"/>
          </a:p>
          <a:p>
            <a:pPr lvl="1"/>
            <a:r>
              <a:rPr lang="sl-SI" dirty="0" smtClean="0"/>
              <a:t>Takrat vemo, da je bila prejšnja svetlost najvišja (zdaj pa je najnižja)</a:t>
            </a:r>
            <a:endParaRPr lang="sl-SI" dirty="0" smtClean="0"/>
          </a:p>
          <a:p>
            <a:pPr lvl="1"/>
            <a:r>
              <a:rPr lang="sl-SI" dirty="0" smtClean="0"/>
              <a:t>Spet pritiskajmo na tipko, dokler svetlost ne doseže najvišje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8119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1.4 </a:t>
            </a:r>
            <a:r>
              <a:rPr lang="sl-SI" dirty="0" smtClean="0"/>
              <a:t>Oviratlon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Tekmovalec začne v (</a:t>
            </a:r>
            <a:r>
              <a:rPr lang="sl-SI" i="1" dirty="0" smtClean="0"/>
              <a:t>x</a:t>
            </a:r>
            <a:r>
              <a:rPr lang="sl-SI" i="1" baseline="-25000" dirty="0" smtClean="0"/>
              <a:t>z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z</a:t>
            </a:r>
            <a:r>
              <a:rPr lang="sl-SI" dirty="0" smtClean="0"/>
              <a:t>) in gre navpično </a:t>
            </a:r>
            <a:br>
              <a:rPr lang="sl-SI" dirty="0" smtClean="0"/>
            </a:br>
            <a:r>
              <a:rPr lang="sl-SI" dirty="0" smtClean="0"/>
              <a:t>navzgor, na poti mu stojijo vodoravne ovire</a:t>
            </a:r>
            <a:endParaRPr lang="sl-SI" dirty="0" smtClean="0"/>
          </a:p>
          <a:p>
            <a:pPr lvl="1"/>
            <a:r>
              <a:rPr lang="sl-SI" dirty="0" smtClean="0"/>
              <a:t>Ovira </a:t>
            </a:r>
            <a:r>
              <a:rPr lang="sl-SI" i="1" dirty="0" smtClean="0"/>
              <a:t>i</a:t>
            </a:r>
            <a:r>
              <a:rPr lang="sl-SI" dirty="0" smtClean="0"/>
              <a:t> gre od (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baseline="-25000" dirty="0" smtClean="0"/>
              <a:t>1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) do (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baseline="-25000" dirty="0" smtClean="0"/>
              <a:t>2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Ko doseže oviro, gre vodoravno do bližjega od obeh</a:t>
            </a:r>
            <a:br>
              <a:rPr lang="sl-SI" dirty="0" smtClean="0"/>
            </a:br>
            <a:r>
              <a:rPr lang="sl-SI" dirty="0" smtClean="0"/>
              <a:t>krajišč (če sta obe enako daleč, do levega) in potem spet nadaljuje navpično</a:t>
            </a:r>
            <a:endParaRPr lang="sl-SI" dirty="0" smtClean="0"/>
          </a:p>
          <a:p>
            <a:pPr lvl="1"/>
            <a:r>
              <a:rPr lang="sl-SI" dirty="0" smtClean="0"/>
              <a:t>Konča pri </a:t>
            </a:r>
            <a:r>
              <a:rPr lang="sl-SI" i="1" dirty="0" smtClean="0"/>
              <a:t>y</a:t>
            </a:r>
            <a:r>
              <a:rPr lang="sl-SI" dirty="0" smtClean="0"/>
              <a:t> = </a:t>
            </a:r>
            <a:r>
              <a:rPr lang="sl-SI" i="1" dirty="0" smtClean="0"/>
              <a:t>y</a:t>
            </a:r>
            <a:r>
              <a:rPr lang="sl-SI" i="1" baseline="-25000" dirty="0" smtClean="0"/>
              <a:t>c</a:t>
            </a:r>
            <a:r>
              <a:rPr lang="sl-SI" dirty="0" smtClean="0"/>
              <a:t>, izračunaj dolžino njegove poti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Pregledujmo ovire naraščajoče po </a:t>
            </a:r>
            <a:r>
              <a:rPr lang="sl-SI" i="1" dirty="0" smtClean="0"/>
              <a:t>y</a:t>
            </a:r>
            <a:r>
              <a:rPr lang="sl-SI" dirty="0" smtClean="0"/>
              <a:t>-koordinati</a:t>
            </a:r>
          </a:p>
          <a:p>
            <a:pPr lvl="2"/>
            <a:r>
              <a:rPr lang="sl-SI" dirty="0" smtClean="0"/>
              <a:t>Če je tekmovalec na (</a:t>
            </a:r>
            <a:r>
              <a:rPr lang="sl-SI" i="1" dirty="0" smtClean="0"/>
              <a:t>x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dirty="0" smtClean="0"/>
              <a:t>), bo trenutno oviro zadel le, če je </a:t>
            </a:r>
            <a:r>
              <a:rPr lang="sl-SI" i="1" dirty="0" smtClean="0"/>
              <a:t>y</a:t>
            </a:r>
            <a:r>
              <a:rPr lang="sl-SI" dirty="0" smtClean="0"/>
              <a:t> &lt;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 in 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baseline="-25000" dirty="0" smtClean="0"/>
              <a:t>1</a:t>
            </a:r>
            <a:r>
              <a:rPr lang="sl-SI" dirty="0" smtClean="0"/>
              <a:t> &lt; </a:t>
            </a:r>
            <a:r>
              <a:rPr lang="sl-SI" i="1" dirty="0" smtClean="0"/>
              <a:t>x</a:t>
            </a:r>
            <a:r>
              <a:rPr lang="sl-SI" dirty="0" smtClean="0"/>
              <a:t> &lt; 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baseline="-25000" dirty="0" smtClean="0"/>
              <a:t>2</a:t>
            </a:r>
          </a:p>
          <a:p>
            <a:pPr lvl="2"/>
            <a:r>
              <a:rPr lang="sl-SI" dirty="0" smtClean="0"/>
              <a:t>Tedaj poglejmo, katera od |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baseline="-25000" dirty="0" smtClean="0"/>
              <a:t>1</a:t>
            </a:r>
            <a:r>
              <a:rPr lang="sl-SI" dirty="0" smtClean="0"/>
              <a:t> – </a:t>
            </a:r>
            <a:r>
              <a:rPr lang="sl-SI" i="1" dirty="0" smtClean="0"/>
              <a:t>x</a:t>
            </a:r>
            <a:r>
              <a:rPr lang="sl-SI" dirty="0" smtClean="0"/>
              <a:t>| in |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baseline="-25000" dirty="0" smtClean="0"/>
              <a:t>2</a:t>
            </a:r>
            <a:r>
              <a:rPr lang="sl-SI" dirty="0" smtClean="0"/>
              <a:t> – </a:t>
            </a:r>
            <a:r>
              <a:rPr lang="sl-SI" i="1" dirty="0" smtClean="0"/>
              <a:t>x</a:t>
            </a:r>
            <a:r>
              <a:rPr lang="sl-SI" dirty="0" smtClean="0"/>
              <a:t>| je manjša, </a:t>
            </a:r>
            <a:br>
              <a:rPr lang="sl-SI" dirty="0" smtClean="0"/>
            </a:br>
            <a:r>
              <a:rPr lang="sl-SI" dirty="0" smtClean="0"/>
              <a:t>in postavimo tekmovalca v tisto krajišče daljice</a:t>
            </a:r>
            <a:endParaRPr lang="sl-SI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224" y="116632"/>
            <a:ext cx="3958719" cy="286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2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1.5 </a:t>
            </a:r>
            <a:r>
              <a:rPr lang="sl-SI" dirty="0" smtClean="0"/>
              <a:t>Videostena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Nekaj</a:t>
            </a:r>
            <a:r>
              <a:rPr lang="sl-SI" dirty="0" smtClean="0"/>
              <a:t> zaslonov stoji v vrsti, vsak ima številko od 1 do 1000</a:t>
            </a:r>
            <a:endParaRPr lang="sl-SI" dirty="0" smtClean="0"/>
          </a:p>
          <a:p>
            <a:pPr lvl="1"/>
            <a:r>
              <a:rPr lang="sl-SI" dirty="0" smtClean="0"/>
              <a:t>Za vsakega je podana številka njegovega levega in desnega soseda</a:t>
            </a:r>
          </a:p>
          <a:p>
            <a:pPr lvl="1"/>
            <a:r>
              <a:rPr lang="sl-SI" dirty="0" smtClean="0"/>
              <a:t>Vendar so ti podatki v nekem premešanem vrstnem redu, </a:t>
            </a:r>
            <a:br>
              <a:rPr lang="sl-SI" dirty="0" smtClean="0"/>
            </a:br>
            <a:r>
              <a:rPr lang="sl-SI" dirty="0" smtClean="0"/>
              <a:t>eden lahko tudi manjka</a:t>
            </a:r>
          </a:p>
          <a:p>
            <a:pPr lvl="1"/>
            <a:r>
              <a:rPr lang="sl-SI" dirty="0" smtClean="0"/>
              <a:t>Ugotovi vrstni red zaslonov oz. ugotovi, če kakšen zaslon manjka</a:t>
            </a:r>
          </a:p>
          <a:p>
            <a:r>
              <a:rPr lang="sl-SI" dirty="0" smtClean="0"/>
              <a:t>Rešitev:</a:t>
            </a:r>
            <a:endParaRPr lang="sl-SI" dirty="0" smtClean="0"/>
          </a:p>
          <a:p>
            <a:pPr lvl="1"/>
            <a:r>
              <a:rPr lang="sl-SI" dirty="0" smtClean="0"/>
              <a:t>Ob branju podatkov si v neko tabelo ali slovar zapisujmo, kateri zaslon je čigav desni sosed in kateri zaslon nima levega soseda</a:t>
            </a:r>
            <a:endParaRPr lang="sl-SI" dirty="0"/>
          </a:p>
          <a:p>
            <a:pPr lvl="1"/>
            <a:r>
              <a:rPr lang="sl-SI" dirty="0" smtClean="0"/>
              <a:t>Če ne najdemo nobenega brez levega soseda, to pomeni, da manjka podatek za najbolj levi zaslon</a:t>
            </a:r>
          </a:p>
          <a:p>
            <a:pPr lvl="1"/>
            <a:r>
              <a:rPr lang="sl-SI" dirty="0" smtClean="0"/>
              <a:t>Sicer začnemo pri zaslonu brez levega soseda in se v zanki premikamo s trenutnega zaslona na desnega (s pomočjo podatkov iz tabele/slovarja)</a:t>
            </a:r>
          </a:p>
          <a:p>
            <a:pPr lvl="1"/>
            <a:r>
              <a:rPr lang="sl-SI" dirty="0" smtClean="0"/>
              <a:t>Če kdaj za trenutni zaslon ni podatka o desnem sosedu, to pomeni, da je manjkal v vhodnih podatih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024" y="116633"/>
            <a:ext cx="5242231" cy="1574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464" y="1825624"/>
            <a:ext cx="13239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3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sl-SI" dirty="0" smtClean="0"/>
              <a:t>.</a:t>
            </a:r>
            <a:r>
              <a:rPr lang="en-US" dirty="0" smtClean="0"/>
              <a:t>1</a:t>
            </a:r>
            <a:r>
              <a:rPr lang="sl-SI" dirty="0" smtClean="0"/>
              <a:t> S</a:t>
            </a:r>
            <a:r>
              <a:rPr lang="en-US" dirty="0" err="1" smtClean="0"/>
              <a:t>toli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 </a:t>
            </a:r>
            <a:r>
              <a:rPr lang="en-US" dirty="0" err="1" smtClean="0"/>
              <a:t>vrsti</a:t>
            </a:r>
            <a:r>
              <a:rPr lang="en-US" dirty="0" smtClean="0"/>
              <a:t> je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stolov</a:t>
            </a:r>
            <a:r>
              <a:rPr lang="sl-SI" dirty="0" smtClean="0"/>
              <a:t> (največ 1000)</a:t>
            </a:r>
            <a:endParaRPr lang="sl-SI" dirty="0" smtClean="0"/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judje</a:t>
            </a:r>
            <a:r>
              <a:rPr lang="en-US" dirty="0" smtClean="0"/>
              <a:t> </a:t>
            </a:r>
            <a:r>
              <a:rPr lang="en-US" dirty="0" err="1"/>
              <a:t>prihajajo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in </a:t>
            </a:r>
            <a:r>
              <a:rPr lang="en-US" dirty="0" err="1"/>
              <a:t>sedajo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stole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naslednjih</a:t>
            </a:r>
            <a:r>
              <a:rPr lang="en-US" dirty="0"/>
              <a:t> </a:t>
            </a:r>
            <a:r>
              <a:rPr lang="en-US" dirty="0" err="1" smtClean="0"/>
              <a:t>pravilih</a:t>
            </a:r>
            <a:endParaRPr lang="en-US" dirty="0" smtClean="0"/>
          </a:p>
          <a:p>
            <a:pPr lvl="2"/>
            <a:r>
              <a:rPr lang="en-US" dirty="0" err="1" smtClean="0"/>
              <a:t>Oseba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posku</a:t>
            </a:r>
            <a:r>
              <a:rPr lang="sl-SI" dirty="0" smtClean="0"/>
              <a:t>ša sesti na stol </a:t>
            </a:r>
            <a:r>
              <a:rPr lang="sl-SI" i="1" dirty="0" smtClean="0"/>
              <a:t>S</a:t>
            </a:r>
            <a:r>
              <a:rPr lang="sl-SI" i="1" baseline="-25000" dirty="0" smtClean="0"/>
              <a:t>i</a:t>
            </a:r>
          </a:p>
          <a:p>
            <a:pPr lvl="2"/>
            <a:r>
              <a:rPr lang="sl-SI" dirty="0" smtClean="0"/>
              <a:t>Če je že zaseden, se premika od tam levo/desno (smer je odvisna od osebe), dokler ne najde stola, kjer ni nobenega človeka </a:t>
            </a:r>
            <a:r>
              <a:rPr lang="sl-SI" i="1" dirty="0" smtClean="0"/>
              <a:t>R</a:t>
            </a:r>
            <a:r>
              <a:rPr lang="sl-SI" i="1" baseline="-25000" dirty="0" smtClean="0"/>
              <a:t>i</a:t>
            </a:r>
            <a:r>
              <a:rPr lang="sl-SI" dirty="0" smtClean="0"/>
              <a:t> stolov daleč od njega</a:t>
            </a:r>
          </a:p>
          <a:p>
            <a:pPr lvl="2"/>
            <a:r>
              <a:rPr lang="sl-SI" dirty="0" smtClean="0"/>
              <a:t>Če takega ne najde, odide in se sploh nikamor ne usede</a:t>
            </a:r>
            <a:endParaRPr lang="sl-SI" dirty="0" smtClean="0"/>
          </a:p>
          <a:p>
            <a:pPr lvl="1"/>
            <a:r>
              <a:rPr lang="sl-SI" dirty="0" smtClean="0"/>
              <a:t>Vse </a:t>
            </a:r>
            <a:r>
              <a:rPr lang="sl-SI" i="1" dirty="0" smtClean="0"/>
              <a:t>S</a:t>
            </a:r>
            <a:r>
              <a:rPr lang="sl-SI" i="1" baseline="-25000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R</a:t>
            </a:r>
            <a:r>
              <a:rPr lang="sl-SI" i="1" baseline="-25000" dirty="0" smtClean="0"/>
              <a:t>i</a:t>
            </a:r>
            <a:r>
              <a:rPr lang="sl-SI" dirty="0" smtClean="0"/>
              <a:t> in smeri so podane; določi končni razpored ljudi na stole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36" y="34024"/>
            <a:ext cx="5820172" cy="198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4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sl-SI" dirty="0" smtClean="0"/>
              <a:t>.</a:t>
            </a:r>
            <a:r>
              <a:rPr lang="en-US" dirty="0" smtClean="0"/>
              <a:t>1</a:t>
            </a:r>
            <a:r>
              <a:rPr lang="sl-SI" dirty="0" smtClean="0"/>
              <a:t> S</a:t>
            </a:r>
            <a:r>
              <a:rPr lang="en-US" dirty="0" err="1" smtClean="0"/>
              <a:t>toli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Rešitev: s simulacijo</a:t>
            </a:r>
          </a:p>
          <a:p>
            <a:pPr lvl="1"/>
            <a:r>
              <a:rPr lang="sl-SI" dirty="0" smtClean="0"/>
              <a:t>Stole predstavimo s tabelo celih števil, sprva so vsi 0 (= prazni)</a:t>
            </a:r>
          </a:p>
          <a:p>
            <a:pPr lvl="1"/>
            <a:r>
              <a:rPr lang="sl-SI" dirty="0" smtClean="0"/>
              <a:t>Pri osebi </a:t>
            </a:r>
            <a:r>
              <a:rPr lang="sl-SI" i="1" dirty="0" smtClean="0"/>
              <a:t>i</a:t>
            </a:r>
            <a:r>
              <a:rPr lang="sl-SI" dirty="0" smtClean="0"/>
              <a:t> preverimo, če je </a:t>
            </a:r>
            <a:r>
              <a:rPr lang="sl-SI" i="1" dirty="0" smtClean="0"/>
              <a:t>stol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== 0</a:t>
            </a:r>
          </a:p>
          <a:p>
            <a:pPr lvl="1"/>
            <a:r>
              <a:rPr lang="sl-SI" dirty="0" smtClean="0"/>
              <a:t>Če ni, gremo v zanki levo/desno od </a:t>
            </a:r>
            <a:r>
              <a:rPr lang="sl-SI" i="1" dirty="0" smtClean="0"/>
              <a:t>i</a:t>
            </a:r>
            <a:r>
              <a:rPr lang="sl-SI" dirty="0" smtClean="0"/>
              <a:t> in štejemo, </a:t>
            </a:r>
            <a:br>
              <a:rPr lang="sl-SI" dirty="0" smtClean="0"/>
            </a:br>
            <a:r>
              <a:rPr lang="sl-SI" dirty="0" smtClean="0"/>
              <a:t>koliko zaporednih praznih stolov smo videli</a:t>
            </a:r>
          </a:p>
          <a:p>
            <a:pPr lvl="2"/>
            <a:r>
              <a:rPr lang="sl-SI" dirty="0" smtClean="0"/>
              <a:t>Čim smo jih videli 2 </a:t>
            </a:r>
            <a:r>
              <a:rPr lang="sl-SI" i="1" dirty="0" smtClean="0"/>
              <a:t>R</a:t>
            </a:r>
            <a:r>
              <a:rPr lang="sl-SI" i="1" baseline="-25000" dirty="0" smtClean="0"/>
              <a:t>i</a:t>
            </a:r>
            <a:r>
              <a:rPr lang="sl-SI" dirty="0" smtClean="0"/>
              <a:t> + 1, lahko trenutna oseba sede na srednjega od teh stolov</a:t>
            </a:r>
          </a:p>
          <a:p>
            <a:pPr lvl="2"/>
            <a:r>
              <a:rPr lang="sl-SI" dirty="0" smtClean="0"/>
              <a:t>Če pridemo do konca vrste (stol 1 oz. </a:t>
            </a:r>
            <a:r>
              <a:rPr lang="sl-SI" i="1" dirty="0" smtClean="0"/>
              <a:t>n</a:t>
            </a:r>
            <a:r>
              <a:rPr lang="sl-SI" dirty="0" smtClean="0"/>
              <a:t>) in smo trenutno videli vsaj </a:t>
            </a:r>
            <a:r>
              <a:rPr lang="sl-SI" i="1" dirty="0" smtClean="0"/>
              <a:t>R</a:t>
            </a:r>
            <a:r>
              <a:rPr lang="sl-SI" i="1" baseline="-25000" dirty="0" smtClean="0"/>
              <a:t>i</a:t>
            </a:r>
            <a:r>
              <a:rPr lang="sl-SI" dirty="0" smtClean="0"/>
              <a:t> + 1 zaporednih praznih stolov, lahko oseba sede na (</a:t>
            </a:r>
            <a:r>
              <a:rPr lang="sl-SI" i="1" dirty="0" smtClean="0"/>
              <a:t>R</a:t>
            </a:r>
            <a:r>
              <a:rPr lang="sl-SI" i="1" baseline="-25000" dirty="0" smtClean="0"/>
              <a:t>i</a:t>
            </a:r>
            <a:r>
              <a:rPr lang="sl-SI" dirty="0" smtClean="0"/>
              <a:t> + 1)-vega od njih</a:t>
            </a:r>
            <a:endParaRPr lang="sl-SI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36" y="34024"/>
            <a:ext cx="5820172" cy="19877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60259" y="1368163"/>
            <a:ext cx="1446402" cy="252594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13928" y="1685568"/>
            <a:ext cx="617621" cy="252594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8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643"/>
          </a:xfrm>
        </p:spPr>
        <p:txBody>
          <a:bodyPr/>
          <a:lstStyle/>
          <a:p>
            <a:r>
              <a:rPr lang="sl-SI" dirty="0" smtClean="0"/>
              <a:t>2.2 </a:t>
            </a:r>
            <a:r>
              <a:rPr lang="sl-SI" dirty="0" smtClean="0"/>
              <a:t>Tehtnica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784"/>
            <a:ext cx="7274024" cy="5184575"/>
          </a:xfrm>
        </p:spPr>
        <p:txBody>
          <a:bodyPr>
            <a:normAutofit/>
          </a:bodyPr>
          <a:lstStyle/>
          <a:p>
            <a:r>
              <a:rPr lang="sl-SI" dirty="0" smtClean="0"/>
              <a:t>Imamo tehtnico z dvema skodelicama</a:t>
            </a:r>
          </a:p>
          <a:p>
            <a:pPr lvl="1"/>
            <a:r>
              <a:rPr lang="sl-SI" dirty="0" smtClean="0"/>
              <a:t>In </a:t>
            </a:r>
            <a:r>
              <a:rPr lang="sl-SI" i="1" dirty="0" smtClean="0"/>
              <a:t>n</a:t>
            </a:r>
            <a:r>
              <a:rPr lang="sl-SI" dirty="0" smtClean="0"/>
              <a:t> uteži, ki so potence števila 3:  </a:t>
            </a:r>
            <a:br>
              <a:rPr lang="sl-SI" dirty="0" smtClean="0"/>
            </a:br>
            <a:r>
              <a:rPr lang="sl-SI" dirty="0" smtClean="0"/>
              <a:t>1, 3, 9, …, 3</a:t>
            </a:r>
            <a:r>
              <a:rPr lang="sl-SI" i="1" baseline="30000" dirty="0" smtClean="0"/>
              <a:t>n</a:t>
            </a:r>
            <a:r>
              <a:rPr lang="sl-SI" baseline="30000" dirty="0" smtClean="0"/>
              <a:t> – 1</a:t>
            </a:r>
            <a:r>
              <a:rPr lang="sl-SI" dirty="0" smtClean="0"/>
              <a:t>  (vsake po eno)</a:t>
            </a:r>
          </a:p>
          <a:p>
            <a:pPr lvl="1"/>
            <a:r>
              <a:rPr lang="sl-SI" dirty="0" smtClean="0"/>
              <a:t>Izpiši vse možne teže, ki jih lahko s tem odtehtamo (če damo nekatere uteži v levo skodelico, </a:t>
            </a:r>
            <a:br>
              <a:rPr lang="sl-SI" dirty="0" smtClean="0"/>
            </a:br>
            <a:r>
              <a:rPr lang="sl-SI" dirty="0" smtClean="0"/>
              <a:t>nekatere v desno, </a:t>
            </a:r>
            <a:br>
              <a:rPr lang="sl-SI" dirty="0" smtClean="0"/>
            </a:br>
            <a:r>
              <a:rPr lang="sl-SI" dirty="0" smtClean="0"/>
              <a:t>nekaterih pa lahko tudi ne uporabimo)</a:t>
            </a:r>
          </a:p>
          <a:p>
            <a:pPr lvl="1"/>
            <a:r>
              <a:rPr lang="sl-SI" dirty="0" smtClean="0"/>
              <a:t>In za vsako od teh tež tudi </a:t>
            </a:r>
            <a:br>
              <a:rPr lang="sl-SI" dirty="0" smtClean="0"/>
            </a:br>
            <a:r>
              <a:rPr lang="sl-SI" dirty="0" smtClean="0"/>
              <a:t>razpored uteži po skodelicah</a:t>
            </a:r>
            <a:endParaRPr lang="sl-SI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280" y="1124744"/>
            <a:ext cx="32575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21557</TotalTime>
  <Words>1465</Words>
  <Application>Microsoft Office PowerPoint</Application>
  <PresentationFormat>Widescreen</PresentationFormat>
  <Paragraphs>204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Symbol</vt:lpstr>
      <vt:lpstr>Office Theme</vt:lpstr>
      <vt:lpstr>RTK 2023  Naloge in rešitve</vt:lpstr>
      <vt:lpstr>1.1 Neurejene besede</vt:lpstr>
      <vt:lpstr>1.2 Kibi, mebi</vt:lpstr>
      <vt:lpstr>1.3 Lučka</vt:lpstr>
      <vt:lpstr>1.4 Oviratlon</vt:lpstr>
      <vt:lpstr>1.5 Videostena</vt:lpstr>
      <vt:lpstr>2.1 Stoli</vt:lpstr>
      <vt:lpstr>2.1 Stoli</vt:lpstr>
      <vt:lpstr>2.2 Tehtnica</vt:lpstr>
      <vt:lpstr>2.2 Tehtnica</vt:lpstr>
      <vt:lpstr>2.3 Konkordanca</vt:lpstr>
      <vt:lpstr>2.3 Konkordanca</vt:lpstr>
      <vt:lpstr>2.4 Nedeljiva hramba</vt:lpstr>
      <vt:lpstr>2.5 Prisotnost</vt:lpstr>
      <vt:lpstr>3.1 Padalski izlet</vt:lpstr>
      <vt:lpstr>3.1 Padalski izlet</vt:lpstr>
      <vt:lpstr>3.2 Ulične luči</vt:lpstr>
      <vt:lpstr>3.3 Špijonaža</vt:lpstr>
      <vt:lpstr>3.3 Špijonaža</vt:lpstr>
      <vt:lpstr>3.4 Valj</vt:lpstr>
      <vt:lpstr>3.5 Urejanje z medianami</vt:lpstr>
      <vt:lpstr>3.5 Urejanje z medianami</vt:lpstr>
      <vt:lpstr>3.5 Urejanje z medianami</vt:lpstr>
    </vt:vector>
  </TitlesOfParts>
  <Company>IJS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Janez Brank</dc:creator>
  <cp:lastModifiedBy>Janez Brank</cp:lastModifiedBy>
  <cp:revision>300</cp:revision>
  <dcterms:created xsi:type="dcterms:W3CDTF">2017-03-18T06:09:27Z</dcterms:created>
  <dcterms:modified xsi:type="dcterms:W3CDTF">2023-03-25T16:22:25Z</dcterms:modified>
</cp:coreProperties>
</file>