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313" r:id="rId8"/>
    <p:sldId id="289" r:id="rId9"/>
    <p:sldId id="312" r:id="rId10"/>
    <p:sldId id="290" r:id="rId11"/>
    <p:sldId id="31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11" r:id="rId28"/>
    <p:sldId id="306" r:id="rId29"/>
    <p:sldId id="307" r:id="rId30"/>
    <p:sldId id="308" r:id="rId31"/>
    <p:sldId id="309" r:id="rId3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>
      <p:cViewPr varScale="1">
        <p:scale>
          <a:sx n="143" d="100"/>
          <a:sy n="143" d="100"/>
        </p:scale>
        <p:origin x="144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BEB4-5663-42D0-84F0-96489F6B5195}" type="datetimeFigureOut">
              <a:rPr lang="sl-SI" smtClean="0"/>
              <a:pPr/>
              <a:t>29.3.2014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89AD8-84A3-48CD-B8D4-33E7EAE3825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Naloge</a:t>
            </a:r>
            <a:r>
              <a:rPr lang="en-US" dirty="0" smtClean="0"/>
              <a:t> in re</a:t>
            </a:r>
            <a:r>
              <a:rPr lang="sl-SI" dirty="0" smtClean="0"/>
              <a:t>šitve RTK 2014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Janez Brank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33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2.1 Vnos šifre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Imamo številčno </a:t>
            </a:r>
            <a:r>
              <a:rPr lang="sl-SI" dirty="0" smtClean="0">
                <a:solidFill>
                  <a:srgbClr val="C00000"/>
                </a:solidFill>
              </a:rPr>
              <a:t>tipkovnico</a:t>
            </a:r>
            <a:r>
              <a:rPr lang="sl-SI" dirty="0" smtClean="0"/>
              <a:t>, kakršno kaže slika</a:t>
            </a:r>
          </a:p>
          <a:p>
            <a:pPr lvl="1"/>
            <a:r>
              <a:rPr lang="sl-SI" dirty="0" smtClean="0"/>
              <a:t>Izpiši vse take </a:t>
            </a:r>
            <a:r>
              <a:rPr lang="sl-SI" i="1" dirty="0" smtClean="0"/>
              <a:t>n</a:t>
            </a:r>
            <a:r>
              <a:rPr lang="sl-SI" dirty="0" smtClean="0"/>
              <a:t>-mestne </a:t>
            </a:r>
            <a:r>
              <a:rPr lang="sl-SI" dirty="0" smtClean="0">
                <a:solidFill>
                  <a:srgbClr val="C00000"/>
                </a:solidFill>
              </a:rPr>
              <a:t>šifre</a:t>
            </a:r>
            <a:r>
              <a:rPr lang="sl-SI" dirty="0" smtClean="0"/>
              <a:t>, pri katerih velja, da je vsaka naslednja števka bodisi enaka prejšnji bodisi leži v tipkovnici na eni od </a:t>
            </a:r>
            <a:r>
              <a:rPr lang="sl-SI" dirty="0" smtClean="0">
                <a:solidFill>
                  <a:srgbClr val="C00000"/>
                </a:solidFill>
              </a:rPr>
              <a:t>sosednjih</a:t>
            </a:r>
            <a:r>
              <a:rPr lang="sl-SI" dirty="0" smtClean="0"/>
              <a:t> tipk</a:t>
            </a:r>
          </a:p>
          <a:p>
            <a:pPr lvl="1"/>
            <a:r>
              <a:rPr lang="sl-SI" dirty="0" smtClean="0"/>
              <a:t>Primer: 414558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Nalogo lahko rešujemo z </a:t>
            </a:r>
            <a:r>
              <a:rPr lang="sl-SI" dirty="0" smtClean="0">
                <a:solidFill>
                  <a:srgbClr val="C00000"/>
                </a:solidFill>
              </a:rPr>
              <a:t>rekurzijo</a:t>
            </a:r>
          </a:p>
          <a:p>
            <a:pPr lvl="1"/>
            <a:r>
              <a:rPr lang="sl-SI" dirty="0" smtClean="0"/>
              <a:t>Prvo števko si lahko izberemo poljubno (od 0 do 9)</a:t>
            </a:r>
          </a:p>
          <a:p>
            <a:pPr lvl="1"/>
            <a:r>
              <a:rPr lang="sl-SI" dirty="0" smtClean="0"/>
              <a:t>Za vsako naslednjo števko preizkusimo vse tiste števke, ki so na tipkovnici sosednje </a:t>
            </a:r>
            <a:r>
              <a:rPr lang="sl-SI" dirty="0" smtClean="0"/>
              <a:t>(ali enake) prejšnji</a:t>
            </a:r>
            <a:r>
              <a:rPr lang="sl-SI" dirty="0" smtClean="0"/>
              <a:t>; za vsako izvedemo rekurziven klic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802" y="44625"/>
            <a:ext cx="160817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2.1 Vnos šifre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Rešitev malo podrobneje:</a:t>
            </a:r>
            <a:br>
              <a:rPr lang="sl-SI" sz="2800" dirty="0" smtClean="0"/>
            </a:br>
            <a:r>
              <a:rPr lang="sl-SI" sz="2400" dirty="0" smtClean="0"/>
              <a:t>	</a:t>
            </a:r>
            <a:r>
              <a:rPr lang="sl-SI" sz="2400" i="1" dirty="0" smtClean="0"/>
              <a:t>IzpišiŠifre</a:t>
            </a:r>
            <a:r>
              <a:rPr lang="sl-SI" sz="2400" dirty="0" smtClean="0"/>
              <a:t>(</a:t>
            </a:r>
            <a:r>
              <a:rPr lang="sl-SI" sz="2400" i="1" dirty="0" smtClean="0"/>
              <a:t>s</a:t>
            </a:r>
            <a:r>
              <a:rPr lang="sl-SI" sz="2400" dirty="0" smtClean="0"/>
              <a:t>, </a:t>
            </a:r>
            <a:r>
              <a:rPr lang="sl-SI" sz="2400" i="1" dirty="0" smtClean="0"/>
              <a:t>n</a:t>
            </a:r>
            <a:r>
              <a:rPr lang="sl-SI" sz="2400" dirty="0" smtClean="0"/>
              <a:t>) 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dirty="0"/>
              <a:t> </a:t>
            </a:r>
            <a:r>
              <a:rPr lang="sl-SI" sz="2400" dirty="0" smtClean="0"/>
              <a:t>   naj bo </a:t>
            </a:r>
            <a:r>
              <a:rPr lang="sl-SI" sz="2400" i="1" dirty="0" smtClean="0"/>
              <a:t>d</a:t>
            </a:r>
            <a:r>
              <a:rPr lang="sl-SI" sz="2400" dirty="0" smtClean="0"/>
              <a:t> dolžina niza </a:t>
            </a:r>
            <a:r>
              <a:rPr lang="sl-SI" sz="2400" i="1" dirty="0" smtClean="0"/>
              <a:t>s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b="1" dirty="0" smtClean="0"/>
              <a:t>if</a:t>
            </a:r>
            <a:r>
              <a:rPr lang="sl-SI" sz="2400" dirty="0" smtClean="0"/>
              <a:t> </a:t>
            </a:r>
            <a:r>
              <a:rPr lang="sl-SI" sz="2400" i="1" dirty="0" smtClean="0"/>
              <a:t>d</a:t>
            </a:r>
            <a:r>
              <a:rPr lang="sl-SI" sz="2400" dirty="0" smtClean="0"/>
              <a:t> == </a:t>
            </a:r>
            <a:r>
              <a:rPr lang="sl-SI" sz="2400" i="1" dirty="0" smtClean="0"/>
              <a:t>n</a:t>
            </a:r>
            <a:r>
              <a:rPr lang="sl-SI" sz="2400" dirty="0" smtClean="0"/>
              <a:t> </a:t>
            </a:r>
            <a:r>
              <a:rPr lang="sl-SI" sz="2400" b="1" dirty="0" smtClean="0"/>
              <a:t>then</a:t>
            </a:r>
            <a:r>
              <a:rPr lang="sl-SI" sz="2400" dirty="0" smtClean="0"/>
              <a:t> izpiši </a:t>
            </a:r>
            <a:r>
              <a:rPr lang="sl-SI" sz="2400" i="1" dirty="0" smtClean="0"/>
              <a:t>s</a:t>
            </a:r>
            <a:r>
              <a:rPr lang="sl-SI" sz="2400" dirty="0" smtClean="0"/>
              <a:t>; </a:t>
            </a:r>
            <a:r>
              <a:rPr lang="sl-SI" sz="2400" b="1" dirty="0" smtClean="0"/>
              <a:t>return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naj bo </a:t>
            </a:r>
            <a:r>
              <a:rPr lang="sl-SI" sz="2400" i="1" dirty="0" smtClean="0"/>
              <a:t>c</a:t>
            </a:r>
            <a:r>
              <a:rPr lang="sl-SI" sz="2400" dirty="0" smtClean="0"/>
              <a:t> zadnja števka niza </a:t>
            </a:r>
            <a:r>
              <a:rPr lang="sl-SI" sz="2400" i="1" dirty="0" smtClean="0"/>
              <a:t>s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b="1" dirty="0" smtClean="0"/>
              <a:t>for</a:t>
            </a:r>
            <a:r>
              <a:rPr lang="sl-SI" sz="2400" dirty="0" smtClean="0"/>
              <a:t> (za vsako števko </a:t>
            </a:r>
            <a:r>
              <a:rPr lang="sl-SI" sz="2400" i="1" dirty="0" smtClean="0"/>
              <a:t>c'</a:t>
            </a:r>
            <a:r>
              <a:rPr lang="sl-SI" sz="2400" dirty="0" smtClean="0"/>
              <a:t>, ki je soseda števke </a:t>
            </a:r>
            <a:r>
              <a:rPr lang="sl-SI" sz="2400" i="1" dirty="0" smtClean="0"/>
              <a:t>c</a:t>
            </a:r>
            <a:r>
              <a:rPr lang="sl-SI" sz="2400" dirty="0" smtClean="0"/>
              <a:t>)</a:t>
            </a:r>
            <a:br>
              <a:rPr lang="sl-SI" sz="2400" dirty="0" smtClean="0"/>
            </a:br>
            <a:r>
              <a:rPr lang="sl-SI" sz="2400" dirty="0" smtClean="0"/>
              <a:t>	        </a:t>
            </a:r>
            <a:r>
              <a:rPr lang="sl-SI" sz="2400" i="1" dirty="0" smtClean="0"/>
              <a:t>IzpišiŠifre</a:t>
            </a:r>
            <a:r>
              <a:rPr lang="sl-SI" sz="2400" dirty="0" smtClean="0"/>
              <a:t>(</a:t>
            </a:r>
            <a:r>
              <a:rPr lang="sl-SI" sz="2400" i="1" dirty="0" smtClean="0"/>
              <a:t>s</a:t>
            </a:r>
            <a:r>
              <a:rPr lang="sl-SI" sz="2400" dirty="0" smtClean="0"/>
              <a:t> + </a:t>
            </a:r>
            <a:r>
              <a:rPr lang="sl-SI" sz="2400" i="1" dirty="0" smtClean="0"/>
              <a:t>c'</a:t>
            </a:r>
            <a:r>
              <a:rPr lang="sl-SI" sz="2400" dirty="0" smtClean="0"/>
              <a:t>, </a:t>
            </a:r>
            <a:r>
              <a:rPr lang="sl-SI" sz="2400" i="1" dirty="0" smtClean="0"/>
              <a:t>n</a:t>
            </a:r>
            <a:r>
              <a:rPr lang="sl-SI" sz="2400" dirty="0" smtClean="0"/>
              <a:t>)</a:t>
            </a:r>
          </a:p>
          <a:p>
            <a:r>
              <a:rPr lang="sl-SI" sz="2800" dirty="0" smtClean="0"/>
              <a:t>Glavni del programa:</a:t>
            </a:r>
            <a:br>
              <a:rPr lang="sl-SI" sz="2800" dirty="0" smtClean="0"/>
            </a:br>
            <a:r>
              <a:rPr lang="sl-SI" sz="2400" dirty="0" smtClean="0"/>
              <a:t>	</a:t>
            </a:r>
            <a:r>
              <a:rPr lang="sl-SI" sz="2400" b="1" dirty="0" smtClean="0"/>
              <a:t>for</a:t>
            </a:r>
            <a:r>
              <a:rPr lang="sl-SI" sz="2400" dirty="0" smtClean="0"/>
              <a:t> </a:t>
            </a:r>
            <a:r>
              <a:rPr lang="sl-SI" sz="2400" i="1" dirty="0" smtClean="0"/>
              <a:t>c</a:t>
            </a:r>
            <a:r>
              <a:rPr lang="sl-SI" sz="2400" dirty="0" smtClean="0"/>
              <a:t> = '</a:t>
            </a:r>
            <a:r>
              <a:rPr lang="sl-SI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sl-SI" sz="2400" dirty="0" smtClean="0"/>
              <a:t>' </a:t>
            </a:r>
            <a:r>
              <a:rPr lang="sl-SI" sz="2400" b="1" dirty="0" smtClean="0"/>
              <a:t>to</a:t>
            </a:r>
            <a:r>
              <a:rPr lang="sl-SI" sz="2400" dirty="0" smtClean="0"/>
              <a:t> '</a:t>
            </a:r>
            <a:r>
              <a:rPr lang="sl-SI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sl-SI" sz="2400" dirty="0" smtClean="0"/>
              <a:t>' </a:t>
            </a:r>
            <a:r>
              <a:rPr lang="sl-SI" sz="2400" b="1" dirty="0" smtClean="0"/>
              <a:t>do</a:t>
            </a:r>
            <a:r>
              <a:rPr lang="sl-SI" sz="2400" dirty="0" smtClean="0"/>
              <a:t> </a:t>
            </a:r>
            <a:r>
              <a:rPr lang="sl-SI" sz="2400" i="1" dirty="0" smtClean="0"/>
              <a:t>IzpišiŠifre</a:t>
            </a:r>
            <a:r>
              <a:rPr lang="sl-SI" sz="2400" dirty="0" smtClean="0"/>
              <a:t>(</a:t>
            </a:r>
            <a:r>
              <a:rPr lang="sl-SI" sz="2400" i="1" dirty="0" smtClean="0"/>
              <a:t>c</a:t>
            </a:r>
            <a:r>
              <a:rPr lang="sl-SI" sz="2400" dirty="0" smtClean="0"/>
              <a:t>, </a:t>
            </a:r>
            <a:r>
              <a:rPr lang="sl-SI" sz="2400" i="1" dirty="0" smtClean="0"/>
              <a:t>n</a:t>
            </a:r>
            <a:r>
              <a:rPr lang="sl-SI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81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2.2 Prenova ceste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Imamo </a:t>
            </a:r>
            <a:r>
              <a:rPr lang="sl-SI" dirty="0" smtClean="0">
                <a:solidFill>
                  <a:srgbClr val="C00000"/>
                </a:solidFill>
              </a:rPr>
              <a:t>cesto</a:t>
            </a:r>
            <a:r>
              <a:rPr lang="sl-SI" dirty="0" smtClean="0"/>
              <a:t> dolžine </a:t>
            </a:r>
            <a:r>
              <a:rPr lang="sl-SI" i="1" dirty="0" smtClean="0"/>
              <a:t>D</a:t>
            </a:r>
            <a:r>
              <a:rPr lang="sl-SI" dirty="0" smtClean="0"/>
              <a:t> </a:t>
            </a:r>
            <a:endParaRPr lang="sl-SI" dirty="0" smtClean="0">
              <a:solidFill>
                <a:srgbClr val="C00000"/>
              </a:solidFill>
            </a:endParaRPr>
          </a:p>
          <a:p>
            <a:pPr lvl="1"/>
            <a:r>
              <a:rPr lang="sl-SI" dirty="0" smtClean="0"/>
              <a:t>Ob </a:t>
            </a:r>
            <a:r>
              <a:rPr lang="sl-SI" dirty="0"/>
              <a:t>njej živi </a:t>
            </a:r>
            <a:r>
              <a:rPr lang="sl-SI" i="1" dirty="0"/>
              <a:t>n</a:t>
            </a:r>
            <a:r>
              <a:rPr lang="sl-SI" dirty="0"/>
              <a:t> = 1 000 000 </a:t>
            </a:r>
            <a:r>
              <a:rPr lang="sl-SI" dirty="0" smtClean="0">
                <a:solidFill>
                  <a:srgbClr val="C00000"/>
                </a:solidFill>
              </a:rPr>
              <a:t>prebivalcev</a:t>
            </a:r>
            <a:r>
              <a:rPr lang="sl-SI" dirty="0" smtClean="0"/>
              <a:t>; </a:t>
            </a:r>
            <a:br>
              <a:rPr lang="sl-SI" dirty="0" smtClean="0"/>
            </a:br>
            <a:r>
              <a:rPr lang="sl-SI" dirty="0" smtClean="0"/>
              <a:t>znane </a:t>
            </a:r>
            <a:r>
              <a:rPr lang="sl-SI" dirty="0" smtClean="0"/>
              <a:t>so njihove koordinate </a:t>
            </a:r>
            <a:r>
              <a:rPr lang="sl-SI" i="1" dirty="0" smtClean="0"/>
              <a:t>x</a:t>
            </a:r>
            <a:r>
              <a:rPr lang="sl-SI" baseline="-25000" dirty="0" smtClean="0"/>
              <a:t>1</a:t>
            </a:r>
            <a:r>
              <a:rPr lang="sl-SI" dirty="0" smtClean="0"/>
              <a:t> &lt; </a:t>
            </a:r>
            <a:r>
              <a:rPr lang="sl-SI" i="1" dirty="0" smtClean="0"/>
              <a:t>x</a:t>
            </a:r>
            <a:r>
              <a:rPr lang="sl-SI" baseline="-25000" dirty="0" smtClean="0"/>
              <a:t>2</a:t>
            </a:r>
            <a:r>
              <a:rPr lang="sl-SI" dirty="0" smtClean="0"/>
              <a:t> &lt; … &lt; </a:t>
            </a:r>
            <a:r>
              <a:rPr lang="sl-SI" i="1" dirty="0" smtClean="0"/>
              <a:t>x</a:t>
            </a:r>
            <a:r>
              <a:rPr lang="sl-SI" i="1" baseline="-25000" dirty="0" smtClean="0"/>
              <a:t>n</a:t>
            </a:r>
          </a:p>
          <a:p>
            <a:pPr lvl="1"/>
            <a:r>
              <a:rPr lang="sl-SI" dirty="0" smtClean="0"/>
              <a:t>Cesto bosta obnavljali dve podjetji; prebivalec </a:t>
            </a:r>
            <a:r>
              <a:rPr lang="sl-SI" i="1" dirty="0" smtClean="0"/>
              <a:t>i</a:t>
            </a:r>
            <a:r>
              <a:rPr lang="sl-SI" dirty="0" smtClean="0"/>
              <a:t> podpira podjetje </a:t>
            </a:r>
            <a:r>
              <a:rPr lang="sl-SI" i="1" dirty="0" smtClean="0"/>
              <a:t>p</a:t>
            </a:r>
            <a:r>
              <a:rPr lang="sl-SI" i="1" baseline="-25000" dirty="0" smtClean="0"/>
              <a:t>i</a:t>
            </a:r>
            <a:r>
              <a:rPr lang="sl-SI" dirty="0" smtClean="0"/>
              <a:t> </a:t>
            </a:r>
            <a:r>
              <a:rPr lang="sl-SI" dirty="0" smtClean="0">
                <a:sym typeface="Symbol" panose="05050102010706020507" pitchFamily="18" charset="2"/>
              </a:rPr>
              <a:t> {0, 1}</a:t>
            </a:r>
            <a:endParaRPr lang="sl-SI" dirty="0" smtClean="0"/>
          </a:p>
          <a:p>
            <a:pPr lvl="1"/>
            <a:r>
              <a:rPr lang="sl-SI" dirty="0" smtClean="0"/>
              <a:t>Za vsako točko </a:t>
            </a:r>
            <a:r>
              <a:rPr lang="sl-SI" i="1" dirty="0" smtClean="0"/>
              <a:t>t</a:t>
            </a:r>
            <a:r>
              <a:rPr lang="sl-SI" dirty="0" smtClean="0"/>
              <a:t> pogledamo </a:t>
            </a:r>
            <a:r>
              <a:rPr lang="sl-SI" dirty="0" smtClean="0">
                <a:solidFill>
                  <a:srgbClr val="C00000"/>
                </a:solidFill>
              </a:rPr>
              <a:t>najbližjih </a:t>
            </a:r>
            <a:r>
              <a:rPr lang="sl-SI" i="1" dirty="0" smtClean="0">
                <a:solidFill>
                  <a:srgbClr val="C00000"/>
                </a:solidFill>
              </a:rPr>
              <a:t>k</a:t>
            </a:r>
            <a:r>
              <a:rPr lang="sl-SI" dirty="0" smtClean="0"/>
              <a:t> prebivalcev; </a:t>
            </a:r>
            <a:br>
              <a:rPr lang="sl-SI" dirty="0" smtClean="0"/>
            </a:br>
            <a:r>
              <a:rPr lang="sl-SI" dirty="0" smtClean="0"/>
              <a:t>to točko bo obnovilo tisto podjetje, ki ga podpira večina od teh </a:t>
            </a:r>
            <a:r>
              <a:rPr lang="sl-SI" i="1" dirty="0" smtClean="0"/>
              <a:t>k</a:t>
            </a:r>
            <a:r>
              <a:rPr lang="sl-SI" dirty="0" smtClean="0"/>
              <a:t> prebivalcev</a:t>
            </a:r>
          </a:p>
          <a:p>
            <a:pPr lvl="1"/>
            <a:r>
              <a:rPr lang="sl-SI" dirty="0" smtClean="0"/>
              <a:t>Koliko km ceste bo obnovilo prvo podjetje in koliko drugo?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Na prvi pogled je stvar neugodna, ker je možnih </a:t>
            </a:r>
            <a:r>
              <a:rPr lang="sl-SI" i="1" dirty="0" smtClean="0"/>
              <a:t>t</a:t>
            </a:r>
            <a:r>
              <a:rPr lang="sl-SI" dirty="0" smtClean="0"/>
              <a:t>-jev neskončno</a:t>
            </a:r>
          </a:p>
          <a:p>
            <a:pPr lvl="1"/>
            <a:r>
              <a:rPr lang="sl-SI" dirty="0" smtClean="0"/>
              <a:t>Toda če sta prebivalca </a:t>
            </a:r>
            <a:r>
              <a:rPr lang="sl-SI" i="1" dirty="0" smtClean="0"/>
              <a:t>i</a:t>
            </a:r>
            <a:r>
              <a:rPr lang="sl-SI" dirty="0" smtClean="0"/>
              <a:t> in </a:t>
            </a:r>
            <a:r>
              <a:rPr lang="sl-SI" i="1" dirty="0" smtClean="0"/>
              <a:t>j</a:t>
            </a:r>
            <a:r>
              <a:rPr lang="sl-SI" dirty="0" smtClean="0"/>
              <a:t> (za </a:t>
            </a:r>
            <a:r>
              <a:rPr lang="sl-SI" i="1" dirty="0" smtClean="0"/>
              <a:t>i</a:t>
            </a:r>
            <a:r>
              <a:rPr lang="sl-SI" dirty="0" smtClean="0"/>
              <a:t> &lt; </a:t>
            </a:r>
            <a:r>
              <a:rPr lang="sl-SI" i="1" dirty="0" smtClean="0"/>
              <a:t>j</a:t>
            </a:r>
            <a:r>
              <a:rPr lang="sl-SI" dirty="0" smtClean="0"/>
              <a:t>) med najbližjimi </a:t>
            </a:r>
            <a:r>
              <a:rPr lang="sl-SI" i="1" dirty="0" smtClean="0"/>
              <a:t>k</a:t>
            </a:r>
            <a:r>
              <a:rPr lang="sl-SI" dirty="0" smtClean="0"/>
              <a:t> sosedi točke </a:t>
            </a:r>
            <a:r>
              <a:rPr lang="sl-SI" i="1" dirty="0" smtClean="0"/>
              <a:t>t</a:t>
            </a:r>
            <a:r>
              <a:rPr lang="sl-SI" dirty="0" smtClean="0"/>
              <a:t>,</a:t>
            </a:r>
            <a:br>
              <a:rPr lang="sl-SI" dirty="0" smtClean="0"/>
            </a:br>
            <a:r>
              <a:rPr lang="sl-SI" dirty="0" smtClean="0"/>
              <a:t>potem so tudi </a:t>
            </a:r>
            <a:r>
              <a:rPr lang="sl-SI" i="1" dirty="0" smtClean="0"/>
              <a:t>i</a:t>
            </a:r>
            <a:r>
              <a:rPr lang="sl-SI" dirty="0" smtClean="0"/>
              <a:t> + 1, …, </a:t>
            </a:r>
            <a:r>
              <a:rPr lang="sl-SI" i="1" dirty="0" smtClean="0"/>
              <a:t>j</a:t>
            </a:r>
            <a:r>
              <a:rPr lang="sl-SI" dirty="0" smtClean="0"/>
              <a:t> – 1 med najbližjimi </a:t>
            </a:r>
            <a:r>
              <a:rPr lang="sl-SI" i="1" dirty="0" smtClean="0"/>
              <a:t>k</a:t>
            </a:r>
            <a:r>
              <a:rPr lang="sl-SI" dirty="0" smtClean="0"/>
              <a:t> sosedi točke </a:t>
            </a:r>
            <a:r>
              <a:rPr lang="sl-SI" i="1" dirty="0" smtClean="0"/>
              <a:t>t</a:t>
            </a:r>
          </a:p>
          <a:p>
            <a:pPr lvl="1"/>
            <a:r>
              <a:rPr lang="sl-SI" dirty="0" smtClean="0"/>
              <a:t>Najbližji sosedje točke </a:t>
            </a:r>
            <a:r>
              <a:rPr lang="sl-SI" i="1" dirty="0" smtClean="0"/>
              <a:t>t</a:t>
            </a:r>
            <a:r>
              <a:rPr lang="sl-SI" dirty="0" smtClean="0"/>
              <a:t> so torej vedno {</a:t>
            </a:r>
            <a:r>
              <a:rPr lang="sl-SI" i="1" dirty="0" smtClean="0"/>
              <a:t>z</a:t>
            </a:r>
            <a:r>
              <a:rPr lang="sl-SI" dirty="0" smtClean="0"/>
              <a:t>, </a:t>
            </a:r>
            <a:r>
              <a:rPr lang="sl-SI" i="1" dirty="0" smtClean="0"/>
              <a:t>z</a:t>
            </a:r>
            <a:r>
              <a:rPr lang="sl-SI" dirty="0" smtClean="0"/>
              <a:t> + 1, </a:t>
            </a:r>
            <a:r>
              <a:rPr lang="sl-SI" i="1" dirty="0" smtClean="0"/>
              <a:t>z</a:t>
            </a:r>
            <a:r>
              <a:rPr lang="sl-SI" dirty="0" smtClean="0"/>
              <a:t> + 2, …, </a:t>
            </a:r>
            <a:r>
              <a:rPr lang="sl-SI" i="1" dirty="0" smtClean="0"/>
              <a:t>z</a:t>
            </a:r>
            <a:r>
              <a:rPr lang="sl-SI" dirty="0" smtClean="0"/>
              <a:t> + </a:t>
            </a:r>
            <a:r>
              <a:rPr lang="sl-SI" i="1" dirty="0" smtClean="0"/>
              <a:t>k</a:t>
            </a:r>
            <a:r>
              <a:rPr lang="sl-SI" dirty="0" smtClean="0"/>
              <a:t> – 1} za nek </a:t>
            </a:r>
            <a:r>
              <a:rPr lang="sl-SI" i="1" dirty="0" smtClean="0"/>
              <a:t>z</a:t>
            </a:r>
          </a:p>
          <a:p>
            <a:pPr lvl="1"/>
            <a:r>
              <a:rPr lang="sl-SI" dirty="0" smtClean="0"/>
              <a:t>Vprašanje je le, kje preklopimo iz enega </a:t>
            </a:r>
            <a:r>
              <a:rPr lang="sl-SI" i="1" dirty="0" smtClean="0"/>
              <a:t>z</a:t>
            </a:r>
            <a:r>
              <a:rPr lang="sl-SI" dirty="0" smtClean="0"/>
              <a:t> na naslednjega</a:t>
            </a:r>
          </a:p>
          <a:p>
            <a:pPr lvl="1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375920" y="44624"/>
            <a:ext cx="6120680" cy="504056"/>
            <a:chOff x="5375920" y="44624"/>
            <a:chExt cx="6120680" cy="50405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375920" y="476672"/>
              <a:ext cx="61206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6312024" y="4046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Oval 4"/>
            <p:cNvSpPr/>
            <p:nvPr/>
          </p:nvSpPr>
          <p:spPr>
            <a:xfrm>
              <a:off x="7392144" y="4046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" name="Oval 5"/>
            <p:cNvSpPr/>
            <p:nvPr/>
          </p:nvSpPr>
          <p:spPr>
            <a:xfrm>
              <a:off x="7896200" y="40466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Oval 6"/>
            <p:cNvSpPr/>
            <p:nvPr/>
          </p:nvSpPr>
          <p:spPr>
            <a:xfrm>
              <a:off x="8904312" y="40466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Oval 7"/>
            <p:cNvSpPr/>
            <p:nvPr/>
          </p:nvSpPr>
          <p:spPr>
            <a:xfrm>
              <a:off x="9840416" y="4046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Oval 8"/>
            <p:cNvSpPr/>
            <p:nvPr/>
          </p:nvSpPr>
          <p:spPr>
            <a:xfrm>
              <a:off x="10776520" y="40466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40016" y="446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sl-SI" dirty="0" smtClean="0"/>
                <a:t>1</a:t>
              </a:r>
              <a:endParaRPr lang="sl-SI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20136" y="446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sl-SI" dirty="0" smtClean="0"/>
                <a:t>2</a:t>
              </a:r>
              <a:endParaRPr lang="sl-SI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824192" y="446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sl-SI" dirty="0" smtClean="0"/>
                <a:t>3</a:t>
              </a:r>
              <a:endParaRPr lang="sl-SI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832304" y="446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sl-SI" dirty="0" smtClean="0"/>
                <a:t>4</a:t>
              </a:r>
              <a:endParaRPr lang="sl-SI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768408" y="446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sl-SI" dirty="0" smtClean="0"/>
                <a:t>5</a:t>
              </a:r>
              <a:endParaRPr lang="sl-SI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704512" y="446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sl-SI" dirty="0" smtClean="0"/>
                <a:t>6</a:t>
              </a:r>
              <a:endParaRPr lang="sl-SI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07707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008112"/>
          </a:xfrm>
        </p:spPr>
        <p:txBody>
          <a:bodyPr/>
          <a:lstStyle/>
          <a:p>
            <a:r>
              <a:rPr lang="sl-SI" dirty="0" smtClean="0"/>
              <a:t>2.2 Prenova ceste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rmAutofit fontScale="70000" lnSpcReduction="20000"/>
          </a:bodyPr>
          <a:lstStyle/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Če gledamo neko </a:t>
            </a:r>
            <a:r>
              <a:rPr lang="sl-SI" i="1" dirty="0" smtClean="0"/>
              <a:t>t</a:t>
            </a:r>
            <a:r>
              <a:rPr lang="sl-SI" dirty="0" smtClean="0"/>
              <a:t>, ki je levo od vseh prebivalcev (</a:t>
            </a:r>
            <a:r>
              <a:rPr lang="sl-SI" i="1" dirty="0" smtClean="0"/>
              <a:t>t</a:t>
            </a:r>
            <a:r>
              <a:rPr lang="sl-SI" dirty="0" smtClean="0"/>
              <a:t> &lt; </a:t>
            </a:r>
            <a:r>
              <a:rPr lang="sl-SI" i="1" dirty="0" smtClean="0"/>
              <a:t>x</a:t>
            </a:r>
            <a:r>
              <a:rPr lang="sl-SI" baseline="-25000" dirty="0" smtClean="0"/>
              <a:t>1</a:t>
            </a:r>
            <a:r>
              <a:rPr lang="sl-SI" dirty="0" smtClean="0"/>
              <a:t>),</a:t>
            </a:r>
            <a:br>
              <a:rPr lang="sl-SI" dirty="0" smtClean="0"/>
            </a:br>
            <a:r>
              <a:rPr lang="sl-SI" dirty="0" smtClean="0"/>
              <a:t>je najbližjih </a:t>
            </a:r>
            <a:r>
              <a:rPr lang="sl-SI" i="1" dirty="0" smtClean="0"/>
              <a:t>k</a:t>
            </a:r>
            <a:r>
              <a:rPr lang="sl-SI" dirty="0" smtClean="0"/>
              <a:t> sosedov kar prvih </a:t>
            </a:r>
            <a:r>
              <a:rPr lang="sl-SI" i="1" dirty="0" smtClean="0"/>
              <a:t>k</a:t>
            </a:r>
            <a:r>
              <a:rPr lang="sl-SI" dirty="0" smtClean="0"/>
              <a:t> prebivalcev (</a:t>
            </a:r>
            <a:r>
              <a:rPr lang="sl-SI" i="1" dirty="0" smtClean="0"/>
              <a:t>x</a:t>
            </a:r>
            <a:r>
              <a:rPr lang="sl-SI" baseline="-25000" dirty="0" smtClean="0"/>
              <a:t>1</a:t>
            </a:r>
            <a:r>
              <a:rPr lang="sl-SI" dirty="0" smtClean="0"/>
              <a:t>, </a:t>
            </a:r>
            <a:r>
              <a:rPr lang="sl-SI" i="1" dirty="0" smtClean="0"/>
              <a:t>x</a:t>
            </a:r>
            <a:r>
              <a:rPr lang="sl-SI" baseline="-25000" dirty="0" smtClean="0"/>
              <a:t>2</a:t>
            </a:r>
            <a:r>
              <a:rPr lang="sl-SI" dirty="0" smtClean="0"/>
              <a:t>, …, </a:t>
            </a:r>
            <a:r>
              <a:rPr lang="sl-SI" i="1" dirty="0" smtClean="0"/>
              <a:t>x</a:t>
            </a:r>
            <a:r>
              <a:rPr lang="sl-SI" i="1" baseline="-25000" dirty="0" smtClean="0"/>
              <a:t>k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Če se zdaj počasi premikamo s </a:t>
            </a:r>
            <a:r>
              <a:rPr lang="sl-SI" i="1" dirty="0" smtClean="0"/>
              <a:t>t</a:t>
            </a:r>
            <a:r>
              <a:rPr lang="sl-SI" dirty="0" smtClean="0"/>
              <a:t> proti desni, nastopi </a:t>
            </a:r>
            <a:r>
              <a:rPr lang="sl-SI" dirty="0" smtClean="0">
                <a:solidFill>
                  <a:srgbClr val="C00000"/>
                </a:solidFill>
              </a:rPr>
              <a:t>prva sprememba </a:t>
            </a:r>
            <a:r>
              <a:rPr lang="sl-SI" dirty="0" smtClean="0"/>
              <a:t>takrat,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ko </a:t>
            </a:r>
            <a:r>
              <a:rPr lang="sl-SI" i="1" dirty="0" smtClean="0"/>
              <a:t>x</a:t>
            </a:r>
            <a:r>
              <a:rPr lang="sl-SI" baseline="-25000" dirty="0" smtClean="0"/>
              <a:t>1</a:t>
            </a:r>
            <a:r>
              <a:rPr lang="sl-SI" dirty="0" smtClean="0"/>
              <a:t> izpade iz te soseščine, vanjo pa pride </a:t>
            </a:r>
            <a:r>
              <a:rPr lang="sl-SI" i="1" dirty="0" smtClean="0"/>
              <a:t>x</a:t>
            </a:r>
            <a:r>
              <a:rPr lang="sl-SI" i="1" baseline="-25000" dirty="0" smtClean="0"/>
              <a:t>k</a:t>
            </a:r>
            <a:r>
              <a:rPr lang="sl-SI" baseline="-25000" dirty="0" smtClean="0"/>
              <a:t>+1</a:t>
            </a:r>
          </a:p>
          <a:p>
            <a:pPr lvl="2"/>
            <a:r>
              <a:rPr lang="sl-SI" dirty="0" smtClean="0"/>
              <a:t>To se zgodi takrat, ko </a:t>
            </a:r>
            <a:r>
              <a:rPr lang="sl-SI" i="1" dirty="0" smtClean="0"/>
              <a:t>x</a:t>
            </a:r>
            <a:r>
              <a:rPr lang="sl-SI" i="1" baseline="-25000" dirty="0" smtClean="0"/>
              <a:t>k</a:t>
            </a:r>
            <a:r>
              <a:rPr lang="sl-SI" baseline="-25000" dirty="0" smtClean="0"/>
              <a:t>+1</a:t>
            </a:r>
            <a:r>
              <a:rPr lang="sl-SI" dirty="0" smtClean="0"/>
              <a:t> postane točki </a:t>
            </a:r>
            <a:r>
              <a:rPr lang="sl-SI" i="1" dirty="0" smtClean="0"/>
              <a:t>t</a:t>
            </a:r>
            <a:r>
              <a:rPr lang="sl-SI" dirty="0" smtClean="0"/>
              <a:t> bližji kot </a:t>
            </a:r>
            <a:r>
              <a:rPr lang="sl-SI" i="1" dirty="0" smtClean="0"/>
              <a:t>x</a:t>
            </a:r>
            <a:r>
              <a:rPr lang="sl-SI" baseline="-25000" dirty="0" smtClean="0"/>
              <a:t>1</a:t>
            </a:r>
            <a:r>
              <a:rPr lang="sl-SI" dirty="0" smtClean="0"/>
              <a:t>,</a:t>
            </a:r>
            <a:br>
              <a:rPr lang="sl-SI" dirty="0" smtClean="0"/>
            </a:br>
            <a:r>
              <a:rPr lang="sl-SI" dirty="0" smtClean="0"/>
              <a:t>torej na pol poti med njima, pri </a:t>
            </a:r>
            <a:r>
              <a:rPr lang="sl-SI" i="1" dirty="0" smtClean="0"/>
              <a:t>t</a:t>
            </a:r>
            <a:r>
              <a:rPr lang="sl-SI" dirty="0" smtClean="0"/>
              <a:t> = (</a:t>
            </a:r>
            <a:r>
              <a:rPr lang="sl-SI" i="1" dirty="0" smtClean="0"/>
              <a:t>x</a:t>
            </a:r>
            <a:r>
              <a:rPr lang="sl-SI" baseline="-25000" dirty="0" smtClean="0"/>
              <a:t>1</a:t>
            </a:r>
            <a:r>
              <a:rPr lang="sl-SI" dirty="0" smtClean="0"/>
              <a:t> + </a:t>
            </a:r>
            <a:r>
              <a:rPr lang="sl-SI" i="1" dirty="0" smtClean="0"/>
              <a:t>x</a:t>
            </a:r>
            <a:r>
              <a:rPr lang="sl-SI" i="1" baseline="-25000" dirty="0" smtClean="0"/>
              <a:t>k</a:t>
            </a:r>
            <a:r>
              <a:rPr lang="sl-SI" baseline="-25000" dirty="0" smtClean="0"/>
              <a:t>+1</a:t>
            </a:r>
            <a:r>
              <a:rPr lang="sl-SI" dirty="0" smtClean="0"/>
              <a:t>) / 2</a:t>
            </a:r>
          </a:p>
          <a:p>
            <a:pPr lvl="1"/>
            <a:r>
              <a:rPr lang="sl-SI" dirty="0" smtClean="0"/>
              <a:t>Podobno je naslednja sprememba pri (</a:t>
            </a:r>
            <a:r>
              <a:rPr lang="sl-SI" i="1" dirty="0" smtClean="0"/>
              <a:t>x</a:t>
            </a:r>
            <a:r>
              <a:rPr lang="sl-SI" baseline="-25000" dirty="0" smtClean="0"/>
              <a:t>2</a:t>
            </a:r>
            <a:r>
              <a:rPr lang="sl-SI" dirty="0" smtClean="0"/>
              <a:t> + </a:t>
            </a:r>
            <a:r>
              <a:rPr lang="sl-SI" i="1" dirty="0" smtClean="0"/>
              <a:t>x</a:t>
            </a:r>
            <a:r>
              <a:rPr lang="sl-SI" i="1" baseline="-25000" dirty="0" smtClean="0"/>
              <a:t>k</a:t>
            </a:r>
            <a:r>
              <a:rPr lang="sl-SI" baseline="-25000" dirty="0" smtClean="0"/>
              <a:t>+2</a:t>
            </a:r>
            <a:r>
              <a:rPr lang="sl-SI" dirty="0" smtClean="0"/>
              <a:t>) / 2, ko iz soseščine izpade </a:t>
            </a:r>
            <a:r>
              <a:rPr lang="sl-SI" i="1" dirty="0" smtClean="0"/>
              <a:t>x</a:t>
            </a:r>
            <a:r>
              <a:rPr lang="sl-SI" baseline="-25000" dirty="0" smtClean="0"/>
              <a:t>2</a:t>
            </a:r>
            <a:r>
              <a:rPr lang="sl-SI" dirty="0" smtClean="0"/>
              <a:t>, vanjo pa pride </a:t>
            </a:r>
            <a:r>
              <a:rPr lang="sl-SI" i="1" dirty="0" smtClean="0"/>
              <a:t>x</a:t>
            </a:r>
            <a:r>
              <a:rPr lang="sl-SI" i="1" baseline="-25000" dirty="0" smtClean="0"/>
              <a:t>k</a:t>
            </a:r>
            <a:r>
              <a:rPr lang="sl-SI" baseline="-25000" dirty="0" smtClean="0"/>
              <a:t>+2</a:t>
            </a:r>
          </a:p>
          <a:p>
            <a:pPr lvl="1"/>
            <a:r>
              <a:rPr lang="sl-SI" dirty="0" smtClean="0"/>
              <a:t>Sproti lahko tudi popravljamo spremenljivko (recimo </a:t>
            </a:r>
            <a:r>
              <a:rPr lang="sl-SI" i="1" dirty="0" smtClean="0"/>
              <a:t>k</a:t>
            </a:r>
            <a:r>
              <a:rPr lang="sl-SI" baseline="-25000" dirty="0" smtClean="0"/>
              <a:t>1</a:t>
            </a:r>
            <a:r>
              <a:rPr lang="sl-SI" dirty="0" smtClean="0"/>
              <a:t>), ki nam pove, koliko izmed trenutnih </a:t>
            </a:r>
            <a:r>
              <a:rPr lang="sl-SI" i="1" dirty="0" smtClean="0"/>
              <a:t>k</a:t>
            </a:r>
            <a:r>
              <a:rPr lang="sl-SI" dirty="0" smtClean="0"/>
              <a:t> sosedov podpira podjetje št. 1</a:t>
            </a:r>
          </a:p>
          <a:p>
            <a:r>
              <a:rPr lang="sl-SI" dirty="0" smtClean="0"/>
              <a:t>Psevdokoda: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i="1" dirty="0" smtClean="0"/>
              <a:t>dolžina</a:t>
            </a:r>
            <a:r>
              <a:rPr lang="sl-SI" dirty="0" smtClean="0"/>
              <a:t>[0</a:t>
            </a:r>
            <a:r>
              <a:rPr lang="sl-SI" dirty="0" smtClean="0"/>
              <a:t>] = 0; </a:t>
            </a:r>
            <a:r>
              <a:rPr lang="sl-SI" i="1" dirty="0" smtClean="0"/>
              <a:t>dolžina</a:t>
            </a:r>
            <a:r>
              <a:rPr lang="sl-SI" dirty="0" smtClean="0"/>
              <a:t>[1</a:t>
            </a:r>
            <a:r>
              <a:rPr lang="sl-SI" dirty="0" smtClean="0"/>
              <a:t>] = 0;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i="1" dirty="0" smtClean="0"/>
              <a:t>k</a:t>
            </a:r>
            <a:r>
              <a:rPr lang="sl-SI" baseline="-25000" dirty="0" smtClean="0"/>
              <a:t>1</a:t>
            </a:r>
            <a:r>
              <a:rPr lang="sl-SI" dirty="0" smtClean="0"/>
              <a:t> = 0; </a:t>
            </a:r>
            <a:r>
              <a:rPr lang="sl-SI" b="1" dirty="0" smtClean="0"/>
              <a:t>for</a:t>
            </a:r>
            <a:r>
              <a:rPr lang="sl-SI" dirty="0" smtClean="0"/>
              <a:t> </a:t>
            </a:r>
            <a:r>
              <a:rPr lang="sl-SI" i="1" dirty="0" smtClean="0"/>
              <a:t>i</a:t>
            </a:r>
            <a:r>
              <a:rPr lang="sl-SI" dirty="0" smtClean="0"/>
              <a:t> = 1 </a:t>
            </a:r>
            <a:r>
              <a:rPr lang="sl-SI" b="1" dirty="0" smtClean="0"/>
              <a:t>to</a:t>
            </a:r>
            <a:r>
              <a:rPr lang="sl-SI" dirty="0" smtClean="0"/>
              <a:t> </a:t>
            </a:r>
            <a:r>
              <a:rPr lang="sl-SI" i="1" dirty="0" smtClean="0"/>
              <a:t>k</a:t>
            </a:r>
            <a:r>
              <a:rPr lang="sl-SI" dirty="0" smtClean="0"/>
              <a:t> </a:t>
            </a:r>
            <a:r>
              <a:rPr lang="sl-SI" b="1" dirty="0" smtClean="0"/>
              <a:t>do</a:t>
            </a:r>
            <a:r>
              <a:rPr lang="sl-SI" dirty="0" smtClean="0"/>
              <a:t> </a:t>
            </a:r>
            <a:r>
              <a:rPr lang="sl-SI" i="1" dirty="0" smtClean="0"/>
              <a:t>k</a:t>
            </a:r>
            <a:r>
              <a:rPr lang="sl-SI" baseline="-25000" dirty="0" smtClean="0"/>
              <a:t>1</a:t>
            </a:r>
            <a:r>
              <a:rPr lang="sl-SI" dirty="0" smtClean="0"/>
              <a:t> = </a:t>
            </a:r>
            <a:r>
              <a:rPr lang="sl-SI" i="1" dirty="0" smtClean="0"/>
              <a:t>k</a:t>
            </a:r>
            <a:r>
              <a:rPr lang="sl-SI" baseline="-25000" dirty="0" smtClean="0"/>
              <a:t>1</a:t>
            </a:r>
            <a:r>
              <a:rPr lang="sl-SI" dirty="0" smtClean="0"/>
              <a:t> + </a:t>
            </a:r>
            <a:r>
              <a:rPr lang="sl-SI" i="1" dirty="0" smtClean="0"/>
              <a:t>p</a:t>
            </a:r>
            <a:r>
              <a:rPr lang="sl-SI" i="1" baseline="-25000" dirty="0" smtClean="0"/>
              <a:t>i</a:t>
            </a:r>
            <a:r>
              <a:rPr lang="sl-SI" dirty="0"/>
              <a:t>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b="1" dirty="0" smtClean="0"/>
              <a:t>for</a:t>
            </a:r>
            <a:r>
              <a:rPr lang="sl-SI" dirty="0" smtClean="0"/>
              <a:t> </a:t>
            </a:r>
            <a:r>
              <a:rPr lang="sl-SI" i="1" dirty="0" smtClean="0"/>
              <a:t>z</a:t>
            </a:r>
            <a:r>
              <a:rPr lang="sl-SI" dirty="0" smtClean="0"/>
              <a:t> = 1 </a:t>
            </a:r>
            <a:r>
              <a:rPr lang="sl-SI" b="1" dirty="0" smtClean="0"/>
              <a:t>to</a:t>
            </a:r>
            <a:r>
              <a:rPr lang="sl-SI" dirty="0" smtClean="0"/>
              <a:t> </a:t>
            </a:r>
            <a:r>
              <a:rPr lang="sl-SI" i="1" dirty="0" smtClean="0"/>
              <a:t>n</a:t>
            </a:r>
            <a:r>
              <a:rPr lang="sl-SI" dirty="0" smtClean="0"/>
              <a:t> – </a:t>
            </a:r>
            <a:r>
              <a:rPr lang="sl-SI" i="1" dirty="0" smtClean="0"/>
              <a:t>k</a:t>
            </a:r>
            <a:r>
              <a:rPr lang="sl-SI" dirty="0" smtClean="0"/>
              <a:t> + 1: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 smtClean="0"/>
              <a:t>z</a:t>
            </a:r>
            <a:r>
              <a:rPr lang="sl-SI" dirty="0" smtClean="0"/>
              <a:t> </a:t>
            </a:r>
            <a:r>
              <a:rPr lang="sl-SI" dirty="0" smtClean="0"/>
              <a:t>== </a:t>
            </a:r>
            <a:r>
              <a:rPr lang="sl-SI" dirty="0" smtClean="0"/>
              <a:t>1 </a:t>
            </a:r>
            <a:r>
              <a:rPr lang="sl-SI" b="1" dirty="0" smtClean="0"/>
              <a:t>then</a:t>
            </a:r>
            <a:r>
              <a:rPr lang="sl-SI" dirty="0" smtClean="0"/>
              <a:t> </a:t>
            </a:r>
            <a:r>
              <a:rPr lang="sl-SI" dirty="0" smtClean="0"/>
              <a:t>	          </a:t>
            </a:r>
            <a:r>
              <a:rPr lang="sl-SI" i="1" dirty="0" smtClean="0"/>
              <a:t>xOd</a:t>
            </a:r>
            <a:r>
              <a:rPr lang="sl-SI" dirty="0" smtClean="0"/>
              <a:t> </a:t>
            </a:r>
            <a:r>
              <a:rPr lang="sl-SI" dirty="0" smtClean="0"/>
              <a:t>= 0 </a:t>
            </a:r>
            <a:r>
              <a:rPr lang="sl-SI" b="1" dirty="0" smtClean="0"/>
              <a:t>else</a:t>
            </a:r>
            <a:r>
              <a:rPr lang="sl-SI" dirty="0" smtClean="0"/>
              <a:t> </a:t>
            </a:r>
            <a:r>
              <a:rPr lang="sl-SI" i="1" dirty="0" smtClean="0"/>
              <a:t>xOd</a:t>
            </a:r>
            <a:r>
              <a:rPr lang="sl-SI" dirty="0" smtClean="0"/>
              <a:t> = (</a:t>
            </a:r>
            <a:r>
              <a:rPr lang="sl-SI" i="1" dirty="0" smtClean="0"/>
              <a:t>x</a:t>
            </a:r>
            <a:r>
              <a:rPr lang="sl-SI" i="1" baseline="-25000" dirty="0" smtClean="0"/>
              <a:t>z</a:t>
            </a:r>
            <a:r>
              <a:rPr lang="sl-SI" baseline="-25000" dirty="0" smtClean="0"/>
              <a:t> – 1</a:t>
            </a:r>
            <a:r>
              <a:rPr lang="sl-SI" dirty="0" smtClean="0"/>
              <a:t> + </a:t>
            </a:r>
            <a:r>
              <a:rPr lang="sl-SI" i="1" dirty="0" smtClean="0"/>
              <a:t>x</a:t>
            </a:r>
            <a:r>
              <a:rPr lang="sl-SI" i="1" baseline="-25000" dirty="0" smtClean="0"/>
              <a:t>z</a:t>
            </a:r>
            <a:r>
              <a:rPr lang="sl-SI" baseline="-25000" dirty="0" smtClean="0"/>
              <a:t> – 1 + </a:t>
            </a:r>
            <a:r>
              <a:rPr lang="sl-SI" i="1" baseline="-25000" dirty="0" smtClean="0"/>
              <a:t>k</a:t>
            </a:r>
            <a:r>
              <a:rPr lang="sl-SI" dirty="0" smtClean="0"/>
              <a:t>) / 2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 smtClean="0"/>
              <a:t>z</a:t>
            </a:r>
            <a:r>
              <a:rPr lang="sl-SI" dirty="0" smtClean="0"/>
              <a:t> </a:t>
            </a:r>
            <a:r>
              <a:rPr lang="sl-SI" dirty="0" smtClean="0"/>
              <a:t>== </a:t>
            </a:r>
            <a:r>
              <a:rPr lang="sl-SI" i="1" dirty="0" smtClean="0"/>
              <a:t>n</a:t>
            </a:r>
            <a:r>
              <a:rPr lang="sl-SI" dirty="0" smtClean="0"/>
              <a:t> – </a:t>
            </a:r>
            <a:r>
              <a:rPr lang="sl-SI" i="1" dirty="0" smtClean="0"/>
              <a:t>k</a:t>
            </a:r>
            <a:r>
              <a:rPr lang="sl-SI" dirty="0" smtClean="0"/>
              <a:t> + 1 </a:t>
            </a:r>
            <a:r>
              <a:rPr lang="sl-SI" b="1" dirty="0" smtClean="0"/>
              <a:t>then</a:t>
            </a:r>
            <a:r>
              <a:rPr lang="sl-SI" dirty="0" smtClean="0"/>
              <a:t> </a:t>
            </a:r>
            <a:r>
              <a:rPr lang="sl-SI" i="1" dirty="0" smtClean="0"/>
              <a:t>xDo</a:t>
            </a:r>
            <a:r>
              <a:rPr lang="sl-SI" dirty="0" smtClean="0"/>
              <a:t> = </a:t>
            </a:r>
            <a:r>
              <a:rPr lang="sl-SI" i="1" dirty="0" smtClean="0"/>
              <a:t>D</a:t>
            </a:r>
            <a:r>
              <a:rPr lang="sl-SI" dirty="0" smtClean="0"/>
              <a:t> </a:t>
            </a:r>
            <a:r>
              <a:rPr lang="sl-SI" b="1" dirty="0" smtClean="0"/>
              <a:t>else</a:t>
            </a:r>
            <a:r>
              <a:rPr lang="sl-SI" dirty="0" smtClean="0"/>
              <a:t> </a:t>
            </a:r>
            <a:r>
              <a:rPr lang="sl-SI" i="1" dirty="0" smtClean="0"/>
              <a:t>xDo</a:t>
            </a:r>
            <a:r>
              <a:rPr lang="sl-SI" dirty="0" smtClean="0"/>
              <a:t> = (</a:t>
            </a:r>
            <a:r>
              <a:rPr lang="sl-SI" i="1" dirty="0" smtClean="0"/>
              <a:t>x</a:t>
            </a:r>
            <a:r>
              <a:rPr lang="sl-SI" i="1" baseline="-25000" dirty="0" smtClean="0"/>
              <a:t>z</a:t>
            </a:r>
            <a:r>
              <a:rPr lang="sl-SI" dirty="0" smtClean="0"/>
              <a:t> + </a:t>
            </a:r>
            <a:r>
              <a:rPr lang="sl-SI" i="1" dirty="0" smtClean="0"/>
              <a:t>x</a:t>
            </a:r>
            <a:r>
              <a:rPr lang="sl-SI" i="1" baseline="-25000" dirty="0" smtClean="0"/>
              <a:t>z</a:t>
            </a:r>
            <a:r>
              <a:rPr lang="sl-SI" baseline="-25000" dirty="0" smtClean="0"/>
              <a:t> + </a:t>
            </a:r>
            <a:r>
              <a:rPr lang="sl-SI" i="1" baseline="-25000" dirty="0" smtClean="0"/>
              <a:t>k</a:t>
            </a:r>
            <a:r>
              <a:rPr lang="sl-SI" dirty="0" smtClean="0"/>
              <a:t>) / 2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>
                <a:solidFill>
                  <a:schemeClr val="accent1"/>
                </a:solidFill>
              </a:rPr>
              <a:t>// </a:t>
            </a:r>
            <a:r>
              <a:rPr lang="sl-SI" i="1" dirty="0">
                <a:solidFill>
                  <a:schemeClr val="accent1"/>
                </a:solidFill>
              </a:rPr>
              <a:t>za </a:t>
            </a:r>
            <a:r>
              <a:rPr lang="sl-SI" i="1" dirty="0" smtClean="0">
                <a:solidFill>
                  <a:schemeClr val="accent1"/>
                </a:solidFill>
              </a:rPr>
              <a:t>vse t </a:t>
            </a:r>
            <a:r>
              <a:rPr lang="sl-SI" i="1" dirty="0">
                <a:solidFill>
                  <a:schemeClr val="accent1"/>
                </a:solidFill>
              </a:rPr>
              <a:t>iz [xOd, xDo] velja soseščina z…z+k–1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	    </a:t>
            </a:r>
            <a:r>
              <a:rPr lang="sl-SI" i="1" dirty="0" smtClean="0"/>
              <a:t>dolžina</a:t>
            </a:r>
            <a:r>
              <a:rPr lang="sl-SI" dirty="0" smtClean="0"/>
              <a:t>[</a:t>
            </a:r>
            <a:r>
              <a:rPr lang="sl-SI" i="1" dirty="0" smtClean="0"/>
              <a:t>k</a:t>
            </a:r>
            <a:r>
              <a:rPr lang="sl-SI" baseline="-25000" dirty="0" smtClean="0"/>
              <a:t>1</a:t>
            </a:r>
            <a:r>
              <a:rPr lang="sl-SI" dirty="0" smtClean="0"/>
              <a:t> </a:t>
            </a:r>
            <a:r>
              <a:rPr lang="sl-SI" dirty="0" smtClean="0"/>
              <a:t>&gt; </a:t>
            </a:r>
            <a:r>
              <a:rPr lang="sl-SI" i="1" dirty="0" smtClean="0"/>
              <a:t>k</a:t>
            </a:r>
            <a:r>
              <a:rPr lang="sl-SI" dirty="0" smtClean="0"/>
              <a:t> – </a:t>
            </a:r>
            <a:r>
              <a:rPr lang="sl-SI" i="1" dirty="0" smtClean="0"/>
              <a:t>k</a:t>
            </a:r>
            <a:r>
              <a:rPr lang="sl-SI" baseline="-25000" dirty="0" smtClean="0"/>
              <a:t>1</a:t>
            </a:r>
            <a:r>
              <a:rPr lang="sl-SI" dirty="0" smtClean="0"/>
              <a:t> ? 1 : 0] += </a:t>
            </a:r>
            <a:r>
              <a:rPr lang="sl-SI" i="1" dirty="0" smtClean="0"/>
              <a:t>xDo</a:t>
            </a:r>
            <a:r>
              <a:rPr lang="sl-SI" dirty="0" smtClean="0"/>
              <a:t> – </a:t>
            </a:r>
            <a:r>
              <a:rPr lang="sl-SI" i="1" dirty="0" smtClean="0"/>
              <a:t>xOd</a:t>
            </a:r>
            <a:r>
              <a:rPr lang="sl-SI" dirty="0" smtClean="0"/>
              <a:t>; 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k</a:t>
            </a:r>
            <a:r>
              <a:rPr lang="sl-SI" baseline="-25000" dirty="0" smtClean="0"/>
              <a:t>1</a:t>
            </a:r>
            <a:r>
              <a:rPr lang="sl-SI" dirty="0" smtClean="0"/>
              <a:t> = </a:t>
            </a:r>
            <a:r>
              <a:rPr lang="sl-SI" i="1" dirty="0" smtClean="0"/>
              <a:t>k</a:t>
            </a:r>
            <a:r>
              <a:rPr lang="sl-SI" baseline="-25000" dirty="0" smtClean="0"/>
              <a:t>1</a:t>
            </a:r>
            <a:r>
              <a:rPr lang="sl-SI" dirty="0" smtClean="0"/>
              <a:t> – </a:t>
            </a:r>
            <a:r>
              <a:rPr lang="sl-SI" i="1" dirty="0" smtClean="0"/>
              <a:t>p</a:t>
            </a:r>
            <a:r>
              <a:rPr lang="sl-SI" i="1" baseline="-25000" dirty="0" smtClean="0"/>
              <a:t>z</a:t>
            </a:r>
            <a:r>
              <a:rPr lang="sl-SI" dirty="0" smtClean="0"/>
              <a:t> + </a:t>
            </a:r>
            <a:r>
              <a:rPr lang="sl-SI" i="1" dirty="0" smtClean="0"/>
              <a:t>p</a:t>
            </a:r>
            <a:r>
              <a:rPr lang="sl-SI" i="1" baseline="-25000" dirty="0" smtClean="0"/>
              <a:t>z</a:t>
            </a:r>
            <a:r>
              <a:rPr lang="sl-SI" baseline="-25000" dirty="0" smtClean="0"/>
              <a:t> + </a:t>
            </a:r>
            <a:r>
              <a:rPr lang="sl-SI" i="1" baseline="-25000" dirty="0" smtClean="0"/>
              <a:t>k</a:t>
            </a:r>
            <a:r>
              <a:rPr lang="sl-SI" dirty="0" smtClean="0"/>
              <a:t>	   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75920" y="476672"/>
            <a:ext cx="6120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312024" y="4046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7392144" y="4046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7896200" y="4046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Oval 8"/>
          <p:cNvSpPr/>
          <p:nvPr/>
        </p:nvSpPr>
        <p:spPr>
          <a:xfrm>
            <a:off x="8904312" y="4046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val 9"/>
          <p:cNvSpPr/>
          <p:nvPr/>
        </p:nvSpPr>
        <p:spPr>
          <a:xfrm>
            <a:off x="9840416" y="4046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val 10"/>
          <p:cNvSpPr/>
          <p:nvPr/>
        </p:nvSpPr>
        <p:spPr>
          <a:xfrm>
            <a:off x="10776520" y="4046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3" name="Straight Connector 12"/>
          <p:cNvCxnSpPr/>
          <p:nvPr/>
        </p:nvCxnSpPr>
        <p:spPr>
          <a:xfrm>
            <a:off x="7680176" y="6926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8288" y="6926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08368" y="6926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0016" y="44624"/>
            <a:ext cx="2880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l-SI" dirty="0" smtClean="0"/>
              <a:t>1</a:t>
            </a:r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7320136" y="44624"/>
            <a:ext cx="2880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l-SI" dirty="0" smtClean="0"/>
              <a:t>2</a:t>
            </a:r>
            <a:endParaRPr lang="sl-SI" dirty="0"/>
          </a:p>
        </p:txBody>
      </p:sp>
      <p:sp>
        <p:nvSpPr>
          <p:cNvPr id="21" name="TextBox 20"/>
          <p:cNvSpPr txBox="1"/>
          <p:nvPr/>
        </p:nvSpPr>
        <p:spPr>
          <a:xfrm>
            <a:off x="7824192" y="44624"/>
            <a:ext cx="2880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l-SI" dirty="0" smtClean="0"/>
              <a:t>3</a:t>
            </a:r>
            <a:endParaRPr lang="sl-SI" dirty="0"/>
          </a:p>
        </p:txBody>
      </p:sp>
      <p:sp>
        <p:nvSpPr>
          <p:cNvPr id="22" name="TextBox 21"/>
          <p:cNvSpPr txBox="1"/>
          <p:nvPr/>
        </p:nvSpPr>
        <p:spPr>
          <a:xfrm>
            <a:off x="8832304" y="44624"/>
            <a:ext cx="2880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l-SI" dirty="0" smtClean="0"/>
              <a:t>4</a:t>
            </a:r>
            <a:endParaRPr lang="sl-SI" dirty="0"/>
          </a:p>
        </p:txBody>
      </p:sp>
      <p:sp>
        <p:nvSpPr>
          <p:cNvPr id="23" name="TextBox 22"/>
          <p:cNvSpPr txBox="1"/>
          <p:nvPr/>
        </p:nvSpPr>
        <p:spPr>
          <a:xfrm>
            <a:off x="9768408" y="44624"/>
            <a:ext cx="2880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l-SI" dirty="0" smtClean="0"/>
              <a:t>5</a:t>
            </a:r>
            <a:endParaRPr lang="sl-SI" dirty="0"/>
          </a:p>
        </p:txBody>
      </p:sp>
      <p:sp>
        <p:nvSpPr>
          <p:cNvPr id="24" name="TextBox 23"/>
          <p:cNvSpPr txBox="1"/>
          <p:nvPr/>
        </p:nvSpPr>
        <p:spPr>
          <a:xfrm>
            <a:off x="10704512" y="44624"/>
            <a:ext cx="2880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l-SI" dirty="0" smtClean="0"/>
              <a:t>6</a:t>
            </a:r>
            <a:endParaRPr lang="sl-SI" dirty="0"/>
          </a:p>
        </p:txBody>
      </p:sp>
      <p:grpSp>
        <p:nvGrpSpPr>
          <p:cNvPr id="29" name="Group 28"/>
          <p:cNvGrpSpPr/>
          <p:nvPr/>
        </p:nvGrpSpPr>
        <p:grpSpPr>
          <a:xfrm>
            <a:off x="5807968" y="836712"/>
            <a:ext cx="1872208" cy="369332"/>
            <a:chOff x="5807968" y="836712"/>
            <a:chExt cx="1872208" cy="3693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807968" y="836712"/>
              <a:ext cx="1872208" cy="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879976" y="83671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sl-SI" dirty="0" smtClean="0"/>
                <a:t>1, 2, 3</a:t>
              </a:r>
              <a:endParaRPr lang="sl-SI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80176" y="836712"/>
            <a:ext cx="1008112" cy="369332"/>
            <a:chOff x="7680176" y="836712"/>
            <a:chExt cx="1008112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80176" y="836712"/>
              <a:ext cx="1008112" cy="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80176" y="83671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sl-SI" dirty="0" smtClean="0"/>
                <a:t>2, 3, 4</a:t>
              </a:r>
              <a:endParaRPr lang="sl-SI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616280" y="836712"/>
            <a:ext cx="2808312" cy="369332"/>
            <a:chOff x="8616280" y="836712"/>
            <a:chExt cx="2808312" cy="3693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408368" y="836712"/>
              <a:ext cx="2016224" cy="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688288" y="836712"/>
              <a:ext cx="720080" cy="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616280" y="83671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sl-SI" dirty="0" smtClean="0"/>
                <a:t>3, 4, 5</a:t>
              </a:r>
              <a:endParaRPr lang="sl-SI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408368" y="83671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sl-SI" dirty="0" smtClean="0"/>
                <a:t>4, 5, 6</a:t>
              </a:r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3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2.3 Skrivno sporočilo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>
                <a:solidFill>
                  <a:srgbClr val="C00000"/>
                </a:solidFill>
              </a:rPr>
              <a:t>Substitucijski kod</a:t>
            </a:r>
            <a:r>
              <a:rPr lang="sl-SI" dirty="0" smtClean="0"/>
              <a:t>: vsaka črka se spremeni v neko drugo črko</a:t>
            </a:r>
            <a:br>
              <a:rPr lang="sl-SI" dirty="0" smtClean="0"/>
            </a:br>
            <a:r>
              <a:rPr lang="sl-SI" dirty="0" smtClean="0"/>
              <a:t>(v bistvu neka permutacija abecede)</a:t>
            </a:r>
          </a:p>
          <a:p>
            <a:pPr lvl="1"/>
            <a:r>
              <a:rPr lang="sl-SI" dirty="0" smtClean="0"/>
              <a:t>Koda ne poznamo, imamo pa neko sporočilo </a:t>
            </a:r>
            <a:r>
              <a:rPr lang="sl-SI" i="1" dirty="0" smtClean="0"/>
              <a:t>p</a:t>
            </a:r>
            <a:r>
              <a:rPr lang="sl-SI" baseline="-25000" dirty="0" smtClean="0"/>
              <a:t>1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in njegovo </a:t>
            </a:r>
            <a:r>
              <a:rPr lang="sl-SI" dirty="0" smtClean="0">
                <a:solidFill>
                  <a:srgbClr val="C00000"/>
                </a:solidFill>
              </a:rPr>
              <a:t>delno šifrirano </a:t>
            </a:r>
            <a:r>
              <a:rPr lang="sl-SI" dirty="0" smtClean="0"/>
              <a:t>različico </a:t>
            </a:r>
            <a:r>
              <a:rPr lang="sl-SI" i="1" dirty="0" smtClean="0"/>
              <a:t>c</a:t>
            </a:r>
            <a:r>
              <a:rPr lang="sl-SI" baseline="-25000" dirty="0" smtClean="0"/>
              <a:t>1</a:t>
            </a:r>
          </a:p>
          <a:p>
            <a:pPr lvl="2"/>
            <a:r>
              <a:rPr lang="sl-SI" dirty="0" smtClean="0"/>
              <a:t>Delno šifrirana pomeni, da so v </a:t>
            </a:r>
            <a:r>
              <a:rPr lang="sl-SI" i="1" dirty="0" smtClean="0"/>
              <a:t>c</a:t>
            </a:r>
            <a:r>
              <a:rPr lang="sl-SI" baseline="-25000" dirty="0" smtClean="0"/>
              <a:t>1</a:t>
            </a:r>
            <a:r>
              <a:rPr lang="sl-SI" dirty="0" smtClean="0"/>
              <a:t> ponekod znaki 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lvl="1"/>
            <a:r>
              <a:rPr lang="sl-SI" dirty="0" smtClean="0"/>
              <a:t>Hočemo </a:t>
            </a:r>
            <a:r>
              <a:rPr lang="sl-SI" dirty="0" smtClean="0">
                <a:solidFill>
                  <a:srgbClr val="C00000"/>
                </a:solidFill>
              </a:rPr>
              <a:t>rekonstruirati</a:t>
            </a:r>
            <a:r>
              <a:rPr lang="sl-SI" dirty="0" smtClean="0"/>
              <a:t> kod, kolikor je le mogoče,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in </a:t>
            </a:r>
            <a:r>
              <a:rPr lang="sl-SI" dirty="0" smtClean="0"/>
              <a:t>z njim zašifrirati neko drugo sporočilo </a:t>
            </a:r>
            <a:r>
              <a:rPr lang="sl-SI" i="1" dirty="0" smtClean="0"/>
              <a:t>p</a:t>
            </a:r>
            <a:r>
              <a:rPr lang="sl-SI" baseline="-25000" dirty="0" smtClean="0"/>
              <a:t>2</a:t>
            </a:r>
          </a:p>
          <a:p>
            <a:r>
              <a:rPr lang="sl-SI" dirty="0"/>
              <a:t>Primer:</a:t>
            </a:r>
            <a:br>
              <a:rPr lang="sl-SI" dirty="0"/>
            </a:br>
            <a:r>
              <a:rPr lang="sl-SI" dirty="0"/>
              <a:t>	</a:t>
            </a:r>
            <a:r>
              <a:rPr lang="sl-SI" i="1" dirty="0"/>
              <a:t>p</a:t>
            </a:r>
            <a:r>
              <a:rPr lang="sl-SI" baseline="-25000" dirty="0"/>
              <a:t>1</a:t>
            </a:r>
            <a:r>
              <a:rPr lang="sl-SI" dirty="0"/>
              <a:t> </a:t>
            </a:r>
            <a:r>
              <a:rPr lang="sl-SI" dirty="0" smtClean="0"/>
              <a:t>= 	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tralala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i="1" dirty="0" smtClean="0"/>
              <a:t>c</a:t>
            </a:r>
            <a:r>
              <a:rPr lang="sl-SI" baseline="-25000" dirty="0" smtClean="0"/>
              <a:t>1</a:t>
            </a:r>
            <a:r>
              <a:rPr lang="sl-SI" dirty="0" smtClean="0"/>
              <a:t> = 	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q*x**yx</a:t>
            </a:r>
          </a:p>
          <a:p>
            <a:pPr lvl="1"/>
            <a:r>
              <a:rPr lang="sl-SI" dirty="0" smtClean="0"/>
              <a:t>Iz tega lahko rekonstruiramo 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sl-SI" dirty="0" smtClean="0"/>
              <a:t> </a:t>
            </a:r>
            <a:r>
              <a:rPr lang="sl-SI" dirty="0" smtClean="0">
                <a:sym typeface="Symbol" panose="05050102010706020507" pitchFamily="18" charset="2"/>
              </a:rPr>
              <a:t> 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q</a:t>
            </a:r>
            <a:r>
              <a:rPr lang="sl-SI" dirty="0" smtClean="0">
                <a:sym typeface="Symbol" panose="05050102010706020507" pitchFamily="18" charset="2"/>
              </a:rPr>
              <a:t>, 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sl-SI" dirty="0" smtClean="0"/>
              <a:t> </a:t>
            </a:r>
            <a:r>
              <a:rPr lang="sl-SI" dirty="0">
                <a:sym typeface="Symbol" panose="05050102010706020507" pitchFamily="18" charset="2"/>
              </a:rPr>
              <a:t> 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, 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sl-SI" dirty="0" smtClean="0"/>
              <a:t> </a:t>
            </a:r>
            <a:r>
              <a:rPr lang="sl-SI" dirty="0">
                <a:sym typeface="Symbol" panose="05050102010706020507" pitchFamily="18" charset="2"/>
              </a:rPr>
              <a:t> 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y</a:t>
            </a:r>
            <a:r>
              <a:rPr lang="sl-SI" dirty="0" smtClean="0">
                <a:sym typeface="Symbol" panose="05050102010706020507" pitchFamily="18" charset="2"/>
              </a:rPr>
              <a:t>, </a:t>
            </a:r>
            <a:r>
              <a:rPr lang="sl-SI" dirty="0" smtClean="0">
                <a:sym typeface="Symbol" panose="05050102010706020507" pitchFamily="18" charset="2"/>
              </a:rPr>
              <a:t/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za </a:t>
            </a:r>
            <a:r>
              <a:rPr lang="sl-SI" dirty="0" smtClean="0">
                <a:sym typeface="Symbol" panose="05050102010706020507" pitchFamily="18" charset="2"/>
              </a:rPr>
              <a:t>druge črke (npr. 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  <a:sym typeface="Symbol" panose="05050102010706020507" pitchFamily="18" charset="2"/>
              </a:rPr>
              <a:t>r</a:t>
            </a:r>
            <a:r>
              <a:rPr lang="sl-SI" dirty="0" smtClean="0">
                <a:sym typeface="Symbol" panose="05050102010706020507" pitchFamily="18" charset="2"/>
              </a:rPr>
              <a:t>) pa šifre ne poznamo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936104"/>
          </a:xfrm>
        </p:spPr>
        <p:txBody>
          <a:bodyPr/>
          <a:lstStyle/>
          <a:p>
            <a:r>
              <a:rPr lang="sl-SI" dirty="0" smtClean="0"/>
              <a:t>2.3 Skrivno sporočilo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1"/>
            <a:ext cx="10972800" cy="5400600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Imejmo tabelo </a:t>
            </a:r>
            <a:r>
              <a:rPr lang="sl-SI" i="1" dirty="0" smtClean="0"/>
              <a:t>šifra</a:t>
            </a:r>
            <a:r>
              <a:rPr lang="sl-SI" dirty="0" smtClean="0"/>
              <a:t>[</a:t>
            </a:r>
            <a:r>
              <a:rPr lang="sl-SI" i="1" dirty="0" smtClean="0"/>
              <a:t>a..z</a:t>
            </a:r>
            <a:r>
              <a:rPr lang="sl-SI" dirty="0" smtClean="0"/>
              <a:t>], v kateri za vsako črko hranimo njeno šifro</a:t>
            </a:r>
            <a:br>
              <a:rPr lang="sl-SI" dirty="0" smtClean="0"/>
            </a:br>
            <a:r>
              <a:rPr lang="sl-SI" dirty="0" smtClean="0"/>
              <a:t>(če jo že poznamo, sicer pa znak 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Pregledujmo </a:t>
            </a:r>
            <a:r>
              <a:rPr lang="sl-SI" dirty="0" smtClean="0">
                <a:solidFill>
                  <a:srgbClr val="C00000"/>
                </a:solidFill>
              </a:rPr>
              <a:t>istoležne znake </a:t>
            </a:r>
            <a:r>
              <a:rPr lang="sl-SI" dirty="0" smtClean="0"/>
              <a:t>nizov </a:t>
            </a:r>
            <a:r>
              <a:rPr lang="sl-SI" i="1" dirty="0" smtClean="0"/>
              <a:t>p</a:t>
            </a:r>
            <a:r>
              <a:rPr lang="sl-SI" baseline="-25000" dirty="0" smtClean="0"/>
              <a:t>1</a:t>
            </a:r>
            <a:r>
              <a:rPr lang="sl-SI" dirty="0" smtClean="0"/>
              <a:t> in </a:t>
            </a:r>
            <a:r>
              <a:rPr lang="sl-SI" i="1" dirty="0" smtClean="0"/>
              <a:t>c</a:t>
            </a:r>
            <a:r>
              <a:rPr lang="sl-SI" baseline="-25000" dirty="0" smtClean="0"/>
              <a:t>1</a:t>
            </a:r>
          </a:p>
          <a:p>
            <a:pPr lvl="2"/>
            <a:r>
              <a:rPr lang="sl-SI" dirty="0" smtClean="0"/>
              <a:t>Pri vsakem </a:t>
            </a:r>
            <a:r>
              <a:rPr lang="sl-SI" i="1" dirty="0" smtClean="0"/>
              <a:t>i</a:t>
            </a:r>
            <a:r>
              <a:rPr lang="sl-SI" dirty="0" smtClean="0"/>
              <a:t> vemo, da je </a:t>
            </a:r>
            <a:r>
              <a:rPr lang="sl-SI" i="1" dirty="0" smtClean="0"/>
              <a:t>c</a:t>
            </a:r>
            <a:r>
              <a:rPr lang="sl-SI" baseline="-25000" dirty="0" smtClean="0"/>
              <a:t>1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 šifra znaka </a:t>
            </a:r>
            <a:r>
              <a:rPr lang="sl-SI" i="1" dirty="0" smtClean="0"/>
              <a:t>p</a:t>
            </a:r>
            <a:r>
              <a:rPr lang="sl-SI" baseline="-25000" dirty="0" smtClean="0"/>
              <a:t>1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</a:t>
            </a:r>
          </a:p>
          <a:p>
            <a:pPr lvl="2"/>
            <a:r>
              <a:rPr lang="sl-SI" dirty="0" smtClean="0"/>
              <a:t>Razen če je </a:t>
            </a:r>
            <a:r>
              <a:rPr lang="sl-SI" i="1" dirty="0" smtClean="0"/>
              <a:t>c</a:t>
            </a:r>
            <a:r>
              <a:rPr lang="sl-SI" baseline="-25000" dirty="0" smtClean="0"/>
              <a:t>1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 = 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lvl="2"/>
            <a:r>
              <a:rPr lang="sl-SI" dirty="0" smtClean="0"/>
              <a:t>Če za isto črko vidimo več različnih šifer, vemo, da je v vhodnih podatkih </a:t>
            </a:r>
            <a:r>
              <a:rPr lang="sl-SI" dirty="0" smtClean="0">
                <a:solidFill>
                  <a:srgbClr val="C00000"/>
                </a:solidFill>
              </a:rPr>
              <a:t>napaka</a:t>
            </a:r>
          </a:p>
          <a:p>
            <a:pPr lvl="1"/>
            <a:r>
              <a:rPr lang="sl-SI" dirty="0" smtClean="0"/>
              <a:t>Nato se samo še sprehodimo po znakih niza </a:t>
            </a:r>
            <a:r>
              <a:rPr lang="sl-SI" i="1" dirty="0" smtClean="0"/>
              <a:t>p</a:t>
            </a:r>
            <a:r>
              <a:rPr lang="sl-SI" baseline="-25000" dirty="0" smtClean="0"/>
              <a:t>2</a:t>
            </a:r>
            <a:r>
              <a:rPr lang="sl-SI" dirty="0" smtClean="0"/>
              <a:t> in jih šifriramo s pomočjo tabele </a:t>
            </a:r>
            <a:r>
              <a:rPr lang="sl-SI" i="1" dirty="0" smtClean="0"/>
              <a:t>šifra</a:t>
            </a:r>
          </a:p>
          <a:p>
            <a:r>
              <a:rPr lang="sl-SI" dirty="0" smtClean="0"/>
              <a:t>Psevdokoda: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b="1" dirty="0" smtClean="0"/>
              <a:t>for</a:t>
            </a:r>
            <a:r>
              <a:rPr lang="sl-SI" dirty="0" smtClean="0"/>
              <a:t> </a:t>
            </a:r>
            <a:r>
              <a:rPr lang="sl-SI" i="1" dirty="0" smtClean="0"/>
              <a:t>c</a:t>
            </a:r>
            <a:r>
              <a:rPr lang="sl-SI" dirty="0" smtClean="0"/>
              <a:t> = '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sl-SI" dirty="0" smtClean="0"/>
              <a:t>' to '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sl-SI" dirty="0" smtClean="0"/>
              <a:t>' </a:t>
            </a:r>
            <a:r>
              <a:rPr lang="sl-SI" b="1" dirty="0" smtClean="0"/>
              <a:t>do</a:t>
            </a:r>
            <a:r>
              <a:rPr lang="sl-SI" dirty="0" smtClean="0"/>
              <a:t> </a:t>
            </a:r>
            <a:r>
              <a:rPr lang="sl-SI" i="1" dirty="0" smtClean="0"/>
              <a:t>šifra</a:t>
            </a:r>
            <a:r>
              <a:rPr lang="sl-SI" dirty="0" smtClean="0"/>
              <a:t>[</a:t>
            </a:r>
            <a:r>
              <a:rPr lang="sl-SI" i="1" dirty="0" smtClean="0"/>
              <a:t>c</a:t>
            </a:r>
            <a:r>
              <a:rPr lang="sl-SI" dirty="0" smtClean="0"/>
              <a:t>] = '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sl-SI" dirty="0" smtClean="0"/>
              <a:t>'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b="1" dirty="0" smtClean="0"/>
              <a:t>for</a:t>
            </a:r>
            <a:r>
              <a:rPr lang="sl-SI" dirty="0" smtClean="0"/>
              <a:t> </a:t>
            </a:r>
            <a:r>
              <a:rPr lang="sl-SI" i="1" dirty="0" smtClean="0"/>
              <a:t>i</a:t>
            </a:r>
            <a:r>
              <a:rPr lang="sl-SI" dirty="0" smtClean="0"/>
              <a:t> = 0 </a:t>
            </a:r>
            <a:r>
              <a:rPr lang="sl-SI" b="1" dirty="0" smtClean="0"/>
              <a:t>to</a:t>
            </a:r>
            <a:r>
              <a:rPr lang="sl-SI" dirty="0" smtClean="0"/>
              <a:t> </a:t>
            </a:r>
            <a:r>
              <a:rPr lang="sl-SI" i="1" dirty="0" smtClean="0"/>
              <a:t>len</a:t>
            </a:r>
            <a:r>
              <a:rPr lang="sl-SI" dirty="0" smtClean="0"/>
              <a:t>(</a:t>
            </a:r>
            <a:r>
              <a:rPr lang="sl-SI" i="1" dirty="0" smtClean="0"/>
              <a:t>p</a:t>
            </a:r>
            <a:r>
              <a:rPr lang="sl-SI" baseline="-25000" dirty="0" smtClean="0"/>
              <a:t>1</a:t>
            </a:r>
            <a:r>
              <a:rPr lang="sl-SI" dirty="0" smtClean="0"/>
              <a:t>) – 1: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 smtClean="0"/>
              <a:t>c</a:t>
            </a:r>
            <a:r>
              <a:rPr lang="sl-SI" baseline="-25000" dirty="0" smtClean="0"/>
              <a:t>1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 </a:t>
            </a:r>
            <a:r>
              <a:rPr lang="sl-SI" dirty="0" smtClean="0"/>
              <a:t>== </a:t>
            </a:r>
            <a:r>
              <a:rPr lang="sl-SI" dirty="0" smtClean="0"/>
              <a:t>'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sl-SI" dirty="0" smtClean="0"/>
              <a:t>': 		</a:t>
            </a:r>
            <a:r>
              <a:rPr lang="sl-SI" b="1" dirty="0" smtClean="0"/>
              <a:t>continue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else if</a:t>
            </a:r>
            <a:r>
              <a:rPr lang="sl-SI" dirty="0" smtClean="0"/>
              <a:t> </a:t>
            </a:r>
            <a:r>
              <a:rPr lang="sl-SI" i="1" dirty="0" smtClean="0"/>
              <a:t>šifra</a:t>
            </a:r>
            <a:r>
              <a:rPr lang="sl-SI" dirty="0" smtClean="0"/>
              <a:t>[</a:t>
            </a:r>
            <a:r>
              <a:rPr lang="sl-SI" i="1" dirty="0" smtClean="0"/>
              <a:t>p</a:t>
            </a:r>
            <a:r>
              <a:rPr lang="sl-SI" baseline="-25000" dirty="0" smtClean="0"/>
              <a:t>1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]] </a:t>
            </a:r>
            <a:r>
              <a:rPr lang="sl-SI" dirty="0" smtClean="0"/>
              <a:t>== </a:t>
            </a:r>
            <a:r>
              <a:rPr lang="sl-SI" dirty="0" smtClean="0"/>
              <a:t>'</a:t>
            </a:r>
            <a:r>
              <a:rPr lang="sl-SI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sl-SI" dirty="0" smtClean="0"/>
              <a:t>':	</a:t>
            </a:r>
            <a:r>
              <a:rPr lang="sl-SI" i="1" dirty="0" smtClean="0"/>
              <a:t>šifra</a:t>
            </a:r>
            <a:r>
              <a:rPr lang="sl-SI" dirty="0" smtClean="0"/>
              <a:t>[</a:t>
            </a:r>
            <a:r>
              <a:rPr lang="sl-SI" i="1" dirty="0" smtClean="0"/>
              <a:t>p</a:t>
            </a:r>
            <a:r>
              <a:rPr lang="sl-SI" baseline="-25000" dirty="0" smtClean="0"/>
              <a:t>1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]] = </a:t>
            </a:r>
            <a:r>
              <a:rPr lang="sl-SI" i="1" dirty="0" smtClean="0"/>
              <a:t>c</a:t>
            </a:r>
            <a:r>
              <a:rPr lang="sl-SI" baseline="-25000" dirty="0" smtClean="0"/>
              <a:t>1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else if</a:t>
            </a:r>
            <a:r>
              <a:rPr lang="sl-SI" dirty="0" smtClean="0"/>
              <a:t> </a:t>
            </a:r>
            <a:r>
              <a:rPr lang="sl-SI" i="1" dirty="0" smtClean="0"/>
              <a:t>šifra</a:t>
            </a:r>
            <a:r>
              <a:rPr lang="sl-SI" dirty="0" smtClean="0"/>
              <a:t>[</a:t>
            </a:r>
            <a:r>
              <a:rPr lang="sl-SI" i="1" dirty="0" smtClean="0"/>
              <a:t>p</a:t>
            </a:r>
            <a:r>
              <a:rPr lang="sl-SI" baseline="-25000" dirty="0" smtClean="0"/>
              <a:t>1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]] != </a:t>
            </a:r>
            <a:r>
              <a:rPr lang="sl-SI" i="1" dirty="0" smtClean="0"/>
              <a:t>c</a:t>
            </a:r>
            <a:r>
              <a:rPr lang="sl-SI" baseline="-25000" dirty="0" smtClean="0"/>
              <a:t>1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]:</a:t>
            </a:r>
            <a:r>
              <a:rPr lang="sl-SI" dirty="0" smtClean="0"/>
              <a:t>	sporoči napako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b="1" dirty="0" smtClean="0"/>
              <a:t>for</a:t>
            </a:r>
            <a:r>
              <a:rPr lang="sl-SI" dirty="0" smtClean="0"/>
              <a:t> </a:t>
            </a:r>
            <a:r>
              <a:rPr lang="sl-SI" i="1" dirty="0" smtClean="0"/>
              <a:t>i</a:t>
            </a:r>
            <a:r>
              <a:rPr lang="sl-SI" dirty="0" smtClean="0"/>
              <a:t> = 0 </a:t>
            </a:r>
            <a:r>
              <a:rPr lang="sl-SI" b="1" dirty="0" smtClean="0"/>
              <a:t>to</a:t>
            </a:r>
            <a:r>
              <a:rPr lang="sl-SI" dirty="0" smtClean="0"/>
              <a:t> </a:t>
            </a:r>
            <a:r>
              <a:rPr lang="sl-SI" i="1" dirty="0" smtClean="0"/>
              <a:t>len</a:t>
            </a:r>
            <a:r>
              <a:rPr lang="sl-SI" dirty="0" smtClean="0"/>
              <a:t>(</a:t>
            </a:r>
            <a:r>
              <a:rPr lang="sl-SI" i="1" dirty="0" smtClean="0"/>
              <a:t>p</a:t>
            </a:r>
            <a:r>
              <a:rPr lang="sl-SI" baseline="-25000" dirty="0" smtClean="0"/>
              <a:t>2</a:t>
            </a:r>
            <a:r>
              <a:rPr lang="sl-SI" dirty="0" smtClean="0"/>
              <a:t>) – 1:</a:t>
            </a:r>
            <a:br>
              <a:rPr lang="sl-SI" dirty="0" smtClean="0"/>
            </a:br>
            <a:r>
              <a:rPr lang="sl-SI" dirty="0" smtClean="0"/>
              <a:t>	    izpiši znak </a:t>
            </a:r>
            <a:r>
              <a:rPr lang="sl-SI" i="1" dirty="0" smtClean="0"/>
              <a:t>šifra</a:t>
            </a:r>
            <a:r>
              <a:rPr lang="sl-SI" dirty="0" smtClean="0"/>
              <a:t>[</a:t>
            </a:r>
            <a:r>
              <a:rPr lang="sl-SI" i="1" dirty="0" smtClean="0"/>
              <a:t>p</a:t>
            </a:r>
            <a:r>
              <a:rPr lang="sl-SI" baseline="-25000" dirty="0" smtClean="0"/>
              <a:t>2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2.4 Potenciranje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Dan je izmišljen jezik, podoben </a:t>
            </a:r>
            <a:r>
              <a:rPr lang="sl-SI" dirty="0" smtClean="0">
                <a:solidFill>
                  <a:srgbClr val="C00000"/>
                </a:solidFill>
              </a:rPr>
              <a:t>zbirnemu jeziku</a:t>
            </a:r>
          </a:p>
          <a:p>
            <a:pPr lvl="2"/>
            <a:r>
              <a:rPr lang="sl-SI" dirty="0" smtClean="0"/>
              <a:t>Z ukazi ADD, SUB, MUL, DIV, MOD (aritmetika) in JL (pogojni skok)</a:t>
            </a:r>
          </a:p>
          <a:p>
            <a:pPr lvl="1"/>
            <a:r>
              <a:rPr lang="sl-SI" dirty="0" smtClean="0"/>
              <a:t>Napiši v njem program, ki izračuna </a:t>
            </a:r>
            <a:r>
              <a:rPr lang="sl-SI" dirty="0" smtClean="0">
                <a:solidFill>
                  <a:srgbClr val="C00000"/>
                </a:solidFill>
              </a:rPr>
              <a:t>potenco </a:t>
            </a:r>
            <a:r>
              <a:rPr lang="sl-SI" i="1" dirty="0" smtClean="0">
                <a:solidFill>
                  <a:srgbClr val="C00000"/>
                </a:solidFill>
              </a:rPr>
              <a:t>a</a:t>
            </a:r>
            <a:r>
              <a:rPr lang="sl-SI" i="1" baseline="30000" dirty="0" smtClean="0">
                <a:solidFill>
                  <a:srgbClr val="C00000"/>
                </a:solidFill>
              </a:rPr>
              <a:t>b</a:t>
            </a:r>
          </a:p>
          <a:p>
            <a:pPr lvl="1"/>
            <a:r>
              <a:rPr lang="sl-SI" dirty="0" smtClean="0">
                <a:solidFill>
                  <a:srgbClr val="C00000"/>
                </a:solidFill>
              </a:rPr>
              <a:t>Namig</a:t>
            </a:r>
            <a:r>
              <a:rPr lang="sl-SI" dirty="0" smtClean="0"/>
              <a:t>: najprej izračunaj </a:t>
            </a:r>
            <a:r>
              <a:rPr lang="sl-SI" i="1" dirty="0" smtClean="0"/>
              <a:t>a</a:t>
            </a:r>
            <a:r>
              <a:rPr lang="sl-SI" baseline="30000" dirty="0" smtClean="0"/>
              <a:t>2</a:t>
            </a:r>
            <a:r>
              <a:rPr lang="sl-SI" dirty="0" smtClean="0"/>
              <a:t>, </a:t>
            </a:r>
            <a:r>
              <a:rPr lang="sl-SI" i="1" dirty="0" smtClean="0"/>
              <a:t>a</a:t>
            </a:r>
            <a:r>
              <a:rPr lang="sl-SI" baseline="30000" dirty="0" smtClean="0"/>
              <a:t>4</a:t>
            </a:r>
            <a:r>
              <a:rPr lang="sl-SI" dirty="0" smtClean="0"/>
              <a:t>, </a:t>
            </a:r>
            <a:r>
              <a:rPr lang="sl-SI" i="1" dirty="0" smtClean="0"/>
              <a:t>a</a:t>
            </a:r>
            <a:r>
              <a:rPr lang="sl-SI" baseline="30000" dirty="0" smtClean="0"/>
              <a:t>8</a:t>
            </a:r>
            <a:r>
              <a:rPr lang="sl-SI" dirty="0" smtClean="0"/>
              <a:t>, </a:t>
            </a:r>
            <a:r>
              <a:rPr lang="sl-SI" i="1" dirty="0" smtClean="0"/>
              <a:t>a</a:t>
            </a:r>
            <a:r>
              <a:rPr lang="sl-SI" baseline="30000" dirty="0" smtClean="0"/>
              <a:t>16</a:t>
            </a:r>
            <a:r>
              <a:rPr lang="sl-SI" dirty="0" smtClean="0"/>
              <a:t> itd.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Potence iz namiga lahko računamo z </a:t>
            </a:r>
            <a:r>
              <a:rPr lang="sl-SI" dirty="0" smtClean="0">
                <a:solidFill>
                  <a:srgbClr val="C00000"/>
                </a:solidFill>
              </a:rPr>
              <a:t>zaporednim kvadriranjem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i="1" dirty="0" smtClean="0"/>
              <a:t>a</a:t>
            </a:r>
            <a:r>
              <a:rPr lang="sl-SI" baseline="30000" dirty="0" smtClean="0"/>
              <a:t>2</a:t>
            </a:r>
            <a:r>
              <a:rPr lang="sl-SI" dirty="0" smtClean="0"/>
              <a:t> = </a:t>
            </a:r>
            <a:r>
              <a:rPr lang="sl-SI" i="1" dirty="0" smtClean="0"/>
              <a:t>a</a:t>
            </a:r>
            <a:r>
              <a:rPr lang="sl-SI" dirty="0" smtClean="0"/>
              <a:t> </a:t>
            </a:r>
            <a:r>
              <a:rPr lang="sl-SI" dirty="0" smtClean="0">
                <a:sym typeface="Symbol" panose="05050102010706020507" pitchFamily="18" charset="2"/>
              </a:rPr>
              <a:t>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dirty="0" smtClean="0">
                <a:sym typeface="Symbol" panose="05050102010706020507" pitchFamily="18" charset="2"/>
              </a:rPr>
              <a:t>,   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4</a:t>
            </a:r>
            <a:r>
              <a:rPr lang="sl-SI" dirty="0" smtClean="0">
                <a:sym typeface="Symbol" panose="05050102010706020507" pitchFamily="18" charset="2"/>
              </a:rPr>
              <a:t> = (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2</a:t>
            </a:r>
            <a:r>
              <a:rPr lang="sl-SI" dirty="0" smtClean="0">
                <a:sym typeface="Symbol" panose="05050102010706020507" pitchFamily="18" charset="2"/>
              </a:rPr>
              <a:t>)  (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2</a:t>
            </a:r>
            <a:r>
              <a:rPr lang="sl-SI" dirty="0" smtClean="0">
                <a:sym typeface="Symbol" panose="05050102010706020507" pitchFamily="18" charset="2"/>
              </a:rPr>
              <a:t>),   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8</a:t>
            </a:r>
            <a:r>
              <a:rPr lang="sl-SI" dirty="0" smtClean="0">
                <a:sym typeface="Symbol" panose="05050102010706020507" pitchFamily="18" charset="2"/>
              </a:rPr>
              <a:t> = (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4</a:t>
            </a:r>
            <a:r>
              <a:rPr lang="sl-SI" dirty="0" smtClean="0">
                <a:sym typeface="Symbol" panose="05050102010706020507" pitchFamily="18" charset="2"/>
              </a:rPr>
              <a:t>)  (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4</a:t>
            </a:r>
            <a:r>
              <a:rPr lang="sl-SI" dirty="0" smtClean="0">
                <a:sym typeface="Symbol" panose="05050102010706020507" pitchFamily="18" charset="2"/>
              </a:rPr>
              <a:t>) itd.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Število </a:t>
            </a:r>
            <a:r>
              <a:rPr lang="sl-SI" i="1" dirty="0" smtClean="0">
                <a:sym typeface="Symbol" panose="05050102010706020507" pitchFamily="18" charset="2"/>
              </a:rPr>
              <a:t>b</a:t>
            </a:r>
            <a:r>
              <a:rPr lang="sl-SI" dirty="0" smtClean="0">
                <a:sym typeface="Symbol" panose="05050102010706020507" pitchFamily="18" charset="2"/>
              </a:rPr>
              <a:t> lahko izrazimo kot </a:t>
            </a:r>
            <a:r>
              <a:rPr lang="sl-SI" dirty="0" smtClean="0">
                <a:solidFill>
                  <a:srgbClr val="C00000"/>
                </a:solidFill>
                <a:sym typeface="Symbol" panose="05050102010706020507" pitchFamily="18" charset="2"/>
              </a:rPr>
              <a:t>vsoto potenc </a:t>
            </a:r>
            <a:r>
              <a:rPr lang="sl-SI" dirty="0" smtClean="0">
                <a:sym typeface="Symbol" panose="05050102010706020507" pitchFamily="18" charset="2"/>
              </a:rPr>
              <a:t>števila 2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Npr. </a:t>
            </a:r>
            <a:r>
              <a:rPr lang="sl-SI" i="1" dirty="0" smtClean="0">
                <a:sym typeface="Symbol" panose="05050102010706020507" pitchFamily="18" charset="2"/>
              </a:rPr>
              <a:t>b</a:t>
            </a:r>
            <a:r>
              <a:rPr lang="sl-SI" dirty="0" smtClean="0">
                <a:sym typeface="Symbol" panose="05050102010706020507" pitchFamily="18" charset="2"/>
              </a:rPr>
              <a:t> = 87 = 1010111</a:t>
            </a:r>
            <a:r>
              <a:rPr lang="sl-SI" baseline="-25000" dirty="0" smtClean="0">
                <a:sym typeface="Symbol" panose="05050102010706020507" pitchFamily="18" charset="2"/>
              </a:rPr>
              <a:t>2</a:t>
            </a:r>
            <a:r>
              <a:rPr lang="sl-SI" dirty="0" smtClean="0">
                <a:sym typeface="Symbol" panose="05050102010706020507" pitchFamily="18" charset="2"/>
              </a:rPr>
              <a:t> = 64 + 16 + 4 + 2 + 1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Zato je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87 </a:t>
            </a:r>
            <a:r>
              <a:rPr lang="sl-SI" dirty="0" smtClean="0">
                <a:sym typeface="Symbol" panose="05050102010706020507" pitchFamily="18" charset="2"/>
              </a:rPr>
              <a:t>=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64 + 16 + 4 + 2 + 1</a:t>
            </a:r>
            <a:r>
              <a:rPr lang="sl-SI" dirty="0" smtClean="0">
                <a:sym typeface="Symbol" panose="05050102010706020507" pitchFamily="18" charset="2"/>
              </a:rPr>
              <a:t> =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64</a:t>
            </a:r>
            <a:r>
              <a:rPr lang="sl-SI" dirty="0" smtClean="0">
                <a:sym typeface="Symbol" panose="05050102010706020507" pitchFamily="18" charset="2"/>
              </a:rPr>
              <a:t> 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16</a:t>
            </a:r>
            <a:r>
              <a:rPr lang="sl-SI" dirty="0" smtClean="0">
                <a:sym typeface="Symbol" panose="05050102010706020507" pitchFamily="18" charset="2"/>
              </a:rPr>
              <a:t> 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4</a:t>
            </a:r>
            <a:r>
              <a:rPr lang="sl-SI" dirty="0" smtClean="0">
                <a:sym typeface="Symbol" panose="05050102010706020507" pitchFamily="18" charset="2"/>
              </a:rPr>
              <a:t> 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2</a:t>
            </a:r>
            <a:r>
              <a:rPr lang="sl-SI" dirty="0" smtClean="0">
                <a:sym typeface="Symbol" panose="05050102010706020507" pitchFamily="18" charset="2"/>
              </a:rPr>
              <a:t> 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baseline="30000" dirty="0" smtClean="0">
                <a:sym typeface="Symbol" panose="05050102010706020507" pitchFamily="18" charset="2"/>
              </a:rPr>
              <a:t>1</a:t>
            </a:r>
          </a:p>
          <a:p>
            <a:pPr lvl="1"/>
            <a:r>
              <a:rPr lang="sl-SI" dirty="0" smtClean="0"/>
              <a:t>Zdaj moramo ta postopek le še zapisati v našem zbirnem jeziku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2.4 Potenciranje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Postopek: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i="1" dirty="0" smtClean="0"/>
              <a:t>c</a:t>
            </a:r>
            <a:r>
              <a:rPr lang="sl-SI" dirty="0" smtClean="0"/>
              <a:t> = 1;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b="1" dirty="0" smtClean="0"/>
              <a:t>for</a:t>
            </a:r>
            <a:r>
              <a:rPr lang="sl-SI" dirty="0" smtClean="0"/>
              <a:t> </a:t>
            </a:r>
            <a:r>
              <a:rPr lang="sl-SI" i="1" dirty="0" smtClean="0"/>
              <a:t>i</a:t>
            </a:r>
            <a:r>
              <a:rPr lang="sl-SI" dirty="0" smtClean="0"/>
              <a:t> = 0, 1, 2, …: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if</a:t>
            </a:r>
            <a:r>
              <a:rPr lang="sl-SI" dirty="0" smtClean="0"/>
              <a:t> je bit </a:t>
            </a:r>
            <a:r>
              <a:rPr lang="sl-SI" i="1" dirty="0" smtClean="0"/>
              <a:t>i</a:t>
            </a:r>
            <a:r>
              <a:rPr lang="sl-SI" dirty="0" smtClean="0"/>
              <a:t> v dvojiškem zapisu števila </a:t>
            </a:r>
            <a:r>
              <a:rPr lang="sl-SI" i="1" dirty="0" smtClean="0"/>
              <a:t>b</a:t>
            </a:r>
            <a:r>
              <a:rPr lang="sl-SI" dirty="0" smtClean="0"/>
              <a:t> prižgan </a:t>
            </a:r>
            <a:r>
              <a:rPr lang="sl-SI" b="1" dirty="0" smtClean="0"/>
              <a:t>then</a:t>
            </a:r>
            <a:r>
              <a:rPr lang="sl-SI" dirty="0" smtClean="0"/>
              <a:t> </a:t>
            </a:r>
            <a:r>
              <a:rPr lang="sl-SI" i="1" dirty="0" smtClean="0"/>
              <a:t>c</a:t>
            </a:r>
            <a:r>
              <a:rPr lang="sl-SI" dirty="0" smtClean="0"/>
              <a:t> = </a:t>
            </a:r>
            <a:r>
              <a:rPr lang="sl-SI" i="1" dirty="0" smtClean="0"/>
              <a:t>c</a:t>
            </a:r>
            <a:r>
              <a:rPr lang="sl-SI" dirty="0" smtClean="0"/>
              <a:t> </a:t>
            </a:r>
            <a:r>
              <a:rPr lang="sl-SI" dirty="0" smtClean="0">
                <a:sym typeface="Symbol" panose="05050102010706020507" pitchFamily="18" charset="2"/>
              </a:rPr>
              <a:t>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dirty="0" smtClean="0">
                <a:sym typeface="Symbol" panose="05050102010706020507" pitchFamily="18" charset="2"/>
              </a:rPr>
              <a:t/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	   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dirty="0" smtClean="0">
                <a:sym typeface="Symbol" panose="05050102010706020507" pitchFamily="18" charset="2"/>
              </a:rPr>
              <a:t> =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dirty="0">
                <a:sym typeface="Symbol" panose="05050102010706020507" pitchFamily="18" charset="2"/>
              </a:rPr>
              <a:t>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i="1" dirty="0" smtClean="0">
                <a:sym typeface="Symbol" panose="05050102010706020507" pitchFamily="18" charset="2"/>
              </a:rPr>
              <a:t>a</a:t>
            </a:r>
          </a:p>
          <a:p>
            <a:r>
              <a:rPr lang="sl-SI" dirty="0" smtClean="0">
                <a:sym typeface="Symbol" panose="05050102010706020507" pitchFamily="18" charset="2"/>
              </a:rPr>
              <a:t>Kako preveriti, ali je nek bit v dvojiškem zapisu </a:t>
            </a:r>
            <a:r>
              <a:rPr lang="sl-SI" i="1" dirty="0" smtClean="0">
                <a:sym typeface="Symbol" panose="05050102010706020507" pitchFamily="18" charset="2"/>
              </a:rPr>
              <a:t>b</a:t>
            </a:r>
            <a:r>
              <a:rPr lang="sl-SI" dirty="0" smtClean="0">
                <a:sym typeface="Symbol" panose="05050102010706020507" pitchFamily="18" charset="2"/>
              </a:rPr>
              <a:t>-ja </a:t>
            </a:r>
            <a:r>
              <a:rPr lang="sl-SI" dirty="0" smtClean="0">
                <a:solidFill>
                  <a:srgbClr val="C00000"/>
                </a:solidFill>
                <a:sym typeface="Symbol" panose="05050102010706020507" pitchFamily="18" charset="2"/>
              </a:rPr>
              <a:t>prižgan</a:t>
            </a:r>
            <a:r>
              <a:rPr lang="sl-SI" dirty="0" smtClean="0">
                <a:sym typeface="Symbol" panose="05050102010706020507" pitchFamily="18" charset="2"/>
              </a:rPr>
              <a:t>?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Za </a:t>
            </a:r>
            <a:r>
              <a:rPr lang="sl-SI" dirty="0" smtClean="0">
                <a:solidFill>
                  <a:srgbClr val="C00000"/>
                </a:solidFill>
                <a:sym typeface="Symbol" panose="05050102010706020507" pitchFamily="18" charset="2"/>
              </a:rPr>
              <a:t>najnižji bit </a:t>
            </a:r>
            <a:r>
              <a:rPr lang="sl-SI" dirty="0" smtClean="0">
                <a:sym typeface="Symbol" panose="05050102010706020507" pitchFamily="18" charset="2"/>
              </a:rPr>
              <a:t>je stvar preprosta: ta je prižgan  </a:t>
            </a:r>
            <a:r>
              <a:rPr lang="sl-SI" i="1" dirty="0" smtClean="0">
                <a:sym typeface="Symbol" panose="05050102010706020507" pitchFamily="18" charset="2"/>
              </a:rPr>
              <a:t>b</a:t>
            </a:r>
            <a:r>
              <a:rPr lang="sl-SI" dirty="0" smtClean="0">
                <a:sym typeface="Symbol" panose="05050102010706020507" pitchFamily="18" charset="2"/>
              </a:rPr>
              <a:t> je liho število </a:t>
            </a:r>
            <a:r>
              <a:rPr lang="sl-SI" dirty="0">
                <a:sym typeface="Symbol" panose="05050102010706020507" pitchFamily="18" charset="2"/>
              </a:rPr>
              <a:t> 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i="1" dirty="0" smtClean="0">
                <a:sym typeface="Symbol" panose="05050102010706020507" pitchFamily="18" charset="2"/>
              </a:rPr>
              <a:t>b</a:t>
            </a:r>
            <a:r>
              <a:rPr lang="sl-SI" dirty="0" smtClean="0">
                <a:sym typeface="Symbol" panose="05050102010706020507" pitchFamily="18" charset="2"/>
              </a:rPr>
              <a:t> mod 2 = 1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Če potem izračunamo celi del količnika </a:t>
            </a:r>
            <a:r>
              <a:rPr lang="sl-SI" i="1" dirty="0" smtClean="0">
                <a:sym typeface="Symbol" panose="05050102010706020507" pitchFamily="18" charset="2"/>
              </a:rPr>
              <a:t>b</a:t>
            </a:r>
            <a:r>
              <a:rPr lang="sl-SI" dirty="0" smtClean="0">
                <a:sym typeface="Symbol" panose="05050102010706020507" pitchFamily="18" charset="2"/>
              </a:rPr>
              <a:t>/2, je to ravno </a:t>
            </a:r>
            <a:r>
              <a:rPr lang="sl-SI" i="1" dirty="0" smtClean="0">
                <a:sym typeface="Symbol" panose="05050102010706020507" pitchFamily="18" charset="2"/>
              </a:rPr>
              <a:t>b</a:t>
            </a:r>
            <a:r>
              <a:rPr lang="sl-SI" dirty="0" smtClean="0">
                <a:sym typeface="Symbol" panose="05050102010706020507" pitchFamily="18" charset="2"/>
              </a:rPr>
              <a:t> brez najnižjega bita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Primer: 87/2 = 43,5;    </a:t>
            </a:r>
            <a:r>
              <a:rPr lang="sl-SI" dirty="0">
                <a:sym typeface="Symbol" panose="05050102010706020507" pitchFamily="18" charset="2"/>
              </a:rPr>
              <a:t>iz 87 = </a:t>
            </a:r>
            <a:r>
              <a:rPr lang="sl-SI" dirty="0" smtClean="0">
                <a:sym typeface="Symbol" panose="05050102010706020507" pitchFamily="18" charset="2"/>
              </a:rPr>
              <a:t>1010111</a:t>
            </a:r>
            <a:r>
              <a:rPr lang="sl-SI" baseline="-25000" dirty="0" smtClean="0">
                <a:sym typeface="Symbol" panose="05050102010706020507" pitchFamily="18" charset="2"/>
              </a:rPr>
              <a:t>2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dirty="0">
                <a:sym typeface="Symbol" panose="05050102010706020507" pitchFamily="18" charset="2"/>
              </a:rPr>
              <a:t>smo dobili 43 = </a:t>
            </a:r>
            <a:r>
              <a:rPr lang="sl-SI" dirty="0" smtClean="0">
                <a:sym typeface="Symbol" panose="05050102010706020507" pitchFamily="18" charset="2"/>
              </a:rPr>
              <a:t>101011</a:t>
            </a:r>
            <a:r>
              <a:rPr lang="sl-SI" baseline="-25000" dirty="0" smtClean="0">
                <a:sym typeface="Symbol" panose="05050102010706020507" pitchFamily="18" charset="2"/>
              </a:rPr>
              <a:t>2</a:t>
            </a:r>
            <a:r>
              <a:rPr lang="sl-SI" dirty="0" smtClean="0">
                <a:sym typeface="Symbol" panose="05050102010706020507" pitchFamily="18" charset="2"/>
              </a:rPr>
              <a:t>s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Torej lahko v vsaki iteraciji pogledamo najnižji bit in ga nato </a:t>
            </a:r>
            <a:r>
              <a:rPr lang="sl-SI" dirty="0" smtClean="0">
                <a:solidFill>
                  <a:srgbClr val="C00000"/>
                </a:solidFill>
                <a:sym typeface="Symbol" panose="05050102010706020507" pitchFamily="18" charset="2"/>
              </a:rPr>
              <a:t>odrežemo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Ko </a:t>
            </a:r>
            <a:r>
              <a:rPr lang="sl-SI" i="1" dirty="0" smtClean="0">
                <a:sym typeface="Symbol" panose="05050102010706020507" pitchFamily="18" charset="2"/>
              </a:rPr>
              <a:t>b</a:t>
            </a:r>
            <a:r>
              <a:rPr lang="sl-SI" dirty="0" smtClean="0">
                <a:sym typeface="Symbol" panose="05050102010706020507" pitchFamily="18" charset="2"/>
              </a:rPr>
              <a:t> pade na 0, so vsi preostali biti ugasnjeni in lahko zanko končamo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6983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2.4 Potenciranje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Rešitev:</a:t>
            </a:r>
            <a:br>
              <a:rPr lang="sl-SI" dirty="0" smtClean="0"/>
            </a:br>
            <a:r>
              <a:rPr lang="sl-SI" dirty="0" smtClean="0"/>
              <a:t>		SUB </a:t>
            </a:r>
            <a:r>
              <a:rPr lang="sl-SI" i="1" dirty="0" smtClean="0"/>
              <a:t>c</a:t>
            </a:r>
            <a:r>
              <a:rPr lang="sl-SI" dirty="0" smtClean="0"/>
              <a:t>, </a:t>
            </a:r>
            <a:r>
              <a:rPr lang="sl-SI" i="1" dirty="0" smtClean="0"/>
              <a:t>c</a:t>
            </a:r>
            <a:r>
              <a:rPr lang="sl-SI" dirty="0" smtClean="0"/>
              <a:t>		</a:t>
            </a:r>
            <a:r>
              <a:rPr lang="sl-SI" dirty="0" smtClean="0">
                <a:solidFill>
                  <a:schemeClr val="accent1"/>
                </a:solidFill>
              </a:rPr>
              <a:t>postavi </a:t>
            </a:r>
            <a:r>
              <a:rPr lang="sl-SI" i="1" dirty="0" smtClean="0">
                <a:solidFill>
                  <a:schemeClr val="accent1"/>
                </a:solidFill>
              </a:rPr>
              <a:t>c</a:t>
            </a:r>
            <a:r>
              <a:rPr lang="sl-SI" dirty="0" smtClean="0">
                <a:solidFill>
                  <a:schemeClr val="accent1"/>
                </a:solidFill>
              </a:rPr>
              <a:t> na 0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	ADD </a:t>
            </a:r>
            <a:r>
              <a:rPr lang="sl-SI" i="1" dirty="0" smtClean="0"/>
              <a:t>c</a:t>
            </a:r>
            <a:r>
              <a:rPr lang="sl-SI" dirty="0" smtClean="0"/>
              <a:t>, 1		</a:t>
            </a:r>
            <a:r>
              <a:rPr lang="sl-SI" i="1" dirty="0" smtClean="0">
                <a:solidFill>
                  <a:schemeClr val="accent1"/>
                </a:solidFill>
              </a:rPr>
              <a:t>c</a:t>
            </a:r>
            <a:r>
              <a:rPr lang="sl-SI" dirty="0" smtClean="0">
                <a:solidFill>
                  <a:schemeClr val="accent1"/>
                </a:solidFill>
              </a:rPr>
              <a:t> je zdaj 1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i="1" dirty="0" smtClean="0"/>
              <a:t>zanka</a:t>
            </a:r>
            <a:r>
              <a:rPr lang="sl-SI" dirty="0" smtClean="0"/>
              <a:t>:	JL </a:t>
            </a:r>
            <a:r>
              <a:rPr lang="sl-SI" i="1" dirty="0" smtClean="0"/>
              <a:t>b</a:t>
            </a:r>
            <a:r>
              <a:rPr lang="sl-SI" dirty="0" smtClean="0"/>
              <a:t>, 1, </a:t>
            </a:r>
            <a:r>
              <a:rPr lang="sl-SI" i="1" dirty="0" smtClean="0"/>
              <a:t>konec	</a:t>
            </a:r>
            <a:r>
              <a:rPr lang="sl-SI" dirty="0" smtClean="0"/>
              <a:t>	</a:t>
            </a:r>
            <a:r>
              <a:rPr lang="sl-SI" dirty="0" smtClean="0">
                <a:solidFill>
                  <a:schemeClr val="accent1"/>
                </a:solidFill>
              </a:rPr>
              <a:t>če je </a:t>
            </a:r>
            <a:r>
              <a:rPr lang="sl-SI" i="1" dirty="0" smtClean="0">
                <a:solidFill>
                  <a:schemeClr val="accent1"/>
                </a:solidFill>
              </a:rPr>
              <a:t>b</a:t>
            </a:r>
            <a:r>
              <a:rPr lang="sl-SI" dirty="0" smtClean="0">
                <a:solidFill>
                  <a:schemeClr val="accent1"/>
                </a:solidFill>
              </a:rPr>
              <a:t> = 0, končaj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	SUB </a:t>
            </a:r>
            <a:r>
              <a:rPr lang="sl-SI" i="1" dirty="0" smtClean="0"/>
              <a:t>t</a:t>
            </a:r>
            <a:r>
              <a:rPr lang="sl-SI" dirty="0" smtClean="0"/>
              <a:t>, </a:t>
            </a:r>
            <a:r>
              <a:rPr lang="sl-SI" i="1" dirty="0" smtClean="0"/>
              <a:t>t</a:t>
            </a:r>
            <a:r>
              <a:rPr lang="sl-SI" dirty="0" smtClean="0"/>
              <a:t>		</a:t>
            </a:r>
            <a:r>
              <a:rPr lang="sl-SI" dirty="0" smtClean="0">
                <a:solidFill>
                  <a:schemeClr val="accent1"/>
                </a:solidFill>
              </a:rPr>
              <a:t>postavi </a:t>
            </a:r>
            <a:r>
              <a:rPr lang="sl-SI" i="1" dirty="0" smtClean="0">
                <a:solidFill>
                  <a:schemeClr val="accent1"/>
                </a:solidFill>
              </a:rPr>
              <a:t>t</a:t>
            </a:r>
            <a:r>
              <a:rPr lang="sl-SI" dirty="0" smtClean="0">
                <a:solidFill>
                  <a:schemeClr val="accent1"/>
                </a:solidFill>
              </a:rPr>
              <a:t> na 0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	ADD </a:t>
            </a:r>
            <a:r>
              <a:rPr lang="sl-SI" i="1" dirty="0" smtClean="0"/>
              <a:t>t</a:t>
            </a:r>
            <a:r>
              <a:rPr lang="sl-SI" dirty="0" smtClean="0"/>
              <a:t>, </a:t>
            </a:r>
            <a:r>
              <a:rPr lang="sl-SI" i="1" dirty="0" smtClean="0"/>
              <a:t>b</a:t>
            </a:r>
            <a:r>
              <a:rPr lang="sl-SI" dirty="0" smtClean="0"/>
              <a:t>		</a:t>
            </a:r>
            <a:r>
              <a:rPr lang="sl-SI" dirty="0" smtClean="0">
                <a:solidFill>
                  <a:schemeClr val="accent1"/>
                </a:solidFill>
              </a:rPr>
              <a:t>postavi </a:t>
            </a:r>
            <a:r>
              <a:rPr lang="sl-SI" i="1" dirty="0" smtClean="0">
                <a:solidFill>
                  <a:schemeClr val="accent1"/>
                </a:solidFill>
              </a:rPr>
              <a:t>t</a:t>
            </a:r>
            <a:r>
              <a:rPr lang="sl-SI" dirty="0" smtClean="0">
                <a:solidFill>
                  <a:schemeClr val="accent1"/>
                </a:solidFill>
              </a:rPr>
              <a:t> na </a:t>
            </a:r>
            <a:r>
              <a:rPr lang="sl-SI" i="1" dirty="0" smtClean="0">
                <a:solidFill>
                  <a:schemeClr val="accent1"/>
                </a:solidFill>
              </a:rPr>
              <a:t>b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	MOD </a:t>
            </a:r>
            <a:r>
              <a:rPr lang="sl-SI" i="1" dirty="0" smtClean="0"/>
              <a:t>t</a:t>
            </a:r>
            <a:r>
              <a:rPr lang="sl-SI" dirty="0" smtClean="0"/>
              <a:t>, 2		</a:t>
            </a:r>
            <a:r>
              <a:rPr lang="sl-SI" dirty="0" smtClean="0">
                <a:solidFill>
                  <a:schemeClr val="accent1"/>
                </a:solidFill>
              </a:rPr>
              <a:t>trenutni bit števila </a:t>
            </a:r>
            <a:r>
              <a:rPr lang="sl-SI" i="1" dirty="0" smtClean="0">
                <a:solidFill>
                  <a:schemeClr val="accent1"/>
                </a:solidFill>
              </a:rPr>
              <a:t>b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	JL </a:t>
            </a:r>
            <a:r>
              <a:rPr lang="sl-SI" i="1" dirty="0" smtClean="0"/>
              <a:t>t</a:t>
            </a:r>
            <a:r>
              <a:rPr lang="sl-SI" dirty="0" smtClean="0"/>
              <a:t>, 1, </a:t>
            </a:r>
            <a:r>
              <a:rPr lang="sl-SI" i="1" dirty="0" smtClean="0"/>
              <a:t>preskok</a:t>
            </a:r>
            <a:r>
              <a:rPr lang="sl-SI" dirty="0" smtClean="0"/>
              <a:t>	</a:t>
            </a:r>
            <a:r>
              <a:rPr lang="sl-SI" dirty="0" smtClean="0">
                <a:solidFill>
                  <a:schemeClr val="accent1"/>
                </a:solidFill>
              </a:rPr>
              <a:t>če je ugasnjen, preskoči nasl. vrstico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	MUL </a:t>
            </a:r>
            <a:r>
              <a:rPr lang="sl-SI" i="1" dirty="0" smtClean="0"/>
              <a:t>c</a:t>
            </a:r>
            <a:r>
              <a:rPr lang="sl-SI" dirty="0" smtClean="0"/>
              <a:t>, </a:t>
            </a:r>
            <a:r>
              <a:rPr lang="sl-SI" i="1" dirty="0" smtClean="0"/>
              <a:t>a</a:t>
            </a:r>
            <a:r>
              <a:rPr lang="sl-SI" dirty="0" smtClean="0"/>
              <a:t>		</a:t>
            </a:r>
            <a:r>
              <a:rPr lang="sl-SI" dirty="0" smtClean="0">
                <a:solidFill>
                  <a:schemeClr val="accent1"/>
                </a:solidFill>
              </a:rPr>
              <a:t>pomnoži </a:t>
            </a:r>
            <a:r>
              <a:rPr lang="sl-SI" i="1" dirty="0" smtClean="0">
                <a:solidFill>
                  <a:schemeClr val="accent1"/>
                </a:solidFill>
              </a:rPr>
              <a:t>c</a:t>
            </a:r>
            <a:r>
              <a:rPr lang="sl-SI" dirty="0" smtClean="0">
                <a:solidFill>
                  <a:schemeClr val="accent1"/>
                </a:solidFill>
              </a:rPr>
              <a:t> s trenutno potenco </a:t>
            </a:r>
            <a:r>
              <a:rPr lang="sl-SI" i="1" dirty="0" smtClean="0">
                <a:solidFill>
                  <a:schemeClr val="accent1"/>
                </a:solidFill>
              </a:rPr>
              <a:t>a</a:t>
            </a:r>
            <a:r>
              <a:rPr lang="sl-SI" dirty="0" smtClean="0">
                <a:solidFill>
                  <a:schemeClr val="accent1"/>
                </a:solidFill>
              </a:rPr>
              <a:t>-ja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i="1" dirty="0" smtClean="0"/>
              <a:t>preskok</a:t>
            </a:r>
            <a:r>
              <a:rPr lang="sl-SI" dirty="0" smtClean="0"/>
              <a:t>:	MUL </a:t>
            </a:r>
            <a:r>
              <a:rPr lang="sl-SI" i="1" dirty="0" smtClean="0"/>
              <a:t>a</a:t>
            </a:r>
            <a:r>
              <a:rPr lang="sl-SI" dirty="0" smtClean="0"/>
              <a:t>, </a:t>
            </a:r>
            <a:r>
              <a:rPr lang="sl-SI" i="1" dirty="0" smtClean="0"/>
              <a:t>a</a:t>
            </a:r>
            <a:r>
              <a:rPr lang="sl-SI" dirty="0" smtClean="0"/>
              <a:t>		</a:t>
            </a:r>
            <a:r>
              <a:rPr lang="sl-SI" dirty="0" smtClean="0">
                <a:solidFill>
                  <a:schemeClr val="accent1"/>
                </a:solidFill>
              </a:rPr>
              <a:t>pripravi naslednji potenco </a:t>
            </a:r>
            <a:r>
              <a:rPr lang="sl-SI" i="1" dirty="0" smtClean="0">
                <a:solidFill>
                  <a:schemeClr val="accent1"/>
                </a:solidFill>
              </a:rPr>
              <a:t>a</a:t>
            </a:r>
            <a:r>
              <a:rPr lang="sl-SI" dirty="0" smtClean="0">
                <a:solidFill>
                  <a:schemeClr val="accent1"/>
                </a:solidFill>
              </a:rPr>
              <a:t>-ja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	DIV </a:t>
            </a:r>
            <a:r>
              <a:rPr lang="sl-SI" i="1" dirty="0" smtClean="0"/>
              <a:t>b</a:t>
            </a:r>
            <a:r>
              <a:rPr lang="sl-SI" dirty="0" smtClean="0"/>
              <a:t>, 2		</a:t>
            </a:r>
            <a:r>
              <a:rPr lang="sl-SI" dirty="0" smtClean="0">
                <a:solidFill>
                  <a:schemeClr val="accent1"/>
                </a:solidFill>
              </a:rPr>
              <a:t>odreži najnižji bit </a:t>
            </a:r>
            <a:r>
              <a:rPr lang="sl-SI" i="1" dirty="0" smtClean="0">
                <a:solidFill>
                  <a:schemeClr val="accent1"/>
                </a:solidFill>
              </a:rPr>
              <a:t>b</a:t>
            </a:r>
            <a:r>
              <a:rPr lang="sl-SI" dirty="0" smtClean="0">
                <a:solidFill>
                  <a:schemeClr val="accent1"/>
                </a:solidFill>
              </a:rPr>
              <a:t>-ja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	JL 0, 1, </a:t>
            </a:r>
            <a:r>
              <a:rPr lang="sl-SI" i="1" dirty="0" smtClean="0"/>
              <a:t>zanka</a:t>
            </a:r>
            <a:r>
              <a:rPr lang="sl-SI" dirty="0" smtClean="0"/>
              <a:t>		</a:t>
            </a:r>
            <a:r>
              <a:rPr lang="sl-SI" dirty="0" smtClean="0">
                <a:solidFill>
                  <a:schemeClr val="accent1"/>
                </a:solidFill>
              </a:rPr>
              <a:t>skoči nazaj na začetek zanke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i="1" dirty="0" smtClean="0"/>
              <a:t>konec</a:t>
            </a:r>
            <a:r>
              <a:rPr lang="sl-SI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74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2.5 Vezja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Imamo </a:t>
            </a:r>
            <a:r>
              <a:rPr lang="sl-SI" i="1" dirty="0" smtClean="0"/>
              <a:t>n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C00000"/>
                </a:solidFill>
              </a:rPr>
              <a:t>točk</a:t>
            </a:r>
            <a:r>
              <a:rPr lang="sl-SI" dirty="0" smtClean="0"/>
              <a:t> z znanimi koordinatami (</a:t>
            </a:r>
            <a:r>
              <a:rPr lang="sl-SI" i="1" dirty="0" smtClean="0"/>
              <a:t>x</a:t>
            </a:r>
            <a:r>
              <a:rPr lang="sl-SI" i="1" baseline="-25000" dirty="0" smtClean="0"/>
              <a:t>i</a:t>
            </a:r>
            <a:r>
              <a:rPr lang="sl-SI" dirty="0" smtClean="0"/>
              <a:t>, </a:t>
            </a:r>
            <a:r>
              <a:rPr lang="sl-SI" i="1" dirty="0" smtClean="0"/>
              <a:t>y</a:t>
            </a:r>
            <a:r>
              <a:rPr lang="sl-SI" i="1" baseline="-25000" dirty="0" smtClean="0"/>
              <a:t>i</a:t>
            </a:r>
            <a:r>
              <a:rPr lang="sl-SI" dirty="0" smtClean="0"/>
              <a:t>), </a:t>
            </a:r>
            <a:r>
              <a:rPr lang="sl-SI" i="1" dirty="0" smtClean="0"/>
              <a:t>i</a:t>
            </a:r>
            <a:r>
              <a:rPr lang="sl-SI" dirty="0" smtClean="0"/>
              <a:t> = 1, …, </a:t>
            </a:r>
            <a:r>
              <a:rPr lang="sl-SI" i="1" dirty="0" smtClean="0"/>
              <a:t>n</a:t>
            </a:r>
          </a:p>
          <a:p>
            <a:pPr lvl="1"/>
            <a:r>
              <a:rPr lang="sl-SI" dirty="0" smtClean="0"/>
              <a:t>In </a:t>
            </a:r>
            <a:r>
              <a:rPr lang="sl-SI" i="1" dirty="0" smtClean="0"/>
              <a:t>m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C00000"/>
                </a:solidFill>
              </a:rPr>
              <a:t>daljic</a:t>
            </a:r>
            <a:r>
              <a:rPr lang="sl-SI" dirty="0" smtClean="0"/>
              <a:t>, ki povezujejo razne pare točk (krajišča so tudi znana)</a:t>
            </a:r>
          </a:p>
          <a:p>
            <a:pPr lvl="1"/>
            <a:r>
              <a:rPr lang="sl-SI" dirty="0" smtClean="0"/>
              <a:t>Ali lahko to vezje narišemo tako, da se noben par daljic </a:t>
            </a:r>
            <a:r>
              <a:rPr lang="sl-SI" dirty="0" smtClean="0">
                <a:solidFill>
                  <a:srgbClr val="C00000"/>
                </a:solidFill>
              </a:rPr>
              <a:t>ne seka</a:t>
            </a:r>
            <a:r>
              <a:rPr lang="sl-SI" dirty="0" smtClean="0"/>
              <a:t>?</a:t>
            </a:r>
          </a:p>
          <a:p>
            <a:pPr lvl="1"/>
            <a:r>
              <a:rPr lang="sl-SI" dirty="0" smtClean="0"/>
              <a:t>Pri tem smemo uporabiti </a:t>
            </a:r>
            <a:r>
              <a:rPr lang="sl-SI" dirty="0" smtClean="0">
                <a:solidFill>
                  <a:srgbClr val="C00000"/>
                </a:solidFill>
              </a:rPr>
              <a:t>obe strani </a:t>
            </a:r>
            <a:r>
              <a:rPr lang="sl-SI" dirty="0" smtClean="0"/>
              <a:t>plošče</a:t>
            </a:r>
          </a:p>
          <a:p>
            <a:pPr lvl="2"/>
            <a:r>
              <a:rPr lang="sl-SI" dirty="0" smtClean="0"/>
              <a:t>Ali pa eno stran in dve barvi, pri čemer se daljice različnih barv lahko sekajo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Ko izberemo barvo neke daljice, </a:t>
            </a:r>
            <a:r>
              <a:rPr lang="sl-SI" dirty="0" smtClean="0"/>
              <a:t>je </a:t>
            </a:r>
            <a:r>
              <a:rPr lang="sl-SI" dirty="0" smtClean="0"/>
              <a:t>s tem enolično določena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tudi </a:t>
            </a:r>
            <a:r>
              <a:rPr lang="sl-SI" dirty="0" smtClean="0"/>
              <a:t>barva vseh daljic, ki se sekajo z njo</a:t>
            </a:r>
          </a:p>
          <a:p>
            <a:pPr lvl="2"/>
            <a:r>
              <a:rPr lang="sl-SI" dirty="0" smtClean="0"/>
              <a:t>Iz tega pa tudi sledi barva vseh daljic, ki se sekajo z njimi in tako naprej</a:t>
            </a:r>
          </a:p>
          <a:p>
            <a:pPr lvl="1"/>
            <a:r>
              <a:rPr lang="sl-SI" dirty="0" smtClean="0"/>
              <a:t>Tem omejitvam sledimo, dokler ne pridemo v protislovje ali pa pobarvamo celoten graf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24392" y="341784"/>
            <a:ext cx="2187824" cy="1445023"/>
            <a:chOff x="9624392" y="341784"/>
            <a:chExt cx="2187824" cy="144502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624392" y="346646"/>
              <a:ext cx="2181331" cy="9075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624392" y="346646"/>
              <a:ext cx="2160240" cy="7583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258672" y="418654"/>
              <a:ext cx="1525960" cy="13568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1136560" y="1254153"/>
              <a:ext cx="675656" cy="5213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9624392" y="1259015"/>
              <a:ext cx="648072" cy="5277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624392" y="341784"/>
              <a:ext cx="1512168" cy="144502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624392" y="332656"/>
            <a:ext cx="2187824" cy="1445023"/>
            <a:chOff x="8256240" y="332656"/>
            <a:chExt cx="2187824" cy="144502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256240" y="337518"/>
              <a:ext cx="2181331" cy="907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56240" y="337518"/>
              <a:ext cx="2160240" cy="758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890520" y="409526"/>
              <a:ext cx="1525960" cy="13568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9768408" y="1245025"/>
              <a:ext cx="675656" cy="5213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8256240" y="1249887"/>
              <a:ext cx="648072" cy="5277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256240" y="332656"/>
              <a:ext cx="1512168" cy="14450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52384" y="274638"/>
            <a:ext cx="2304256" cy="1555579"/>
            <a:chOff x="9552384" y="274638"/>
            <a:chExt cx="2304256" cy="1555579"/>
          </a:xfrm>
        </p:grpSpPr>
        <p:sp>
          <p:nvSpPr>
            <p:cNvPr id="4" name="Oval 3"/>
            <p:cNvSpPr/>
            <p:nvPr/>
          </p:nvSpPr>
          <p:spPr>
            <a:xfrm>
              <a:off x="11712624" y="346646"/>
              <a:ext cx="144016" cy="1440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712624" y="1182145"/>
              <a:ext cx="144016" cy="1440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552384" y="1182145"/>
              <a:ext cx="144016" cy="1440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186664" y="1686201"/>
              <a:ext cx="144016" cy="1440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064552" y="1686201"/>
              <a:ext cx="144016" cy="1440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552384" y="274638"/>
              <a:ext cx="144016" cy="1440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46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1.1 Dnevnik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Brati moramo vhod po vrsticah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l-SI" dirty="0" smtClean="0"/>
              <a:t>in jih </a:t>
            </a:r>
            <a:r>
              <a:rPr lang="sl-SI" i="1" dirty="0" smtClean="0">
                <a:solidFill>
                  <a:srgbClr val="C00000"/>
                </a:solidFill>
              </a:rPr>
              <a:t>sproti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smtClean="0"/>
              <a:t>izpisovati</a:t>
            </a:r>
          </a:p>
          <a:p>
            <a:pPr lvl="1"/>
            <a:r>
              <a:rPr lang="sl-SI" dirty="0" smtClean="0"/>
              <a:t>Kjer se pojavi ≥</a:t>
            </a:r>
            <a:r>
              <a:rPr lang="en-US" dirty="0" smtClean="0"/>
              <a:t> </a:t>
            </a:r>
            <a:r>
              <a:rPr lang="sl-SI" dirty="0" smtClean="0"/>
              <a:t>3 zaporednih </a:t>
            </a:r>
            <a:r>
              <a:rPr lang="sl-SI" dirty="0" smtClean="0">
                <a:solidFill>
                  <a:srgbClr val="C00000"/>
                </a:solidFill>
              </a:rPr>
              <a:t>enakih vrstic</a:t>
            </a:r>
            <a:r>
              <a:rPr lang="sl-SI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l-SI" dirty="0" smtClean="0"/>
              <a:t>izpišemo le prvo </a:t>
            </a:r>
            <a:r>
              <a:rPr lang="en-US" dirty="0" err="1" smtClean="0"/>
              <a:t>vrstico</a:t>
            </a:r>
            <a:r>
              <a:rPr lang="en-US" dirty="0" smtClean="0"/>
              <a:t> </a:t>
            </a:r>
            <a:r>
              <a:rPr lang="sl-SI" dirty="0" smtClean="0"/>
              <a:t>+ število preostalih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Zapomnimo si prejšnjo vrstico in število pojavitev</a:t>
            </a:r>
          </a:p>
          <a:p>
            <a:pPr lvl="1"/>
            <a:r>
              <a:rPr lang="sl-SI" dirty="0" smtClean="0"/>
              <a:t>Če je naslednja vrstica enaka prejšnji, le povečamo števec pojavitev</a:t>
            </a:r>
          </a:p>
          <a:p>
            <a:pPr lvl="1"/>
            <a:r>
              <a:rPr lang="sl-SI" dirty="0" smtClean="0"/>
              <a:t>Sicer končamo izpis prejšnje, izpišemo naslednjo in postavimo števec na 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28248" y="446041"/>
            <a:ext cx="3456384" cy="2308324"/>
            <a:chOff x="1055440" y="3933056"/>
            <a:chExt cx="3456384" cy="2308324"/>
          </a:xfrm>
        </p:grpSpPr>
        <p:sp>
          <p:nvSpPr>
            <p:cNvPr id="4" name="TextBox 3"/>
            <p:cNvSpPr txBox="1"/>
            <p:nvPr/>
          </p:nvSpPr>
          <p:spPr>
            <a:xfrm>
              <a:off x="1055440" y="3933056"/>
              <a:ext cx="648072" cy="23083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aaa</a:t>
              </a:r>
              <a:endParaRPr lang="en-US" sz="1200" dirty="0"/>
            </a:p>
            <a:p>
              <a:r>
                <a:rPr lang="en-US" sz="1200" dirty="0" err="1"/>
                <a:t>bbbbb</a:t>
              </a:r>
              <a:endParaRPr lang="en-US" sz="1200" dirty="0"/>
            </a:p>
            <a:p>
              <a:r>
                <a:rPr lang="en-US" sz="1200" dirty="0"/>
                <a:t>ccc</a:t>
              </a:r>
            </a:p>
            <a:p>
              <a:r>
                <a:rPr lang="en-US" sz="1200" dirty="0"/>
                <a:t>ccc</a:t>
              </a:r>
            </a:p>
            <a:p>
              <a:r>
                <a:rPr lang="en-US" sz="1200" dirty="0"/>
                <a:t>ccc</a:t>
              </a:r>
            </a:p>
            <a:p>
              <a:r>
                <a:rPr lang="en-US" sz="1200" dirty="0" err="1"/>
                <a:t>dd</a:t>
              </a:r>
              <a:endParaRPr lang="en-US" sz="1200" dirty="0"/>
            </a:p>
            <a:p>
              <a:r>
                <a:rPr lang="en-US" sz="1200" dirty="0" err="1"/>
                <a:t>dd</a:t>
              </a:r>
              <a:endParaRPr lang="en-US" sz="1200" dirty="0"/>
            </a:p>
            <a:p>
              <a:r>
                <a:rPr lang="en-US" sz="1200" dirty="0" err="1"/>
                <a:t>aaa</a:t>
              </a:r>
              <a:endParaRPr lang="en-US" sz="1200" dirty="0"/>
            </a:p>
            <a:p>
              <a:r>
                <a:rPr lang="en-US" sz="1200" dirty="0" err="1"/>
                <a:t>aaa</a:t>
              </a:r>
              <a:endParaRPr lang="en-US" sz="1200" dirty="0"/>
            </a:p>
            <a:p>
              <a:r>
                <a:rPr lang="en-US" sz="1200" dirty="0" err="1"/>
                <a:t>aaa</a:t>
              </a:r>
              <a:endParaRPr lang="en-US" sz="1200" dirty="0"/>
            </a:p>
            <a:p>
              <a:r>
                <a:rPr lang="en-US" sz="1200" dirty="0" err="1"/>
                <a:t>aaa</a:t>
              </a:r>
              <a:endParaRPr lang="en-US" sz="1200" dirty="0"/>
            </a:p>
            <a:p>
              <a:endParaRPr 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55640" y="3933056"/>
              <a:ext cx="1656184" cy="17543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aaa</a:t>
              </a:r>
              <a:endParaRPr lang="en-US" sz="1200" dirty="0"/>
            </a:p>
            <a:p>
              <a:r>
                <a:rPr lang="en-US" sz="1200" dirty="0" err="1"/>
                <a:t>bbbbb</a:t>
              </a:r>
              <a:endParaRPr lang="en-US" sz="1200" dirty="0"/>
            </a:p>
            <a:p>
              <a:r>
                <a:rPr lang="en-US" sz="1200" dirty="0"/>
                <a:t>ccc</a:t>
              </a:r>
            </a:p>
            <a:p>
              <a:r>
                <a:rPr lang="en-US" sz="1200" dirty="0" err="1"/>
                <a:t>ponovljeno</a:t>
              </a:r>
              <a:r>
                <a:rPr lang="en-US" sz="1200" dirty="0"/>
                <a:t> </a:t>
              </a:r>
              <a:r>
                <a:rPr lang="sl-SI" sz="1200" dirty="0"/>
                <a:t>š</a:t>
              </a:r>
              <a:r>
                <a:rPr lang="en-US" sz="1200" dirty="0" smtClean="0"/>
                <a:t>e </a:t>
              </a:r>
              <a:r>
                <a:rPr lang="en-US" sz="1200" dirty="0"/>
                <a:t>2-krat</a:t>
              </a:r>
            </a:p>
            <a:p>
              <a:r>
                <a:rPr lang="en-US" sz="1200" dirty="0" err="1"/>
                <a:t>dd</a:t>
              </a:r>
              <a:endParaRPr lang="en-US" sz="1200" dirty="0"/>
            </a:p>
            <a:p>
              <a:r>
                <a:rPr lang="en-US" sz="1200" dirty="0" err="1"/>
                <a:t>dd</a:t>
              </a:r>
              <a:endParaRPr lang="en-US" sz="1200" dirty="0"/>
            </a:p>
            <a:p>
              <a:r>
                <a:rPr lang="en-US" sz="1200" dirty="0" err="1"/>
                <a:t>aaa</a:t>
              </a:r>
              <a:endParaRPr lang="en-US" sz="1200" dirty="0"/>
            </a:p>
            <a:p>
              <a:r>
                <a:rPr lang="en-US" sz="1200" dirty="0" err="1"/>
                <a:t>ponovljeno</a:t>
              </a:r>
              <a:r>
                <a:rPr lang="en-US" sz="1200" dirty="0"/>
                <a:t> </a:t>
              </a:r>
              <a:r>
                <a:rPr lang="sl-SI" sz="1200" dirty="0" smtClean="0"/>
                <a:t>š</a:t>
              </a:r>
              <a:r>
                <a:rPr lang="en-US" sz="1200" dirty="0" smtClean="0"/>
                <a:t>e </a:t>
              </a:r>
              <a:r>
                <a:rPr lang="en-US" sz="1200" dirty="0"/>
                <a:t>3-krat</a:t>
              </a:r>
            </a:p>
            <a:p>
              <a:endParaRPr lang="en-US" sz="12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919536" y="4725144"/>
              <a:ext cx="72008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2.5 Vezja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5184576"/>
          </a:xfrm>
        </p:spPr>
        <p:txBody>
          <a:bodyPr>
            <a:noAutofit/>
          </a:bodyPr>
          <a:lstStyle/>
          <a:p>
            <a:r>
              <a:rPr lang="sl-SI" sz="2400" dirty="0" smtClean="0"/>
              <a:t>Rešitev: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b="1" dirty="0" smtClean="0"/>
              <a:t>za</a:t>
            </a:r>
            <a:r>
              <a:rPr lang="sl-SI" sz="2400" dirty="0" smtClean="0"/>
              <a:t> vsako daljico </a:t>
            </a:r>
            <a:r>
              <a:rPr lang="sl-SI" sz="2400" i="1" dirty="0" smtClean="0"/>
              <a:t>u</a:t>
            </a:r>
            <a:r>
              <a:rPr lang="sl-SI" sz="2400" dirty="0" smtClean="0"/>
              <a:t>: </a:t>
            </a:r>
            <a:r>
              <a:rPr lang="sl-SI" sz="2400" i="1" dirty="0" smtClean="0"/>
              <a:t>barva</a:t>
            </a:r>
            <a:r>
              <a:rPr lang="sl-SI" sz="2400" dirty="0" smtClean="0"/>
              <a:t>[</a:t>
            </a:r>
            <a:r>
              <a:rPr lang="sl-SI" sz="2400" i="1" dirty="0" smtClean="0"/>
              <a:t>u</a:t>
            </a:r>
            <a:r>
              <a:rPr lang="sl-SI" sz="2400" dirty="0" smtClean="0"/>
              <a:t>] = </a:t>
            </a:r>
            <a:r>
              <a:rPr lang="sl-SI" sz="2400" dirty="0"/>
              <a:t>– </a:t>
            </a:r>
            <a:r>
              <a:rPr lang="sl-SI" sz="2400" dirty="0" smtClean="0"/>
              <a:t>1;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b="1" dirty="0" smtClean="0"/>
              <a:t>za</a:t>
            </a:r>
            <a:r>
              <a:rPr lang="sl-SI" sz="2400" dirty="0" smtClean="0"/>
              <a:t> vsako daljico </a:t>
            </a:r>
            <a:r>
              <a:rPr lang="sl-SI" sz="2400" i="1" dirty="0" smtClean="0"/>
              <a:t>u</a:t>
            </a:r>
            <a:r>
              <a:rPr lang="sl-SI" sz="2400" dirty="0" smtClean="0"/>
              <a:t>:</a:t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b="1" dirty="0" smtClean="0"/>
              <a:t>if</a:t>
            </a:r>
            <a:r>
              <a:rPr lang="sl-SI" sz="2400" dirty="0" smtClean="0"/>
              <a:t> </a:t>
            </a:r>
            <a:r>
              <a:rPr lang="sl-SI" sz="2400" i="1" dirty="0" smtClean="0"/>
              <a:t>barva</a:t>
            </a:r>
            <a:r>
              <a:rPr lang="sl-SI" sz="2400" dirty="0" smtClean="0"/>
              <a:t>[</a:t>
            </a:r>
            <a:r>
              <a:rPr lang="sl-SI" sz="2400" i="1" dirty="0" smtClean="0"/>
              <a:t>u</a:t>
            </a:r>
            <a:r>
              <a:rPr lang="sl-SI" sz="2400" dirty="0" smtClean="0"/>
              <a:t>] </a:t>
            </a:r>
            <a:r>
              <a:rPr lang="sl-SI" sz="2400" dirty="0" smtClean="0"/>
              <a:t>!= </a:t>
            </a:r>
            <a:r>
              <a:rPr lang="sl-SI" sz="2400" dirty="0" smtClean="0"/>
              <a:t>–1 </a:t>
            </a:r>
            <a:r>
              <a:rPr lang="sl-SI" sz="2400" b="1" dirty="0" smtClean="0"/>
              <a:t>then </a:t>
            </a:r>
            <a:r>
              <a:rPr lang="sl-SI" sz="2400" b="1" dirty="0" smtClean="0"/>
              <a:t>continue  	</a:t>
            </a:r>
            <a:r>
              <a:rPr lang="sl-SI" sz="2400" i="1" dirty="0" smtClean="0">
                <a:solidFill>
                  <a:schemeClr val="accent1"/>
                </a:solidFill>
              </a:rPr>
              <a:t>// že pobarvana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i="1" dirty="0" smtClean="0"/>
              <a:t>barva</a:t>
            </a:r>
            <a:r>
              <a:rPr lang="sl-SI" sz="2400" dirty="0" smtClean="0"/>
              <a:t>[</a:t>
            </a:r>
            <a:r>
              <a:rPr lang="sl-SI" sz="2400" i="1" dirty="0" smtClean="0"/>
              <a:t>u</a:t>
            </a:r>
            <a:r>
              <a:rPr lang="sl-SI" sz="2400" dirty="0" smtClean="0"/>
              <a:t>] = 0; </a:t>
            </a:r>
            <a:r>
              <a:rPr lang="sl-SI" sz="2400" dirty="0" smtClean="0"/>
              <a:t>	</a:t>
            </a:r>
            <a:r>
              <a:rPr lang="sl-SI" sz="2400" i="1" dirty="0" smtClean="0">
                <a:solidFill>
                  <a:schemeClr val="accent1"/>
                </a:solidFill>
              </a:rPr>
              <a:t>// Pobarvajmo u; kaj to pomeni za barve drugih daljic?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naj </a:t>
            </a:r>
            <a:r>
              <a:rPr lang="sl-SI" sz="2400" dirty="0" smtClean="0"/>
              <a:t>bo </a:t>
            </a:r>
            <a:r>
              <a:rPr lang="sl-SI" sz="2400" i="1" dirty="0" smtClean="0"/>
              <a:t>Q</a:t>
            </a:r>
            <a:r>
              <a:rPr lang="sl-SI" sz="2400" dirty="0" smtClean="0"/>
              <a:t> vrsta z </a:t>
            </a:r>
            <a:r>
              <a:rPr lang="sl-SI" sz="2400" i="1" dirty="0" smtClean="0"/>
              <a:t>u</a:t>
            </a:r>
            <a:r>
              <a:rPr lang="sl-SI" sz="2400" dirty="0" smtClean="0"/>
              <a:t> kot edinim elementom;</a:t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b="1" dirty="0" smtClean="0"/>
              <a:t>while</a:t>
            </a:r>
            <a:r>
              <a:rPr lang="sl-SI" sz="2400" dirty="0" smtClean="0"/>
              <a:t> </a:t>
            </a:r>
            <a:r>
              <a:rPr lang="sl-SI" sz="2400" i="1" dirty="0" smtClean="0"/>
              <a:t>Q</a:t>
            </a:r>
            <a:r>
              <a:rPr lang="sl-SI" sz="2400" dirty="0" smtClean="0"/>
              <a:t> ni prazna:</a:t>
            </a:r>
            <a:br>
              <a:rPr lang="sl-SI" sz="2400" dirty="0" smtClean="0"/>
            </a:br>
            <a:r>
              <a:rPr lang="sl-SI" sz="2400" dirty="0" smtClean="0"/>
              <a:t>	        vzemi naslednjo daljico </a:t>
            </a:r>
            <a:r>
              <a:rPr lang="sl-SI" sz="2400" i="1" dirty="0" smtClean="0"/>
              <a:t>v</a:t>
            </a:r>
            <a:r>
              <a:rPr lang="sl-SI" sz="2400" dirty="0" smtClean="0"/>
              <a:t> iz vrste </a:t>
            </a:r>
            <a:r>
              <a:rPr lang="sl-SI" sz="2400" i="1" dirty="0" smtClean="0"/>
              <a:t>Q</a:t>
            </a:r>
            <a:br>
              <a:rPr lang="sl-SI" sz="2400" i="1" dirty="0" smtClean="0"/>
            </a:br>
            <a:r>
              <a:rPr lang="sl-SI" sz="2400" i="1" dirty="0" smtClean="0"/>
              <a:t>	        </a:t>
            </a:r>
            <a:r>
              <a:rPr lang="sl-SI" sz="2400" i="1" dirty="0">
                <a:solidFill>
                  <a:schemeClr val="accent1"/>
                </a:solidFill>
              </a:rPr>
              <a:t>// </a:t>
            </a:r>
            <a:r>
              <a:rPr lang="sl-SI" sz="2400" i="1" dirty="0" smtClean="0">
                <a:solidFill>
                  <a:schemeClr val="accent1"/>
                </a:solidFill>
              </a:rPr>
              <a:t>Pobarvali smo v; poglejmo tiste, ki se sekajo z njo.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dirty="0"/>
              <a:t> </a:t>
            </a:r>
            <a:r>
              <a:rPr lang="sl-SI" sz="2400" dirty="0" smtClean="0"/>
              <a:t>       </a:t>
            </a:r>
            <a:r>
              <a:rPr lang="sl-SI" sz="2400" b="1" dirty="0" smtClean="0"/>
              <a:t>za</a:t>
            </a:r>
            <a:r>
              <a:rPr lang="sl-SI" sz="2400" dirty="0" smtClean="0"/>
              <a:t> vsako daljico </a:t>
            </a:r>
            <a:r>
              <a:rPr lang="sl-SI" sz="2400" i="1" dirty="0" smtClean="0"/>
              <a:t>w</a:t>
            </a:r>
            <a:r>
              <a:rPr lang="sl-SI" sz="2400" dirty="0" smtClean="0"/>
              <a:t>, ki se seka z </a:t>
            </a:r>
            <a:r>
              <a:rPr lang="sl-SI" sz="2400" i="1" dirty="0" smtClean="0"/>
              <a:t>v</a:t>
            </a:r>
            <a:r>
              <a:rPr lang="sl-SI" sz="2400" dirty="0" smtClean="0"/>
              <a:t>:</a:t>
            </a:r>
            <a:br>
              <a:rPr lang="sl-SI" sz="2400" dirty="0" smtClean="0"/>
            </a:br>
            <a:r>
              <a:rPr lang="sl-SI" sz="2400" dirty="0" smtClean="0"/>
              <a:t>	            </a:t>
            </a:r>
            <a:r>
              <a:rPr lang="sl-SI" sz="2400" b="1" dirty="0" smtClean="0"/>
              <a:t>if</a:t>
            </a:r>
            <a:r>
              <a:rPr lang="sl-SI" sz="2400" dirty="0" smtClean="0"/>
              <a:t> </a:t>
            </a:r>
            <a:r>
              <a:rPr lang="sl-SI" sz="2400" i="1" dirty="0" smtClean="0"/>
              <a:t>barva</a:t>
            </a:r>
            <a:r>
              <a:rPr lang="sl-SI" sz="2400" dirty="0" smtClean="0"/>
              <a:t>[</a:t>
            </a:r>
            <a:r>
              <a:rPr lang="sl-SI" sz="2400" i="1" dirty="0" smtClean="0"/>
              <a:t>w</a:t>
            </a:r>
            <a:r>
              <a:rPr lang="sl-SI" sz="2400" dirty="0" smtClean="0"/>
              <a:t>] == –1 </a:t>
            </a:r>
            <a:r>
              <a:rPr lang="sl-SI" sz="2400" b="1" dirty="0" smtClean="0"/>
              <a:t>then 		</a:t>
            </a:r>
            <a:r>
              <a:rPr lang="sl-SI" sz="2400" i="1" dirty="0" smtClean="0">
                <a:solidFill>
                  <a:schemeClr val="accent1"/>
                </a:solidFill>
              </a:rPr>
              <a:t>// w mora biti druge barve kot v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            </a:t>
            </a:r>
            <a:r>
              <a:rPr lang="sl-SI" sz="2400" i="1" dirty="0" smtClean="0"/>
              <a:t>barva</a:t>
            </a:r>
            <a:r>
              <a:rPr lang="sl-SI" sz="2400" dirty="0" smtClean="0"/>
              <a:t>[</a:t>
            </a:r>
            <a:r>
              <a:rPr lang="sl-SI" sz="2400" i="1" dirty="0" smtClean="0"/>
              <a:t>w</a:t>
            </a:r>
            <a:r>
              <a:rPr lang="sl-SI" sz="2400" dirty="0" smtClean="0"/>
              <a:t>] = 1 – </a:t>
            </a:r>
            <a:r>
              <a:rPr lang="sl-SI" sz="2400" i="1" dirty="0" smtClean="0"/>
              <a:t>barva</a:t>
            </a:r>
            <a:r>
              <a:rPr lang="sl-SI" sz="2400" dirty="0" smtClean="0"/>
              <a:t>[</a:t>
            </a:r>
            <a:r>
              <a:rPr lang="sl-SI" sz="2400" i="1" dirty="0" smtClean="0"/>
              <a:t>v</a:t>
            </a:r>
            <a:r>
              <a:rPr lang="sl-SI" sz="2400" dirty="0" smtClean="0"/>
              <a:t>]; dodaj </a:t>
            </a:r>
            <a:r>
              <a:rPr lang="sl-SI" sz="2400" i="1" dirty="0" smtClean="0"/>
              <a:t>w</a:t>
            </a:r>
            <a:r>
              <a:rPr lang="sl-SI" sz="2400" dirty="0" smtClean="0"/>
              <a:t> v vrsto </a:t>
            </a:r>
            <a:r>
              <a:rPr lang="sl-SI" sz="2400" i="1" dirty="0" smtClean="0"/>
              <a:t>Q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        </a:t>
            </a:r>
            <a:r>
              <a:rPr lang="sl-SI" sz="2400" b="1" dirty="0" smtClean="0"/>
              <a:t>else if</a:t>
            </a:r>
            <a:r>
              <a:rPr lang="sl-SI" sz="2400" dirty="0" smtClean="0"/>
              <a:t> </a:t>
            </a:r>
            <a:r>
              <a:rPr lang="sl-SI" sz="2400" i="1" dirty="0" smtClean="0"/>
              <a:t>barva</a:t>
            </a:r>
            <a:r>
              <a:rPr lang="sl-SI" sz="2400" dirty="0" smtClean="0"/>
              <a:t>[</a:t>
            </a:r>
            <a:r>
              <a:rPr lang="sl-SI" sz="2400" i="1" dirty="0" smtClean="0"/>
              <a:t>w</a:t>
            </a:r>
            <a:r>
              <a:rPr lang="sl-SI" sz="2400" dirty="0" smtClean="0"/>
              <a:t>] == </a:t>
            </a:r>
            <a:r>
              <a:rPr lang="sl-SI" sz="2400" i="1" dirty="0" smtClean="0"/>
              <a:t>barva</a:t>
            </a:r>
            <a:r>
              <a:rPr lang="sl-SI" sz="2400" dirty="0" smtClean="0"/>
              <a:t>[</a:t>
            </a:r>
            <a:r>
              <a:rPr lang="sl-SI" sz="2400" i="1" dirty="0" smtClean="0"/>
              <a:t>v</a:t>
            </a:r>
            <a:r>
              <a:rPr lang="sl-SI" sz="2400" dirty="0" smtClean="0"/>
              <a:t>] </a:t>
            </a:r>
            <a:r>
              <a:rPr lang="sl-SI" sz="2400" b="1" dirty="0" smtClean="0"/>
              <a:t>then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            sporoči napako (</a:t>
            </a:r>
            <a:r>
              <a:rPr lang="sl-SI" sz="2400" dirty="0" smtClean="0">
                <a:solidFill>
                  <a:schemeClr val="accent1"/>
                </a:solidFill>
              </a:rPr>
              <a:t>vezja ni mogoče narisati</a:t>
            </a:r>
            <a:r>
              <a:rPr lang="sl-SI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5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3.1 Ljudožerci na premici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Na premici imamo </a:t>
            </a:r>
            <a:r>
              <a:rPr lang="sl-SI" i="1" dirty="0" smtClean="0"/>
              <a:t>n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C00000"/>
                </a:solidFill>
              </a:rPr>
              <a:t>ljudožercev</a:t>
            </a:r>
            <a:r>
              <a:rPr lang="sl-SI" dirty="0" smtClean="0"/>
              <a:t> z znanimi koordinatami </a:t>
            </a:r>
            <a:r>
              <a:rPr lang="sl-SI" i="1" dirty="0" smtClean="0"/>
              <a:t>x</a:t>
            </a:r>
            <a:r>
              <a:rPr lang="sl-SI" baseline="-25000" dirty="0" smtClean="0"/>
              <a:t>1</a:t>
            </a:r>
            <a:r>
              <a:rPr lang="sl-SI" dirty="0" smtClean="0"/>
              <a:t>, …, </a:t>
            </a:r>
            <a:r>
              <a:rPr lang="sl-SI" i="1" dirty="0" smtClean="0"/>
              <a:t>x</a:t>
            </a:r>
            <a:r>
              <a:rPr lang="sl-SI" i="1" baseline="-25000" dirty="0" smtClean="0"/>
              <a:t>n</a:t>
            </a:r>
          </a:p>
          <a:p>
            <a:pPr lvl="2"/>
            <a:r>
              <a:rPr lang="sl-SI" dirty="0" smtClean="0"/>
              <a:t>Niso nujno različne in niso nujno urejene</a:t>
            </a:r>
          </a:p>
          <a:p>
            <a:pPr lvl="1"/>
            <a:r>
              <a:rPr lang="sl-SI" dirty="0" smtClean="0"/>
              <a:t>Po vrsti padajo na premico </a:t>
            </a:r>
            <a:r>
              <a:rPr lang="sl-SI" dirty="0" smtClean="0">
                <a:solidFill>
                  <a:srgbClr val="C00000"/>
                </a:solidFill>
              </a:rPr>
              <a:t>padalci</a:t>
            </a:r>
          </a:p>
          <a:p>
            <a:pPr lvl="2"/>
            <a:r>
              <a:rPr lang="sl-SI" dirty="0" smtClean="0"/>
              <a:t>Padalec </a:t>
            </a:r>
            <a:r>
              <a:rPr lang="sl-SI" i="1" dirty="0" smtClean="0"/>
              <a:t>j</a:t>
            </a:r>
            <a:r>
              <a:rPr lang="sl-SI" dirty="0" smtClean="0"/>
              <a:t> pade na točko </a:t>
            </a:r>
            <a:r>
              <a:rPr lang="sl-SI" i="1" dirty="0" smtClean="0"/>
              <a:t>a</a:t>
            </a:r>
            <a:r>
              <a:rPr lang="sl-SI" i="1" baseline="-25000" dirty="0" smtClean="0"/>
              <a:t>j 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C00000"/>
                </a:solidFill>
              </a:rPr>
              <a:t>najbližji</a:t>
            </a:r>
            <a:r>
              <a:rPr lang="sl-SI" dirty="0" smtClean="0"/>
              <a:t> ljudožerec se premakne do njega in ga požre</a:t>
            </a:r>
          </a:p>
          <a:p>
            <a:pPr lvl="2"/>
            <a:r>
              <a:rPr lang="sl-SI" dirty="0" smtClean="0"/>
              <a:t>Če je več najbližjih ljudožercev (enako oddaljenih od </a:t>
            </a:r>
            <a:r>
              <a:rPr lang="sl-SI" i="1" dirty="0" smtClean="0"/>
              <a:t>a</a:t>
            </a:r>
            <a:r>
              <a:rPr lang="sl-SI" i="1" baseline="-25000" dirty="0" smtClean="0"/>
              <a:t>j</a:t>
            </a:r>
            <a:r>
              <a:rPr lang="sl-SI" dirty="0" smtClean="0"/>
              <a:t>), vzamemo </a:t>
            </a:r>
            <a:r>
              <a:rPr lang="sl-SI" dirty="0" smtClean="0">
                <a:solidFill>
                  <a:srgbClr val="C00000"/>
                </a:solidFill>
              </a:rPr>
              <a:t>najbolj levega </a:t>
            </a:r>
            <a:r>
              <a:rPr lang="sl-SI" dirty="0" smtClean="0"/>
              <a:t>med njimi;</a:t>
            </a:r>
          </a:p>
          <a:p>
            <a:pPr lvl="2"/>
            <a:r>
              <a:rPr lang="sl-SI" dirty="0" smtClean="0"/>
              <a:t>Če je več takih, pa tistega z najmanjšo zaporedno številko</a:t>
            </a:r>
          </a:p>
          <a:p>
            <a:pPr lvl="1"/>
            <a:r>
              <a:rPr lang="sl-SI" dirty="0" smtClean="0"/>
              <a:t>Zanima nas končni položaj vseh ljudožercev v naraščajočem vrstnem redu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Koristno je imeti ljudožerce urejene naraščajoče po koordinati</a:t>
            </a:r>
          </a:p>
          <a:p>
            <a:pPr lvl="2"/>
            <a:r>
              <a:rPr lang="sl-SI" dirty="0" smtClean="0"/>
              <a:t>Ker vhodni podatki niso taki, jih najprej uredimo</a:t>
            </a:r>
          </a:p>
          <a:p>
            <a:pPr lvl="1"/>
            <a:r>
              <a:rPr lang="sl-SI" dirty="0" smtClean="0"/>
              <a:t>Zdaj lahko najbližjega poiščemo z </a:t>
            </a:r>
            <a:r>
              <a:rPr lang="sl-SI" dirty="0" smtClean="0">
                <a:solidFill>
                  <a:srgbClr val="C00000"/>
                </a:solidFill>
              </a:rPr>
              <a:t>bisekcijo</a:t>
            </a:r>
          </a:p>
          <a:p>
            <a:pPr lvl="1"/>
            <a:r>
              <a:rPr lang="sl-SI" dirty="0" smtClean="0"/>
              <a:t>Če leži </a:t>
            </a:r>
            <a:r>
              <a:rPr lang="sl-SI" i="1" dirty="0" smtClean="0"/>
              <a:t>a</a:t>
            </a:r>
            <a:r>
              <a:rPr lang="sl-SI" i="1" baseline="-25000" dirty="0" smtClean="0"/>
              <a:t>j</a:t>
            </a:r>
            <a:r>
              <a:rPr lang="sl-SI" dirty="0" smtClean="0"/>
              <a:t> točno na pol poti med dvema zaporednima ljudožercema, vzamemo levega od njiju</a:t>
            </a:r>
          </a:p>
          <a:p>
            <a:pPr lvl="1"/>
            <a:r>
              <a:rPr lang="sl-SI" dirty="0" smtClean="0"/>
              <a:t>Če jih je več na isti koordinati, je v resnici vseeno, katerega vzamemo, </a:t>
            </a:r>
            <a:br>
              <a:rPr lang="sl-SI" dirty="0" smtClean="0"/>
            </a:br>
            <a:r>
              <a:rPr lang="sl-SI" dirty="0" smtClean="0"/>
              <a:t>ker jih bomo morali tako ali tako izpisati v naraščajočem vrstnem redu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75920" y="404664"/>
            <a:ext cx="6120680" cy="144016"/>
            <a:chOff x="5375920" y="404664"/>
            <a:chExt cx="6120680" cy="1440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75920" y="476672"/>
              <a:ext cx="61206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904312" y="404664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" name="Oval 5"/>
            <p:cNvSpPr/>
            <p:nvPr/>
          </p:nvSpPr>
          <p:spPr>
            <a:xfrm>
              <a:off x="6312024" y="4046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Oval 6"/>
            <p:cNvSpPr/>
            <p:nvPr/>
          </p:nvSpPr>
          <p:spPr>
            <a:xfrm>
              <a:off x="7392144" y="4046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Oval 9"/>
            <p:cNvSpPr/>
            <p:nvPr/>
          </p:nvSpPr>
          <p:spPr>
            <a:xfrm>
              <a:off x="9840416" y="40466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Oval 10"/>
            <p:cNvSpPr/>
            <p:nvPr/>
          </p:nvSpPr>
          <p:spPr>
            <a:xfrm>
              <a:off x="10776520" y="404664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Oval 7"/>
          <p:cNvSpPr/>
          <p:nvPr/>
        </p:nvSpPr>
        <p:spPr>
          <a:xfrm>
            <a:off x="7896200" y="404664"/>
            <a:ext cx="144016" cy="144016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Isosceles Triangle 21"/>
          <p:cNvSpPr/>
          <p:nvPr/>
        </p:nvSpPr>
        <p:spPr>
          <a:xfrm flipV="1">
            <a:off x="8400256" y="188640"/>
            <a:ext cx="144016" cy="288032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Oval 23"/>
          <p:cNvSpPr/>
          <p:nvPr/>
        </p:nvSpPr>
        <p:spPr>
          <a:xfrm>
            <a:off x="8400256" y="4046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4208146"/>
            <a:ext cx="2910259" cy="25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2" grpId="0" animBg="1"/>
      <p:bldP spid="22" grpId="1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3.1 Ljudožerci na premici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5616624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Rešitev:</a:t>
            </a:r>
            <a:br>
              <a:rPr lang="sl-SI" dirty="0" smtClean="0"/>
            </a:br>
            <a:r>
              <a:rPr lang="sl-SI" dirty="0" smtClean="0"/>
              <a:t>	najprej uredimo vhodne podatke naraščajoče, </a:t>
            </a:r>
            <a:br>
              <a:rPr lang="sl-SI" dirty="0" smtClean="0"/>
            </a:br>
            <a:r>
              <a:rPr lang="sl-SI" dirty="0" smtClean="0"/>
              <a:t>	    tako da je </a:t>
            </a:r>
            <a:r>
              <a:rPr lang="sl-SI" i="1" dirty="0" smtClean="0"/>
              <a:t>x</a:t>
            </a:r>
            <a:r>
              <a:rPr lang="sl-SI" baseline="-25000" dirty="0" smtClean="0"/>
              <a:t>1</a:t>
            </a:r>
            <a:r>
              <a:rPr lang="sl-SI" dirty="0" smtClean="0"/>
              <a:t> ≤ </a:t>
            </a:r>
            <a:r>
              <a:rPr lang="sl-SI" i="1" dirty="0" smtClean="0"/>
              <a:t>x</a:t>
            </a:r>
            <a:r>
              <a:rPr lang="sl-SI" baseline="-25000" dirty="0" smtClean="0"/>
              <a:t>2</a:t>
            </a:r>
            <a:r>
              <a:rPr lang="sl-SI" dirty="0" smtClean="0"/>
              <a:t> ≤ </a:t>
            </a:r>
            <a:r>
              <a:rPr lang="sl-SI" i="1" dirty="0" smtClean="0"/>
              <a:t>x</a:t>
            </a:r>
            <a:r>
              <a:rPr lang="sl-SI" baseline="-25000" dirty="0" smtClean="0"/>
              <a:t>3</a:t>
            </a:r>
            <a:r>
              <a:rPr lang="sl-SI" dirty="0" smtClean="0"/>
              <a:t> ≤ … ≤ </a:t>
            </a:r>
            <a:r>
              <a:rPr lang="sl-SI" i="1" dirty="0" smtClean="0"/>
              <a:t>x</a:t>
            </a:r>
            <a:r>
              <a:rPr lang="sl-SI" i="1" baseline="-25000" dirty="0" smtClean="0"/>
              <a:t>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za vsakega padalca </a:t>
            </a:r>
            <a:r>
              <a:rPr lang="sl-SI" i="1" dirty="0" smtClean="0"/>
              <a:t>a</a:t>
            </a:r>
            <a:r>
              <a:rPr lang="sl-SI" i="1" baseline="-25000" dirty="0" smtClean="0"/>
              <a:t>j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i</a:t>
            </a:r>
            <a:r>
              <a:rPr lang="sl-SI" dirty="0" smtClean="0"/>
              <a:t> = </a:t>
            </a:r>
            <a:r>
              <a:rPr lang="sl-SI" i="1" dirty="0" smtClean="0"/>
              <a:t>PoiščiNajbližjega</a:t>
            </a:r>
            <a:r>
              <a:rPr lang="sl-SI" dirty="0" smtClean="0"/>
              <a:t>(</a:t>
            </a:r>
            <a:r>
              <a:rPr lang="sl-SI" i="1" dirty="0" smtClean="0"/>
              <a:t>a</a:t>
            </a:r>
            <a:r>
              <a:rPr lang="sl-SI" i="1" baseline="-25000" dirty="0" smtClean="0"/>
              <a:t>j</a:t>
            </a:r>
            <a:r>
              <a:rPr lang="sl-SI" dirty="0" smtClean="0"/>
              <a:t>)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x</a:t>
            </a:r>
            <a:r>
              <a:rPr lang="sl-SI" i="1" baseline="-25000" dirty="0" smtClean="0"/>
              <a:t>i</a:t>
            </a:r>
            <a:r>
              <a:rPr lang="sl-SI" dirty="0" smtClean="0"/>
              <a:t> = </a:t>
            </a:r>
            <a:r>
              <a:rPr lang="sl-SI" i="1" dirty="0" smtClean="0"/>
              <a:t>a</a:t>
            </a:r>
            <a:r>
              <a:rPr lang="sl-SI" i="1" baseline="-25000" dirty="0" smtClean="0"/>
              <a:t>j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na koncu izpišemo zaporedje </a:t>
            </a:r>
            <a:r>
              <a:rPr lang="sl-SI" i="1" dirty="0" smtClean="0"/>
              <a:t>x</a:t>
            </a:r>
            <a:r>
              <a:rPr lang="sl-SI" baseline="-25000" dirty="0" smtClean="0"/>
              <a:t>1</a:t>
            </a:r>
            <a:r>
              <a:rPr lang="sl-SI" dirty="0" smtClean="0"/>
              <a:t>, </a:t>
            </a:r>
            <a:r>
              <a:rPr lang="sl-SI" i="1" dirty="0" smtClean="0"/>
              <a:t>x</a:t>
            </a:r>
            <a:r>
              <a:rPr lang="sl-SI" baseline="-25000" dirty="0" smtClean="0"/>
              <a:t>2</a:t>
            </a:r>
            <a:r>
              <a:rPr lang="sl-SI" dirty="0" smtClean="0"/>
              <a:t>, …, </a:t>
            </a:r>
            <a:r>
              <a:rPr lang="sl-SI" i="1" dirty="0" smtClean="0"/>
              <a:t>x</a:t>
            </a:r>
            <a:r>
              <a:rPr lang="sl-SI" i="1" baseline="-25000" dirty="0" smtClean="0"/>
              <a:t>n</a:t>
            </a:r>
          </a:p>
          <a:p>
            <a:r>
              <a:rPr lang="sl-SI" dirty="0" smtClean="0"/>
              <a:t>Postopek za iskanje najbližjega z bisekcijo: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b="1" dirty="0" smtClean="0"/>
              <a:t>int</a:t>
            </a:r>
            <a:r>
              <a:rPr lang="sl-SI" dirty="0" smtClean="0"/>
              <a:t> </a:t>
            </a:r>
            <a:r>
              <a:rPr lang="sl-SI" i="1" dirty="0" smtClean="0"/>
              <a:t>PoiščiNajbližjega</a:t>
            </a:r>
            <a:r>
              <a:rPr lang="sl-SI" dirty="0" smtClean="0"/>
              <a:t>(</a:t>
            </a:r>
            <a:r>
              <a:rPr lang="sl-SI" b="1" dirty="0" smtClean="0"/>
              <a:t>int</a:t>
            </a:r>
            <a:r>
              <a:rPr lang="sl-SI" dirty="0" smtClean="0"/>
              <a:t> </a:t>
            </a:r>
            <a:r>
              <a:rPr lang="sl-SI" i="1" dirty="0" smtClean="0"/>
              <a:t>a</a:t>
            </a:r>
            <a:r>
              <a:rPr lang="sl-SI" dirty="0" smtClean="0"/>
              <a:t>) {</a:t>
            </a:r>
            <a:br>
              <a:rPr lang="sl-SI" dirty="0" smtClean="0"/>
            </a:br>
            <a:r>
              <a:rPr lang="sl-SI" dirty="0"/>
              <a:t>	    </a:t>
            </a:r>
            <a:r>
              <a:rPr lang="sl-SI" b="1" dirty="0"/>
              <a:t>if</a:t>
            </a:r>
            <a:r>
              <a:rPr lang="sl-SI" dirty="0"/>
              <a:t> </a:t>
            </a:r>
            <a:r>
              <a:rPr lang="sl-SI" i="1" dirty="0"/>
              <a:t>a</a:t>
            </a:r>
            <a:r>
              <a:rPr lang="sl-SI" dirty="0"/>
              <a:t> &lt; </a:t>
            </a:r>
            <a:r>
              <a:rPr lang="sl-SI" i="1" dirty="0"/>
              <a:t>x</a:t>
            </a:r>
            <a:r>
              <a:rPr lang="sl-SI" baseline="-25000" dirty="0"/>
              <a:t>1</a:t>
            </a:r>
            <a:r>
              <a:rPr lang="sl-SI" dirty="0"/>
              <a:t> </a:t>
            </a:r>
            <a:r>
              <a:rPr lang="sl-SI" b="1" dirty="0"/>
              <a:t>then</a:t>
            </a:r>
            <a:r>
              <a:rPr lang="sl-SI" dirty="0"/>
              <a:t> </a:t>
            </a:r>
            <a:r>
              <a:rPr lang="sl-SI" b="1" dirty="0"/>
              <a:t>return</a:t>
            </a:r>
            <a:r>
              <a:rPr lang="sl-SI" dirty="0"/>
              <a:t> </a:t>
            </a:r>
            <a:r>
              <a:rPr lang="sl-SI" dirty="0" smtClean="0"/>
              <a:t>1 </a:t>
            </a:r>
            <a:r>
              <a:rPr lang="sl-SI" b="1" dirty="0" smtClean="0"/>
              <a:t>else</a:t>
            </a:r>
            <a:r>
              <a:rPr lang="sl-SI" dirty="0" smtClean="0"/>
              <a:t>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/>
              <a:t>a</a:t>
            </a:r>
            <a:r>
              <a:rPr lang="sl-SI" dirty="0"/>
              <a:t> </a:t>
            </a:r>
            <a:r>
              <a:rPr lang="sl-SI" dirty="0" smtClean="0"/>
              <a:t>≥ </a:t>
            </a:r>
            <a:r>
              <a:rPr lang="sl-SI" i="1" dirty="0" smtClean="0"/>
              <a:t>x</a:t>
            </a:r>
            <a:r>
              <a:rPr lang="sl-SI" i="1" baseline="-25000" dirty="0" smtClean="0"/>
              <a:t>n</a:t>
            </a:r>
            <a:r>
              <a:rPr lang="sl-SI" dirty="0" smtClean="0"/>
              <a:t> </a:t>
            </a:r>
            <a:r>
              <a:rPr lang="sl-SI" b="1" dirty="0"/>
              <a:t>then</a:t>
            </a:r>
            <a:r>
              <a:rPr lang="sl-SI" dirty="0"/>
              <a:t> </a:t>
            </a:r>
            <a:r>
              <a:rPr lang="sl-SI" b="1" dirty="0"/>
              <a:t>return</a:t>
            </a:r>
            <a:r>
              <a:rPr lang="sl-SI" dirty="0"/>
              <a:t> </a:t>
            </a:r>
            <a:r>
              <a:rPr lang="sl-SI" i="1" dirty="0" smtClean="0"/>
              <a:t>n</a:t>
            </a:r>
            <a:r>
              <a:rPr lang="sl-SI" dirty="0" smtClean="0"/>
              <a:t>;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	    </a:t>
            </a:r>
            <a:r>
              <a:rPr lang="sl-SI" i="1" dirty="0" smtClean="0"/>
              <a:t>L</a:t>
            </a:r>
            <a:r>
              <a:rPr lang="sl-SI" dirty="0" smtClean="0"/>
              <a:t> = 1; </a:t>
            </a:r>
            <a:r>
              <a:rPr lang="sl-SI" i="1" dirty="0" smtClean="0"/>
              <a:t>D</a:t>
            </a:r>
            <a:r>
              <a:rPr lang="sl-SI" dirty="0" smtClean="0"/>
              <a:t> = </a:t>
            </a:r>
            <a:r>
              <a:rPr lang="sl-SI" i="1" dirty="0" smtClean="0"/>
              <a:t>n</a:t>
            </a:r>
            <a:r>
              <a:rPr lang="sl-SI" dirty="0" smtClean="0"/>
              <a:t> + 1;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while</a:t>
            </a:r>
            <a:r>
              <a:rPr lang="sl-SI" dirty="0" smtClean="0"/>
              <a:t> </a:t>
            </a:r>
            <a:r>
              <a:rPr lang="sl-SI" i="1" dirty="0" smtClean="0"/>
              <a:t>D</a:t>
            </a:r>
            <a:r>
              <a:rPr lang="sl-SI" dirty="0" smtClean="0"/>
              <a:t> – </a:t>
            </a:r>
            <a:r>
              <a:rPr lang="sl-SI" i="1" dirty="0" smtClean="0"/>
              <a:t>L</a:t>
            </a:r>
            <a:r>
              <a:rPr lang="sl-SI" dirty="0" smtClean="0"/>
              <a:t> &gt; 1: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dirty="0" smtClean="0">
                <a:solidFill>
                  <a:schemeClr val="accent1"/>
                </a:solidFill>
              </a:rPr>
              <a:t>        // </a:t>
            </a:r>
            <a:r>
              <a:rPr lang="sl-SI" i="1" dirty="0" smtClean="0">
                <a:solidFill>
                  <a:schemeClr val="accent1"/>
                </a:solidFill>
              </a:rPr>
              <a:t>Na tem mestu velja</a:t>
            </a:r>
            <a:r>
              <a:rPr lang="sl-SI" dirty="0" smtClean="0">
                <a:solidFill>
                  <a:schemeClr val="accent1"/>
                </a:solidFill>
              </a:rPr>
              <a:t> </a:t>
            </a:r>
            <a:r>
              <a:rPr lang="sl-SI" i="1" dirty="0" smtClean="0">
                <a:solidFill>
                  <a:schemeClr val="accent1"/>
                </a:solidFill>
              </a:rPr>
              <a:t>x</a:t>
            </a:r>
            <a:r>
              <a:rPr lang="sl-SI" i="1" baseline="-25000" dirty="0" smtClean="0">
                <a:solidFill>
                  <a:schemeClr val="accent1"/>
                </a:solidFill>
              </a:rPr>
              <a:t>L</a:t>
            </a:r>
            <a:r>
              <a:rPr lang="sl-SI" dirty="0" smtClean="0">
                <a:solidFill>
                  <a:schemeClr val="accent1"/>
                </a:solidFill>
              </a:rPr>
              <a:t> &lt; </a:t>
            </a:r>
            <a:r>
              <a:rPr lang="sl-SI" i="1" dirty="0" smtClean="0">
                <a:solidFill>
                  <a:schemeClr val="accent1"/>
                </a:solidFill>
              </a:rPr>
              <a:t>a</a:t>
            </a:r>
            <a:r>
              <a:rPr lang="sl-SI" dirty="0" smtClean="0">
                <a:solidFill>
                  <a:schemeClr val="accent1"/>
                </a:solidFill>
              </a:rPr>
              <a:t> ≤ </a:t>
            </a:r>
            <a:r>
              <a:rPr lang="sl-SI" i="1" dirty="0" smtClean="0">
                <a:solidFill>
                  <a:schemeClr val="accent1"/>
                </a:solidFill>
              </a:rPr>
              <a:t>x</a:t>
            </a:r>
            <a:r>
              <a:rPr lang="sl-SI" i="1" baseline="-25000" dirty="0" smtClean="0">
                <a:solidFill>
                  <a:schemeClr val="accent1"/>
                </a:solidFill>
              </a:rPr>
              <a:t>D</a:t>
            </a:r>
            <a:r>
              <a:rPr lang="sl-SI" dirty="0" smtClean="0">
                <a:solidFill>
                  <a:schemeClr val="accent1"/>
                </a:solidFill>
              </a:rPr>
              <a:t/>
            </a:r>
            <a:br>
              <a:rPr lang="sl-SI" dirty="0" smtClean="0">
                <a:solidFill>
                  <a:schemeClr val="accent1"/>
                </a:solidFill>
              </a:rPr>
            </a:br>
            <a:r>
              <a:rPr lang="sl-SI" dirty="0" smtClean="0"/>
              <a:t>	        </a:t>
            </a:r>
            <a:r>
              <a:rPr lang="sl-SI" i="1" dirty="0" smtClean="0"/>
              <a:t>M</a:t>
            </a:r>
            <a:r>
              <a:rPr lang="sl-SI" dirty="0" smtClean="0"/>
              <a:t> = (</a:t>
            </a:r>
            <a:r>
              <a:rPr lang="sl-SI" i="1" dirty="0" smtClean="0"/>
              <a:t>L</a:t>
            </a:r>
            <a:r>
              <a:rPr lang="sl-SI" dirty="0" smtClean="0"/>
              <a:t> + </a:t>
            </a:r>
            <a:r>
              <a:rPr lang="sl-SI" i="1" dirty="0" smtClean="0"/>
              <a:t>D</a:t>
            </a:r>
            <a:r>
              <a:rPr lang="sl-SI" dirty="0" smtClean="0"/>
              <a:t>) / 2</a:t>
            </a:r>
            <a:br>
              <a:rPr lang="sl-SI" dirty="0" smtClean="0"/>
            </a:br>
            <a:r>
              <a:rPr lang="sl-SI" dirty="0" smtClean="0"/>
              <a:t>	       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 smtClean="0"/>
              <a:t>x</a:t>
            </a:r>
            <a:r>
              <a:rPr lang="sl-SI" i="1" baseline="-25000" dirty="0" smtClean="0"/>
              <a:t>M</a:t>
            </a:r>
            <a:r>
              <a:rPr lang="sl-SI" dirty="0" smtClean="0"/>
              <a:t> &lt; </a:t>
            </a:r>
            <a:r>
              <a:rPr lang="sl-SI" i="1" dirty="0" smtClean="0"/>
              <a:t>a</a:t>
            </a:r>
            <a:r>
              <a:rPr lang="sl-SI" dirty="0" smtClean="0"/>
              <a:t> </a:t>
            </a:r>
            <a:r>
              <a:rPr lang="sl-SI" b="1" dirty="0" smtClean="0"/>
              <a:t>then</a:t>
            </a:r>
            <a:r>
              <a:rPr lang="sl-SI" dirty="0" smtClean="0"/>
              <a:t> </a:t>
            </a:r>
            <a:r>
              <a:rPr lang="sl-SI" i="1" dirty="0" smtClean="0"/>
              <a:t>L</a:t>
            </a:r>
            <a:r>
              <a:rPr lang="sl-SI" dirty="0" smtClean="0"/>
              <a:t> = </a:t>
            </a:r>
            <a:r>
              <a:rPr lang="sl-SI" i="1" dirty="0" smtClean="0"/>
              <a:t>M</a:t>
            </a:r>
            <a:r>
              <a:rPr lang="sl-SI" dirty="0" smtClean="0"/>
              <a:t> </a:t>
            </a:r>
            <a:r>
              <a:rPr lang="sl-SI" b="1" dirty="0" smtClean="0"/>
              <a:t>else</a:t>
            </a:r>
            <a:r>
              <a:rPr lang="sl-SI" dirty="0" smtClean="0"/>
              <a:t> </a:t>
            </a:r>
            <a:r>
              <a:rPr lang="sl-SI" i="1" dirty="0" smtClean="0"/>
              <a:t>D</a:t>
            </a:r>
            <a:r>
              <a:rPr lang="sl-SI" dirty="0" smtClean="0"/>
              <a:t> = </a:t>
            </a:r>
            <a:r>
              <a:rPr lang="sl-SI" i="1" dirty="0" smtClean="0"/>
              <a:t>M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dirty="0" smtClean="0">
                <a:solidFill>
                  <a:schemeClr val="accent1"/>
                </a:solidFill>
              </a:rPr>
              <a:t>    </a:t>
            </a:r>
            <a:r>
              <a:rPr lang="sl-SI" dirty="0">
                <a:solidFill>
                  <a:schemeClr val="accent1"/>
                </a:solidFill>
              </a:rPr>
              <a:t>// </a:t>
            </a:r>
            <a:r>
              <a:rPr lang="sl-SI" i="1" dirty="0">
                <a:solidFill>
                  <a:schemeClr val="accent1"/>
                </a:solidFill>
              </a:rPr>
              <a:t>Na tem mestu velja</a:t>
            </a:r>
            <a:r>
              <a:rPr lang="sl-SI" dirty="0">
                <a:solidFill>
                  <a:schemeClr val="accent1"/>
                </a:solidFill>
              </a:rPr>
              <a:t> </a:t>
            </a:r>
            <a:r>
              <a:rPr lang="sl-SI" i="1" dirty="0" smtClean="0">
                <a:solidFill>
                  <a:schemeClr val="accent1"/>
                </a:solidFill>
              </a:rPr>
              <a:t>x</a:t>
            </a:r>
            <a:r>
              <a:rPr lang="sl-SI" i="1" baseline="-25000" dirty="0" smtClean="0">
                <a:solidFill>
                  <a:schemeClr val="accent1"/>
                </a:solidFill>
              </a:rPr>
              <a:t>D</a:t>
            </a:r>
            <a:r>
              <a:rPr lang="sl-SI" baseline="-25000" dirty="0" smtClean="0">
                <a:solidFill>
                  <a:schemeClr val="accent1"/>
                </a:solidFill>
              </a:rPr>
              <a:t> – 1 </a:t>
            </a:r>
            <a:r>
              <a:rPr lang="sl-SI" dirty="0" smtClean="0">
                <a:solidFill>
                  <a:schemeClr val="accent1"/>
                </a:solidFill>
              </a:rPr>
              <a:t> </a:t>
            </a:r>
            <a:r>
              <a:rPr lang="sl-SI" dirty="0">
                <a:solidFill>
                  <a:schemeClr val="accent1"/>
                </a:solidFill>
              </a:rPr>
              <a:t>&lt; </a:t>
            </a:r>
            <a:r>
              <a:rPr lang="sl-SI" i="1" dirty="0">
                <a:solidFill>
                  <a:schemeClr val="accent1"/>
                </a:solidFill>
              </a:rPr>
              <a:t>a</a:t>
            </a:r>
            <a:r>
              <a:rPr lang="sl-SI" dirty="0">
                <a:solidFill>
                  <a:schemeClr val="accent1"/>
                </a:solidFill>
              </a:rPr>
              <a:t> ≤ </a:t>
            </a:r>
            <a:r>
              <a:rPr lang="sl-SI" i="1" dirty="0">
                <a:solidFill>
                  <a:schemeClr val="accent1"/>
                </a:solidFill>
              </a:rPr>
              <a:t>x</a:t>
            </a:r>
            <a:r>
              <a:rPr lang="sl-SI" i="1" baseline="-25000" dirty="0">
                <a:solidFill>
                  <a:schemeClr val="accent1"/>
                </a:solidFill>
              </a:rPr>
              <a:t>D</a:t>
            </a:r>
            <a:r>
              <a:rPr lang="sl-SI" dirty="0">
                <a:solidFill>
                  <a:schemeClr val="accent1"/>
                </a:solidFill>
              </a:rPr>
              <a:t/>
            </a:r>
            <a:br>
              <a:rPr lang="sl-SI" dirty="0">
                <a:solidFill>
                  <a:schemeClr val="accent1"/>
                </a:solidFill>
              </a:rPr>
            </a:br>
            <a:r>
              <a:rPr lang="sl-SI" dirty="0" smtClean="0"/>
              <a:t>	   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 smtClean="0"/>
              <a:t>x</a:t>
            </a:r>
            <a:r>
              <a:rPr lang="sl-SI" i="1" baseline="-25000" dirty="0" smtClean="0"/>
              <a:t>D</a:t>
            </a:r>
            <a:r>
              <a:rPr lang="sl-SI" dirty="0" smtClean="0"/>
              <a:t> – </a:t>
            </a:r>
            <a:r>
              <a:rPr lang="sl-SI" i="1" dirty="0" smtClean="0"/>
              <a:t>a</a:t>
            </a:r>
            <a:r>
              <a:rPr lang="sl-SI" dirty="0" smtClean="0"/>
              <a:t> &lt; </a:t>
            </a:r>
            <a:r>
              <a:rPr lang="sl-SI" i="1" dirty="0" smtClean="0"/>
              <a:t>a</a:t>
            </a:r>
            <a:r>
              <a:rPr lang="sl-SI" dirty="0" smtClean="0"/>
              <a:t> – </a:t>
            </a:r>
            <a:r>
              <a:rPr lang="sl-SI" i="1" dirty="0" smtClean="0"/>
              <a:t>x</a:t>
            </a:r>
            <a:r>
              <a:rPr lang="sl-SI" i="1" baseline="-25000" dirty="0" smtClean="0"/>
              <a:t>D</a:t>
            </a:r>
            <a:r>
              <a:rPr lang="sl-SI" baseline="-25000" dirty="0" smtClean="0"/>
              <a:t> – 1</a:t>
            </a:r>
            <a:r>
              <a:rPr lang="sl-SI" dirty="0" smtClean="0"/>
              <a:t> </a:t>
            </a:r>
            <a:r>
              <a:rPr lang="sl-SI" b="1" dirty="0" smtClean="0"/>
              <a:t>then</a:t>
            </a:r>
            <a:r>
              <a:rPr lang="sl-SI" dirty="0" smtClean="0"/>
              <a:t> </a:t>
            </a:r>
            <a:r>
              <a:rPr lang="sl-SI" b="1" dirty="0" smtClean="0"/>
              <a:t>return</a:t>
            </a:r>
            <a:r>
              <a:rPr lang="sl-SI" dirty="0" smtClean="0"/>
              <a:t> </a:t>
            </a:r>
            <a:r>
              <a:rPr lang="sl-SI" i="1" dirty="0" smtClean="0"/>
              <a:t>D</a:t>
            </a:r>
            <a:r>
              <a:rPr lang="sl-SI" dirty="0" smtClean="0"/>
              <a:t> </a:t>
            </a:r>
            <a:r>
              <a:rPr lang="sl-SI" b="1" dirty="0" smtClean="0"/>
              <a:t>else</a:t>
            </a:r>
            <a:r>
              <a:rPr lang="sl-SI" dirty="0" smtClean="0"/>
              <a:t> </a:t>
            </a:r>
            <a:r>
              <a:rPr lang="sl-SI" b="1" dirty="0" smtClean="0"/>
              <a:t>return</a:t>
            </a:r>
            <a:r>
              <a:rPr lang="sl-SI" dirty="0" smtClean="0"/>
              <a:t> </a:t>
            </a:r>
            <a:r>
              <a:rPr lang="sl-SI" i="1" dirty="0" smtClean="0"/>
              <a:t>D</a:t>
            </a:r>
            <a:r>
              <a:rPr lang="sl-SI" dirty="0" smtClean="0"/>
              <a:t> – 1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3.2 Po Indiji z avtobusom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5069157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Na </a:t>
            </a:r>
            <a:r>
              <a:rPr lang="sl-SI" dirty="0" smtClean="0">
                <a:solidFill>
                  <a:srgbClr val="C00000"/>
                </a:solidFill>
              </a:rPr>
              <a:t>premici</a:t>
            </a:r>
            <a:r>
              <a:rPr lang="sl-SI" dirty="0" smtClean="0"/>
              <a:t> potujemo od zahoda proti vzhodu</a:t>
            </a:r>
          </a:p>
          <a:p>
            <a:pPr lvl="1"/>
            <a:r>
              <a:rPr lang="sl-SI" dirty="0" smtClean="0"/>
              <a:t>Začnemo v </a:t>
            </a:r>
            <a:r>
              <a:rPr lang="sl-SI" i="1" dirty="0" smtClean="0"/>
              <a:t>x</a:t>
            </a:r>
            <a:r>
              <a:rPr lang="sl-SI" dirty="0" smtClean="0"/>
              <a:t> in hočemo priti v </a:t>
            </a:r>
            <a:r>
              <a:rPr lang="sl-SI" i="1" dirty="0" smtClean="0"/>
              <a:t>y</a:t>
            </a:r>
          </a:p>
          <a:p>
            <a:pPr lvl="1"/>
            <a:r>
              <a:rPr lang="sl-SI" dirty="0" smtClean="0"/>
              <a:t>Obstaja </a:t>
            </a:r>
            <a:r>
              <a:rPr lang="sl-SI" i="1" dirty="0" smtClean="0"/>
              <a:t>n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C00000"/>
                </a:solidFill>
              </a:rPr>
              <a:t>avtobusov</a:t>
            </a:r>
            <a:r>
              <a:rPr lang="sl-SI" dirty="0" smtClean="0"/>
              <a:t>, znane so začetne in končne postaje (</a:t>
            </a:r>
            <a:r>
              <a:rPr lang="sl-SI" i="1" dirty="0" smtClean="0"/>
              <a:t>a</a:t>
            </a:r>
            <a:r>
              <a:rPr lang="sl-SI" i="1" baseline="-25000" dirty="0" smtClean="0"/>
              <a:t>i</a:t>
            </a:r>
            <a:r>
              <a:rPr lang="sl-SI" dirty="0" smtClean="0"/>
              <a:t>, </a:t>
            </a:r>
            <a:r>
              <a:rPr lang="sl-SI" i="1" dirty="0" smtClean="0"/>
              <a:t>b</a:t>
            </a:r>
            <a:r>
              <a:rPr lang="sl-SI" i="1" baseline="-25000" dirty="0" smtClean="0"/>
              <a:t>i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Na avtobus lahko vstopimo/izstopimo kjerkoli na [</a:t>
            </a:r>
            <a:r>
              <a:rPr lang="sl-SI" i="1" dirty="0" smtClean="0"/>
              <a:t>a</a:t>
            </a:r>
            <a:r>
              <a:rPr lang="sl-SI" i="1" baseline="-25000" dirty="0" smtClean="0"/>
              <a:t>i</a:t>
            </a:r>
            <a:r>
              <a:rPr lang="sl-SI" dirty="0" smtClean="0"/>
              <a:t>, </a:t>
            </a:r>
            <a:r>
              <a:rPr lang="sl-SI" i="1" dirty="0" smtClean="0"/>
              <a:t>b</a:t>
            </a:r>
            <a:r>
              <a:rPr lang="sl-SI" i="1" baseline="-25000" dirty="0" smtClean="0"/>
              <a:t>i</a:t>
            </a:r>
            <a:r>
              <a:rPr lang="sl-SI" dirty="0" smtClean="0"/>
              <a:t>]</a:t>
            </a:r>
          </a:p>
          <a:p>
            <a:pPr lvl="1"/>
            <a:r>
              <a:rPr lang="sl-SI" dirty="0" smtClean="0"/>
              <a:t>Kako s čim manj avtobusi priti iz </a:t>
            </a:r>
            <a:r>
              <a:rPr lang="sl-SI" i="1" dirty="0" smtClean="0"/>
              <a:t>x</a:t>
            </a:r>
            <a:r>
              <a:rPr lang="sl-SI" dirty="0" smtClean="0"/>
              <a:t> v </a:t>
            </a:r>
            <a:r>
              <a:rPr lang="sl-SI" i="1" dirty="0" smtClean="0"/>
              <a:t>y</a:t>
            </a:r>
            <a:r>
              <a:rPr lang="sl-SI" dirty="0" smtClean="0"/>
              <a:t>?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>
                <a:solidFill>
                  <a:srgbClr val="C00000"/>
                </a:solidFill>
              </a:rPr>
              <a:t>Požrešni algoritem</a:t>
            </a:r>
            <a:r>
              <a:rPr lang="sl-SI" dirty="0" smtClean="0"/>
              <a:t>:</a:t>
            </a:r>
          </a:p>
          <a:p>
            <a:pPr lvl="2"/>
            <a:r>
              <a:rPr lang="sl-SI" dirty="0" smtClean="0"/>
              <a:t>Med vsemi avtobusi, ki peljejo mimo našega trenutnega položaja,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se </a:t>
            </a:r>
            <a:r>
              <a:rPr lang="sl-SI" dirty="0" smtClean="0"/>
              <a:t>splača stopiti na tistega, ki ima najkasnejšo končno postajo</a:t>
            </a:r>
          </a:p>
          <a:p>
            <a:pPr lvl="3"/>
            <a:r>
              <a:rPr lang="sl-SI" dirty="0" smtClean="0"/>
              <a:t>Ker če stopimo na kakšnega, ki ima zgodnejšo končno postajo, s tem ničesar ne pridobimo;</a:t>
            </a:r>
            <a:br>
              <a:rPr lang="sl-SI" dirty="0" smtClean="0"/>
            </a:br>
            <a:r>
              <a:rPr lang="sl-SI" dirty="0" smtClean="0"/>
              <a:t>vse, kar bi lahko naredili na njem, bi lahko naredili tudi na tistem s kasnejšo končno postajo</a:t>
            </a:r>
          </a:p>
          <a:p>
            <a:pPr lvl="2"/>
            <a:r>
              <a:rPr lang="sl-SI" dirty="0" smtClean="0"/>
              <a:t>Podobno, ko stopimo na avtobus, se splača peljati z njim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vse </a:t>
            </a:r>
            <a:r>
              <a:rPr lang="sl-SI" dirty="0" smtClean="0"/>
              <a:t>do končne postaje (ali do </a:t>
            </a:r>
            <a:r>
              <a:rPr lang="sl-SI" i="1" dirty="0" smtClean="0"/>
              <a:t>y</a:t>
            </a:r>
            <a:r>
              <a:rPr lang="sl-SI" dirty="0" smtClean="0"/>
              <a:t>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752184" y="548680"/>
            <a:ext cx="3024336" cy="432048"/>
            <a:chOff x="7752184" y="548680"/>
            <a:chExt cx="3024336" cy="432048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9192344" y="692696"/>
              <a:ext cx="14401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8328248" y="836712"/>
              <a:ext cx="100811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040216" y="692696"/>
              <a:ext cx="6480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9336360" y="980728"/>
              <a:ext cx="14401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752184" y="548680"/>
              <a:ext cx="6480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8688288" y="548680"/>
              <a:ext cx="9361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896200" y="260648"/>
            <a:ext cx="2808312" cy="1305436"/>
            <a:chOff x="7896200" y="260648"/>
            <a:chExt cx="2808312" cy="130543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184232" y="260648"/>
              <a:ext cx="0" cy="936104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416480" y="260648"/>
              <a:ext cx="0" cy="936104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896200" y="119675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i="1" dirty="0" smtClean="0"/>
                <a:t>x</a:t>
              </a:r>
              <a:endParaRPr lang="sl-SI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28448" y="119675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i="1" dirty="0"/>
                <a:t>y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7248128" y="1196752"/>
            <a:ext cx="39604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r>
              <a:rPr lang="sl-SI" dirty="0" smtClean="0"/>
              <a:t>3.2 Po Indiji z avtobusom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616624"/>
          </a:xfrm>
        </p:spPr>
        <p:txBody>
          <a:bodyPr>
            <a:normAutofit fontScale="70000" lnSpcReduction="20000"/>
          </a:bodyPr>
          <a:lstStyle/>
          <a:p>
            <a:r>
              <a:rPr lang="sl-SI" dirty="0" smtClean="0"/>
              <a:t>Postopek: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i="1" dirty="0" smtClean="0"/>
              <a:t>štVoženj</a:t>
            </a:r>
            <a:r>
              <a:rPr lang="sl-SI" dirty="0" smtClean="0"/>
              <a:t> = 0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b="1" dirty="0" smtClean="0"/>
              <a:t>while</a:t>
            </a:r>
            <a:r>
              <a:rPr lang="sl-SI" dirty="0" smtClean="0"/>
              <a:t> </a:t>
            </a:r>
            <a:r>
              <a:rPr lang="sl-SI" i="1" dirty="0" smtClean="0"/>
              <a:t>x</a:t>
            </a:r>
            <a:r>
              <a:rPr lang="sl-SI" dirty="0" smtClean="0"/>
              <a:t> &lt; </a:t>
            </a:r>
            <a:r>
              <a:rPr lang="sl-SI" i="1" dirty="0" smtClean="0"/>
              <a:t>y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	    med avtobusi, ki peljejo mimo točke </a:t>
            </a:r>
            <a:r>
              <a:rPr lang="sl-SI" i="1" dirty="0" smtClean="0"/>
              <a:t>x</a:t>
            </a:r>
            <a:r>
              <a:rPr lang="sl-SI" dirty="0" smtClean="0"/>
              <a:t>,</a:t>
            </a:r>
            <a:br>
              <a:rPr lang="sl-SI" dirty="0" smtClean="0"/>
            </a:br>
            <a:r>
              <a:rPr lang="sl-SI" dirty="0" smtClean="0"/>
              <a:t>	        naj bo </a:t>
            </a:r>
            <a:r>
              <a:rPr lang="sl-SI" i="1" dirty="0" smtClean="0"/>
              <a:t>i</a:t>
            </a:r>
            <a:r>
              <a:rPr lang="sl-SI" dirty="0" smtClean="0"/>
              <a:t> tisti z najbolj desno končno postajo </a:t>
            </a:r>
            <a:r>
              <a:rPr lang="sl-SI" i="1" dirty="0" smtClean="0"/>
              <a:t>b</a:t>
            </a:r>
            <a:r>
              <a:rPr lang="sl-SI" i="1" baseline="-25000" dirty="0" smtClean="0"/>
              <a:t>i </a:t>
            </a:r>
            <a:r>
              <a:rPr lang="sl-SI" dirty="0" smtClean="0"/>
              <a:t>;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x</a:t>
            </a:r>
            <a:r>
              <a:rPr lang="sl-SI" dirty="0" smtClean="0"/>
              <a:t> = </a:t>
            </a:r>
            <a:r>
              <a:rPr lang="sl-SI" i="1" dirty="0" smtClean="0"/>
              <a:t>b</a:t>
            </a:r>
            <a:r>
              <a:rPr lang="sl-SI" i="1" baseline="-25000" dirty="0" smtClean="0"/>
              <a:t>i</a:t>
            </a:r>
            <a:r>
              <a:rPr lang="sl-SI" dirty="0" smtClean="0"/>
              <a:t> ; </a:t>
            </a:r>
            <a:r>
              <a:rPr lang="sl-SI" i="1" dirty="0" smtClean="0"/>
              <a:t>štVoženj</a:t>
            </a:r>
            <a:r>
              <a:rPr lang="sl-SI" dirty="0" smtClean="0"/>
              <a:t> = </a:t>
            </a:r>
            <a:r>
              <a:rPr lang="sl-SI" i="1" dirty="0" smtClean="0"/>
              <a:t>štVoženj</a:t>
            </a:r>
            <a:r>
              <a:rPr lang="sl-SI" dirty="0" smtClean="0"/>
              <a:t> + 1</a:t>
            </a:r>
          </a:p>
          <a:p>
            <a:r>
              <a:rPr lang="sl-SI" dirty="0" smtClean="0"/>
              <a:t>Kako učinkovito izberemo naslednji avtobus?</a:t>
            </a:r>
          </a:p>
          <a:p>
            <a:pPr lvl="1"/>
            <a:r>
              <a:rPr lang="sl-SI" dirty="0" smtClean="0"/>
              <a:t>Pogoj, da pelje mimo </a:t>
            </a:r>
            <a:r>
              <a:rPr lang="sl-SI" i="1" dirty="0" smtClean="0"/>
              <a:t>x</a:t>
            </a:r>
            <a:r>
              <a:rPr lang="sl-SI" dirty="0" smtClean="0"/>
              <a:t> (torej </a:t>
            </a:r>
            <a:r>
              <a:rPr lang="sl-SI" i="1" dirty="0" smtClean="0"/>
              <a:t>a</a:t>
            </a:r>
            <a:r>
              <a:rPr lang="sl-SI" i="1" baseline="-25000" dirty="0" smtClean="0"/>
              <a:t>i</a:t>
            </a:r>
            <a:r>
              <a:rPr lang="sl-SI" dirty="0" smtClean="0"/>
              <a:t> ≤ </a:t>
            </a:r>
            <a:r>
              <a:rPr lang="sl-SI" i="1" dirty="0" smtClean="0"/>
              <a:t>x</a:t>
            </a:r>
            <a:r>
              <a:rPr lang="sl-SI" dirty="0" smtClean="0"/>
              <a:t> ≤ </a:t>
            </a:r>
            <a:r>
              <a:rPr lang="sl-SI" i="1" dirty="0" smtClean="0"/>
              <a:t>b</a:t>
            </a:r>
            <a:r>
              <a:rPr lang="sl-SI" i="1" baseline="-25000" dirty="0" smtClean="0"/>
              <a:t>i </a:t>
            </a:r>
            <a:r>
              <a:rPr lang="sl-SI" dirty="0" smtClean="0"/>
              <a:t>), lahko omilimo v </a:t>
            </a:r>
            <a:r>
              <a:rPr lang="sl-SI" i="1" dirty="0" smtClean="0"/>
              <a:t>a</a:t>
            </a:r>
            <a:r>
              <a:rPr lang="sl-SI" i="1" baseline="-25000" dirty="0" smtClean="0"/>
              <a:t>i</a:t>
            </a:r>
            <a:r>
              <a:rPr lang="sl-SI" dirty="0" smtClean="0"/>
              <a:t> ≤ </a:t>
            </a:r>
            <a:r>
              <a:rPr lang="sl-SI" i="1" dirty="0" smtClean="0"/>
              <a:t>x</a:t>
            </a:r>
          </a:p>
          <a:p>
            <a:pPr lvl="2"/>
            <a:r>
              <a:rPr lang="sl-SI" dirty="0" smtClean="0"/>
              <a:t>Tisti, ki se končajo že pred </a:t>
            </a:r>
            <a:r>
              <a:rPr lang="sl-SI" i="1" dirty="0" smtClean="0"/>
              <a:t>x</a:t>
            </a:r>
            <a:r>
              <a:rPr lang="sl-SI" dirty="0" smtClean="0"/>
              <a:t> (torej </a:t>
            </a:r>
            <a:r>
              <a:rPr lang="sl-SI" i="1" dirty="0" smtClean="0"/>
              <a:t>b</a:t>
            </a:r>
            <a:r>
              <a:rPr lang="sl-SI" i="1" baseline="-25000" dirty="0" smtClean="0"/>
              <a:t>i</a:t>
            </a:r>
            <a:r>
              <a:rPr lang="sl-SI" dirty="0" smtClean="0"/>
              <a:t> &lt; </a:t>
            </a:r>
            <a:r>
              <a:rPr lang="sl-SI" i="1" dirty="0" smtClean="0"/>
              <a:t>x</a:t>
            </a:r>
            <a:r>
              <a:rPr lang="sl-SI" dirty="0" smtClean="0"/>
              <a:t>), bodo tako ali tako izpadli, </a:t>
            </a:r>
            <a:br>
              <a:rPr lang="sl-SI" dirty="0" smtClean="0"/>
            </a:br>
            <a:r>
              <a:rPr lang="sl-SI" dirty="0" smtClean="0"/>
              <a:t>ko bomo vzeli avtobus z najbolj desno končno postajo</a:t>
            </a:r>
          </a:p>
          <a:p>
            <a:pPr lvl="1"/>
            <a:r>
              <a:rPr lang="sl-SI" dirty="0" smtClean="0"/>
              <a:t>V vsaki iteraciji zunanje zanke se </a:t>
            </a:r>
            <a:r>
              <a:rPr lang="sl-SI" i="1" dirty="0" smtClean="0"/>
              <a:t>x</a:t>
            </a:r>
            <a:r>
              <a:rPr lang="sl-SI" dirty="0" smtClean="0"/>
              <a:t> poveča in pogoju </a:t>
            </a:r>
            <a:r>
              <a:rPr lang="sl-SI" i="1" dirty="0" smtClean="0"/>
              <a:t>a</a:t>
            </a:r>
            <a:r>
              <a:rPr lang="sl-SI" i="1" baseline="-25000" dirty="0" smtClean="0"/>
              <a:t>i</a:t>
            </a:r>
            <a:r>
              <a:rPr lang="sl-SI" dirty="0" smtClean="0"/>
              <a:t> ≤ </a:t>
            </a:r>
            <a:r>
              <a:rPr lang="sl-SI" i="1" dirty="0" smtClean="0"/>
              <a:t>x</a:t>
            </a:r>
            <a:r>
              <a:rPr lang="sl-SI" dirty="0" smtClean="0"/>
              <a:t> ustreza še malo več avtobusov kot prej</a:t>
            </a:r>
          </a:p>
          <a:p>
            <a:pPr lvl="1"/>
            <a:r>
              <a:rPr lang="sl-SI" dirty="0" smtClean="0"/>
              <a:t>Zato je koristno imeti avtobuse urejene po </a:t>
            </a:r>
            <a:r>
              <a:rPr lang="sl-SI" i="1" dirty="0" smtClean="0"/>
              <a:t>a</a:t>
            </a:r>
            <a:r>
              <a:rPr lang="sl-SI" i="1" baseline="-25000" dirty="0" smtClean="0"/>
              <a:t>i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in se v vsakem koraku premakniti samo še malo naprej po tem zaporedju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 </a:t>
            </a:r>
            <a:r>
              <a:rPr lang="sl-SI" i="1" dirty="0" smtClean="0"/>
              <a:t>štVoženj</a:t>
            </a:r>
            <a:r>
              <a:rPr lang="sl-SI" dirty="0" smtClean="0"/>
              <a:t> = 0; </a:t>
            </a:r>
            <a:r>
              <a:rPr lang="sl-SI" i="1" dirty="0" smtClean="0"/>
              <a:t>i</a:t>
            </a:r>
            <a:r>
              <a:rPr lang="sl-SI" dirty="0" smtClean="0"/>
              <a:t> = 1; </a:t>
            </a:r>
            <a:r>
              <a:rPr lang="sl-SI" i="1" dirty="0" smtClean="0"/>
              <a:t>b</a:t>
            </a:r>
            <a:r>
              <a:rPr lang="sl-SI" dirty="0" smtClean="0"/>
              <a:t> = </a:t>
            </a:r>
            <a:r>
              <a:rPr lang="sl-SI" i="1" dirty="0" smtClean="0"/>
              <a:t>x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</a:t>
            </a:r>
            <a:r>
              <a:rPr lang="sl-SI" b="1" dirty="0" smtClean="0"/>
              <a:t>while</a:t>
            </a:r>
            <a:r>
              <a:rPr lang="sl-SI" dirty="0" smtClean="0"/>
              <a:t> </a:t>
            </a:r>
            <a:r>
              <a:rPr lang="sl-SI" i="1" dirty="0" smtClean="0"/>
              <a:t>x</a:t>
            </a:r>
            <a:r>
              <a:rPr lang="sl-SI" dirty="0" smtClean="0"/>
              <a:t> &lt; </a:t>
            </a:r>
            <a:r>
              <a:rPr lang="sl-SI" i="1" dirty="0" smtClean="0"/>
              <a:t>y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        </a:t>
            </a:r>
            <a:r>
              <a:rPr lang="sl-SI" b="1" dirty="0" smtClean="0"/>
              <a:t>while</a:t>
            </a:r>
            <a:r>
              <a:rPr lang="sl-SI" dirty="0" smtClean="0"/>
              <a:t> </a:t>
            </a:r>
            <a:r>
              <a:rPr lang="sl-SI" i="1" dirty="0" smtClean="0"/>
              <a:t>a</a:t>
            </a:r>
            <a:r>
              <a:rPr lang="sl-SI" i="1" baseline="-25000" dirty="0" smtClean="0"/>
              <a:t>i</a:t>
            </a:r>
            <a:r>
              <a:rPr lang="sl-SI" dirty="0" smtClean="0"/>
              <a:t> ≤ </a:t>
            </a:r>
            <a:r>
              <a:rPr lang="sl-SI" i="1" dirty="0" smtClean="0"/>
              <a:t>x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             </a:t>
            </a:r>
            <a:r>
              <a:rPr lang="sl-SI" i="1" dirty="0" smtClean="0"/>
              <a:t>b</a:t>
            </a:r>
            <a:r>
              <a:rPr lang="sl-SI" dirty="0" smtClean="0"/>
              <a:t> = max(</a:t>
            </a:r>
            <a:r>
              <a:rPr lang="sl-SI" i="1" dirty="0" smtClean="0"/>
              <a:t>b</a:t>
            </a:r>
            <a:r>
              <a:rPr lang="sl-SI" dirty="0" smtClean="0"/>
              <a:t>, </a:t>
            </a:r>
            <a:r>
              <a:rPr lang="sl-SI" i="1" dirty="0" smtClean="0"/>
              <a:t>b</a:t>
            </a:r>
            <a:r>
              <a:rPr lang="sl-SI" i="1" baseline="-25000" dirty="0" smtClean="0"/>
              <a:t>i </a:t>
            </a:r>
            <a:r>
              <a:rPr lang="sl-SI" dirty="0" smtClean="0"/>
              <a:t>); </a:t>
            </a:r>
            <a:r>
              <a:rPr lang="sl-SI" i="1" dirty="0" smtClean="0"/>
              <a:t>i</a:t>
            </a:r>
            <a:r>
              <a:rPr lang="sl-SI" dirty="0" smtClean="0"/>
              <a:t> = </a:t>
            </a:r>
            <a:r>
              <a:rPr lang="sl-SI" i="1" dirty="0" smtClean="0"/>
              <a:t>i</a:t>
            </a:r>
            <a:r>
              <a:rPr lang="sl-SI" dirty="0" smtClean="0"/>
              <a:t> + 1</a:t>
            </a:r>
            <a:br>
              <a:rPr lang="sl-SI" dirty="0" smtClean="0"/>
            </a:br>
            <a:r>
              <a:rPr lang="sl-SI" dirty="0" smtClean="0"/>
              <a:t>        </a:t>
            </a:r>
            <a:r>
              <a:rPr lang="sl-SI" i="1" dirty="0" smtClean="0"/>
              <a:t>x</a:t>
            </a:r>
            <a:r>
              <a:rPr lang="sl-SI" dirty="0" smtClean="0"/>
              <a:t> = </a:t>
            </a:r>
            <a:r>
              <a:rPr lang="sl-SI" i="1" dirty="0" smtClean="0"/>
              <a:t>b</a:t>
            </a:r>
            <a:r>
              <a:rPr lang="sl-SI" dirty="0" smtClean="0"/>
              <a:t>; </a:t>
            </a:r>
            <a:r>
              <a:rPr lang="sl-SI" i="1" dirty="0" smtClean="0"/>
              <a:t>štVoženj</a:t>
            </a:r>
            <a:r>
              <a:rPr lang="sl-SI" dirty="0" smtClean="0"/>
              <a:t> = </a:t>
            </a:r>
            <a:r>
              <a:rPr lang="sl-SI" i="1" dirty="0" smtClean="0"/>
              <a:t>štVoženj</a:t>
            </a:r>
            <a:r>
              <a:rPr lang="sl-SI" dirty="0" smtClean="0"/>
              <a:t> + 1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0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/>
          <a:lstStyle/>
          <a:p>
            <a:r>
              <a:rPr lang="sl-SI" dirty="0" smtClean="0"/>
              <a:t>3.3 Luči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19"/>
            <a:ext cx="10972800" cy="5832649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Imamo </a:t>
            </a:r>
            <a:r>
              <a:rPr lang="sl-SI" i="1" dirty="0" smtClean="0"/>
              <a:t>S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C00000"/>
                </a:solidFill>
              </a:rPr>
              <a:t>stikal</a:t>
            </a:r>
            <a:r>
              <a:rPr lang="sl-SI" dirty="0" smtClean="0"/>
              <a:t> in </a:t>
            </a:r>
            <a:r>
              <a:rPr lang="sl-SI" i="1" dirty="0" smtClean="0"/>
              <a:t>L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C00000"/>
                </a:solidFill>
              </a:rPr>
              <a:t>luči</a:t>
            </a:r>
            <a:r>
              <a:rPr lang="sl-SI" dirty="0" smtClean="0"/>
              <a:t>; znano je začetno stanje luči</a:t>
            </a:r>
          </a:p>
          <a:p>
            <a:pPr lvl="1"/>
            <a:r>
              <a:rPr lang="sl-SI" dirty="0" smtClean="0"/>
              <a:t>Vsaka luč je povezana z največ 2 stikaloma</a:t>
            </a:r>
          </a:p>
          <a:p>
            <a:pPr lvl="1"/>
            <a:r>
              <a:rPr lang="sl-SI" dirty="0" smtClean="0"/>
              <a:t>Vsako stikalo lahko pritisnemo 1</a:t>
            </a:r>
            <a:r>
              <a:rPr lang="sl-SI" dirty="0" smtClean="0">
                <a:sym typeface="Symbol" panose="05050102010706020507" pitchFamily="18" charset="2"/>
              </a:rPr>
              <a:t></a:t>
            </a:r>
            <a:r>
              <a:rPr lang="sl-SI" dirty="0" smtClean="0"/>
              <a:t> ali 0</a:t>
            </a:r>
            <a:r>
              <a:rPr lang="sl-SI" dirty="0" smtClean="0">
                <a:sym typeface="Symbol" panose="05050102010706020507" pitchFamily="18" charset="2"/>
              </a:rPr>
              <a:t>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S koliko kombinacijami stikal lahko </a:t>
            </a:r>
            <a:r>
              <a:rPr lang="sl-SI" dirty="0" smtClean="0">
                <a:solidFill>
                  <a:srgbClr val="C00000"/>
                </a:solidFill>
                <a:sym typeface="Symbol" panose="05050102010706020507" pitchFamily="18" charset="2"/>
              </a:rPr>
              <a:t>ugasnemo vse luči</a:t>
            </a:r>
            <a:r>
              <a:rPr lang="sl-SI" dirty="0" smtClean="0">
                <a:sym typeface="Symbol" panose="05050102010706020507" pitchFamily="18" charset="2"/>
              </a:rPr>
              <a:t>?</a:t>
            </a:r>
          </a:p>
          <a:p>
            <a:r>
              <a:rPr lang="sl-SI" dirty="0" smtClean="0">
                <a:sym typeface="Symbol" panose="05050102010706020507" pitchFamily="18" charset="2"/>
              </a:rPr>
              <a:t>Rešitev: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Če je luč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povezana z </a:t>
            </a:r>
            <a:r>
              <a:rPr lang="sl-SI" dirty="0" smtClean="0">
                <a:solidFill>
                  <a:srgbClr val="C00000"/>
                </a:solidFill>
                <a:sym typeface="Symbol" panose="05050102010706020507" pitchFamily="18" charset="2"/>
              </a:rPr>
              <a:t>enim samim </a:t>
            </a:r>
            <a:r>
              <a:rPr lang="sl-SI" dirty="0" smtClean="0">
                <a:sym typeface="Symbol" panose="05050102010706020507" pitchFamily="18" charset="2"/>
              </a:rPr>
              <a:t>stikalom, recimo </a:t>
            </a:r>
            <a:r>
              <a:rPr lang="sl-SI" i="1" dirty="0" smtClean="0">
                <a:sym typeface="Symbol" panose="05050102010706020507" pitchFamily="18" charset="2"/>
              </a:rPr>
              <a:t>u</a:t>
            </a:r>
            <a:r>
              <a:rPr lang="sl-SI" dirty="0" smtClean="0">
                <a:sym typeface="Symbol" panose="05050102010706020507" pitchFamily="18" charset="2"/>
              </a:rPr>
              <a:t>: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Če je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prižgana, potem </a:t>
            </a:r>
            <a:r>
              <a:rPr lang="sl-SI" i="1" dirty="0" smtClean="0">
                <a:sym typeface="Symbol" panose="05050102010706020507" pitchFamily="18" charset="2"/>
              </a:rPr>
              <a:t>u</a:t>
            </a:r>
            <a:r>
              <a:rPr lang="sl-SI" dirty="0" smtClean="0">
                <a:sym typeface="Symbol" panose="05050102010706020507" pitchFamily="18" charset="2"/>
              </a:rPr>
              <a:t> moramo pritisniti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Če je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ugasnjena, potem </a:t>
            </a:r>
            <a:r>
              <a:rPr lang="sl-SI" i="1" dirty="0" smtClean="0">
                <a:sym typeface="Symbol" panose="05050102010706020507" pitchFamily="18" charset="2"/>
              </a:rPr>
              <a:t>u</a:t>
            </a:r>
            <a:r>
              <a:rPr lang="sl-SI" dirty="0" smtClean="0">
                <a:sym typeface="Symbol" panose="05050102010706020507" pitchFamily="18" charset="2"/>
              </a:rPr>
              <a:t> ne smemo pritisniti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Če pa je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povezana z </a:t>
            </a:r>
            <a:r>
              <a:rPr lang="sl-SI" dirty="0" smtClean="0">
                <a:solidFill>
                  <a:srgbClr val="C00000"/>
                </a:solidFill>
                <a:sym typeface="Symbol" panose="05050102010706020507" pitchFamily="18" charset="2"/>
              </a:rPr>
              <a:t>dvema</a:t>
            </a:r>
            <a:r>
              <a:rPr lang="sl-SI" dirty="0" smtClean="0">
                <a:sym typeface="Symbol" panose="05050102010706020507" pitchFamily="18" charset="2"/>
              </a:rPr>
              <a:t> stikaloma </a:t>
            </a:r>
            <a:r>
              <a:rPr lang="sl-SI" i="1" dirty="0" smtClean="0">
                <a:sym typeface="Symbol" panose="05050102010706020507" pitchFamily="18" charset="2"/>
              </a:rPr>
              <a:t>u</a:t>
            </a:r>
            <a:r>
              <a:rPr lang="sl-SI" dirty="0" smtClean="0">
                <a:sym typeface="Symbol" panose="05050102010706020507" pitchFamily="18" charset="2"/>
              </a:rPr>
              <a:t> in </a:t>
            </a:r>
            <a:r>
              <a:rPr lang="sl-SI" i="1" dirty="0" smtClean="0">
                <a:sym typeface="Symbol" panose="05050102010706020507" pitchFamily="18" charset="2"/>
              </a:rPr>
              <a:t>v</a:t>
            </a:r>
            <a:r>
              <a:rPr lang="sl-SI" dirty="0" smtClean="0">
                <a:sym typeface="Symbol" panose="05050102010706020507" pitchFamily="18" charset="2"/>
              </a:rPr>
              <a:t>: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Če je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prižgana, potem moramo pritisniti enega od </a:t>
            </a:r>
            <a:r>
              <a:rPr lang="sl-SI" i="1" dirty="0" smtClean="0">
                <a:sym typeface="Symbol" panose="05050102010706020507" pitchFamily="18" charset="2"/>
              </a:rPr>
              <a:t>u</a:t>
            </a:r>
            <a:r>
              <a:rPr lang="sl-SI" dirty="0" smtClean="0">
                <a:sym typeface="Symbol" panose="05050102010706020507" pitchFamily="18" charset="2"/>
              </a:rPr>
              <a:t> in </a:t>
            </a:r>
            <a:r>
              <a:rPr lang="sl-SI" i="1" dirty="0" smtClean="0">
                <a:sym typeface="Symbol" panose="05050102010706020507" pitchFamily="18" charset="2"/>
              </a:rPr>
              <a:t>v</a:t>
            </a:r>
            <a:r>
              <a:rPr lang="sl-SI" dirty="0" smtClean="0">
                <a:sym typeface="Symbol" panose="05050102010706020507" pitchFamily="18" charset="2"/>
              </a:rPr>
              <a:t>, drugega pa ne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Če je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ugasnjena, potem moramo pritisniti oba (</a:t>
            </a:r>
            <a:r>
              <a:rPr lang="sl-SI" i="1" dirty="0" smtClean="0">
                <a:sym typeface="Symbol" panose="05050102010706020507" pitchFamily="18" charset="2"/>
              </a:rPr>
              <a:t>u</a:t>
            </a:r>
            <a:r>
              <a:rPr lang="sl-SI" dirty="0" smtClean="0">
                <a:sym typeface="Symbol" panose="05050102010706020507" pitchFamily="18" charset="2"/>
              </a:rPr>
              <a:t> in </a:t>
            </a:r>
            <a:r>
              <a:rPr lang="sl-SI" i="1" dirty="0" smtClean="0">
                <a:sym typeface="Symbol" panose="05050102010706020507" pitchFamily="18" charset="2"/>
              </a:rPr>
              <a:t>v</a:t>
            </a:r>
            <a:r>
              <a:rPr lang="sl-SI" dirty="0" smtClean="0">
                <a:sym typeface="Symbol" panose="05050102010706020507" pitchFamily="18" charset="2"/>
              </a:rPr>
              <a:t>) ali nobenega</a:t>
            </a:r>
          </a:p>
          <a:p>
            <a:pPr lvl="1"/>
            <a:r>
              <a:rPr lang="sl-SI" dirty="0" smtClean="0"/>
              <a:t>Torej, čim si za neko stikalo </a:t>
            </a:r>
            <a:r>
              <a:rPr lang="sl-SI" i="1" dirty="0" smtClean="0"/>
              <a:t>u</a:t>
            </a:r>
            <a:r>
              <a:rPr lang="sl-SI" dirty="0" smtClean="0"/>
              <a:t> izberemo, ali ga bomo pritisnili ali ne,</a:t>
            </a:r>
            <a:br>
              <a:rPr lang="sl-SI" dirty="0" smtClean="0"/>
            </a:br>
            <a:r>
              <a:rPr lang="sl-SI" dirty="0" smtClean="0"/>
              <a:t>nam to določi stanje stikal, ki so povezana na iste luči kot </a:t>
            </a:r>
            <a:r>
              <a:rPr lang="sl-SI" i="1" dirty="0" smtClean="0"/>
              <a:t>u</a:t>
            </a:r>
          </a:p>
          <a:p>
            <a:pPr lvl="2"/>
            <a:r>
              <a:rPr lang="sl-SI" dirty="0" smtClean="0"/>
              <a:t>To pa nam določi stanje spet novih stikal in tako naprej po celi povezani komponenti</a:t>
            </a:r>
          </a:p>
          <a:p>
            <a:pPr lvl="1"/>
            <a:r>
              <a:rPr lang="sl-SI" dirty="0" smtClean="0"/>
              <a:t>Za vsako </a:t>
            </a:r>
            <a:r>
              <a:rPr lang="sl-SI" dirty="0" smtClean="0">
                <a:solidFill>
                  <a:srgbClr val="C00000"/>
                </a:solidFill>
              </a:rPr>
              <a:t>povezano komponento </a:t>
            </a:r>
            <a:r>
              <a:rPr lang="sl-SI" dirty="0" smtClean="0"/>
              <a:t>dobimo 0, 1 ali 2 možnosti; to zmnožimo med sabo</a:t>
            </a:r>
          </a:p>
          <a:p>
            <a:pPr lvl="1"/>
            <a:r>
              <a:rPr lang="sl-SI" dirty="0" smtClean="0"/>
              <a:t>Poseben primer: če je luč prižgana in ni povezana z nobenim stikalom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0488488" y="260648"/>
            <a:ext cx="1368152" cy="4032448"/>
            <a:chOff x="10488488" y="260648"/>
            <a:chExt cx="1368152" cy="403244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560496" y="3573016"/>
              <a:ext cx="12241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560496" y="4221088"/>
              <a:ext cx="12241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60496" y="2924944"/>
              <a:ext cx="12241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560496" y="2276872"/>
              <a:ext cx="12241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60496" y="1628800"/>
              <a:ext cx="122413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560496" y="980728"/>
              <a:ext cx="1224136" cy="648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560496" y="1628800"/>
              <a:ext cx="1224136" cy="648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509579" y="1628800"/>
              <a:ext cx="1275053" cy="12961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0560496" y="3573016"/>
              <a:ext cx="1296144" cy="648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10488488" y="4149080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712624" y="41490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488488" y="3501008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712624" y="3501008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488488" y="2852936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712624" y="2852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488488" y="2204864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712624" y="2204864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488488" y="1556792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712624" y="1556792"/>
              <a:ext cx="144016" cy="1440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488488" y="908720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712624" y="90872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488488" y="260648"/>
              <a:ext cx="144016" cy="14401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68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3.3 Luči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243609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Postopek: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b="1" dirty="0" smtClean="0"/>
              <a:t>for</a:t>
            </a:r>
            <a:r>
              <a:rPr lang="sl-SI" sz="2400" dirty="0" smtClean="0"/>
              <a:t> </a:t>
            </a:r>
            <a:r>
              <a:rPr lang="sl-SI" sz="2400" i="1" dirty="0" smtClean="0"/>
              <a:t>u</a:t>
            </a:r>
            <a:r>
              <a:rPr lang="sl-SI" sz="2400" dirty="0" smtClean="0"/>
              <a:t> = 1 </a:t>
            </a:r>
            <a:r>
              <a:rPr lang="sl-SI" sz="2400" b="1" dirty="0" smtClean="0"/>
              <a:t>to</a:t>
            </a:r>
            <a:r>
              <a:rPr lang="sl-SI" sz="2400" dirty="0" smtClean="0"/>
              <a:t> </a:t>
            </a:r>
            <a:r>
              <a:rPr lang="sl-SI" sz="2400" i="1" dirty="0" smtClean="0"/>
              <a:t>S</a:t>
            </a:r>
            <a:r>
              <a:rPr lang="sl-SI" sz="2400" dirty="0" smtClean="0"/>
              <a:t> </a:t>
            </a:r>
            <a:r>
              <a:rPr lang="sl-SI" sz="2400" b="1" dirty="0" smtClean="0"/>
              <a:t>do</a:t>
            </a:r>
            <a:r>
              <a:rPr lang="sl-SI" sz="2400" dirty="0" smtClean="0"/>
              <a:t> </a:t>
            </a:r>
            <a:r>
              <a:rPr lang="sl-SI" sz="2400" i="1" dirty="0" smtClean="0"/>
              <a:t>obdelano</a:t>
            </a:r>
            <a:r>
              <a:rPr lang="sl-SI" sz="2400" dirty="0" smtClean="0"/>
              <a:t>[</a:t>
            </a:r>
            <a:r>
              <a:rPr lang="sl-SI" sz="2400" i="1" dirty="0" smtClean="0"/>
              <a:t>u</a:t>
            </a:r>
            <a:r>
              <a:rPr lang="sl-SI" sz="2400" dirty="0" smtClean="0"/>
              <a:t>] = </a:t>
            </a:r>
            <a:r>
              <a:rPr lang="sl-SI" sz="2400" b="1" dirty="0" smtClean="0"/>
              <a:t>false</a:t>
            </a:r>
            <a:r>
              <a:rPr lang="sl-SI" sz="2400" dirty="0" smtClean="0"/>
              <a:t>, </a:t>
            </a:r>
            <a:r>
              <a:rPr lang="sl-SI" sz="2400" i="1" dirty="0" smtClean="0"/>
              <a:t>stanje</a:t>
            </a:r>
            <a:r>
              <a:rPr lang="sl-SI" sz="2400" dirty="0" smtClean="0"/>
              <a:t>[</a:t>
            </a:r>
            <a:r>
              <a:rPr lang="sl-SI" sz="2400" i="1" dirty="0" smtClean="0"/>
              <a:t>u</a:t>
            </a:r>
            <a:r>
              <a:rPr lang="sl-SI" sz="2400" dirty="0" smtClean="0"/>
              <a:t>] = –1 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i="1" dirty="0" smtClean="0"/>
              <a:t>rezultat</a:t>
            </a:r>
            <a:r>
              <a:rPr lang="sl-SI" sz="2400" dirty="0" smtClean="0"/>
              <a:t> = 1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b="1" dirty="0" smtClean="0"/>
              <a:t>for</a:t>
            </a:r>
            <a:r>
              <a:rPr lang="sl-SI" sz="2400" dirty="0" smtClean="0"/>
              <a:t> </a:t>
            </a:r>
            <a:r>
              <a:rPr lang="sl-SI" sz="2400" i="1" dirty="0" smtClean="0"/>
              <a:t>u</a:t>
            </a:r>
            <a:r>
              <a:rPr lang="sl-SI" sz="2400" dirty="0" smtClean="0"/>
              <a:t> = 1 </a:t>
            </a:r>
            <a:r>
              <a:rPr lang="sl-SI" sz="2400" b="1" dirty="0" smtClean="0"/>
              <a:t>to</a:t>
            </a:r>
            <a:r>
              <a:rPr lang="sl-SI" sz="2400" dirty="0" smtClean="0"/>
              <a:t> </a:t>
            </a:r>
            <a:r>
              <a:rPr lang="sl-SI" sz="2400" i="1" dirty="0" smtClean="0"/>
              <a:t>S</a:t>
            </a:r>
            <a:r>
              <a:rPr lang="sl-SI" sz="2400" dirty="0" smtClean="0"/>
              <a:t> </a:t>
            </a:r>
            <a:r>
              <a:rPr lang="sl-SI" sz="2400" b="1" dirty="0" smtClean="0"/>
              <a:t>do</a:t>
            </a:r>
            <a:r>
              <a:rPr lang="sl-SI" sz="2400" dirty="0" smtClean="0"/>
              <a:t> </a:t>
            </a:r>
            <a:r>
              <a:rPr lang="sl-SI" sz="2400" b="1" dirty="0" smtClean="0"/>
              <a:t>if</a:t>
            </a:r>
            <a:r>
              <a:rPr lang="sl-SI" sz="2400" dirty="0" smtClean="0"/>
              <a:t> </a:t>
            </a:r>
            <a:r>
              <a:rPr lang="sl-SI" sz="2400" b="1" dirty="0" smtClean="0"/>
              <a:t>not</a:t>
            </a:r>
            <a:r>
              <a:rPr lang="sl-SI" sz="2400" dirty="0" smtClean="0"/>
              <a:t> </a:t>
            </a:r>
            <a:r>
              <a:rPr lang="sl-SI" sz="2400" i="1" dirty="0" smtClean="0"/>
              <a:t>obdelano</a:t>
            </a:r>
            <a:r>
              <a:rPr lang="sl-SI" sz="2400" dirty="0" smtClean="0"/>
              <a:t>[</a:t>
            </a:r>
            <a:r>
              <a:rPr lang="sl-SI" sz="2400" i="1" dirty="0" smtClean="0"/>
              <a:t>u</a:t>
            </a:r>
            <a:r>
              <a:rPr lang="sl-SI" sz="2400" dirty="0" smtClean="0"/>
              <a:t>]:</a:t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i="1" dirty="0" smtClean="0">
                <a:solidFill>
                  <a:schemeClr val="accent1"/>
                </a:solidFill>
              </a:rPr>
              <a:t>// Preglejmo povezano komponento, ki ji pripada u.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i="1" dirty="0" smtClean="0"/>
              <a:t>možnosti</a:t>
            </a:r>
            <a:r>
              <a:rPr lang="sl-SI" sz="2400" dirty="0" smtClean="0"/>
              <a:t> = 0</a:t>
            </a:r>
            <a:br>
              <a:rPr lang="sl-SI" sz="2400" dirty="0" smtClean="0"/>
            </a:br>
            <a:r>
              <a:rPr lang="sl-SI" sz="2400" dirty="0"/>
              <a:t>	    </a:t>
            </a:r>
            <a:r>
              <a:rPr lang="sl-SI" sz="2400" b="1" dirty="0"/>
              <a:t>if</a:t>
            </a:r>
            <a:r>
              <a:rPr lang="sl-SI" sz="2400" dirty="0"/>
              <a:t> </a:t>
            </a:r>
            <a:r>
              <a:rPr lang="sl-SI" sz="2400" i="1" dirty="0"/>
              <a:t>Poskusi</a:t>
            </a:r>
            <a:r>
              <a:rPr lang="sl-SI" sz="2400" dirty="0"/>
              <a:t>(</a:t>
            </a:r>
            <a:r>
              <a:rPr lang="sl-SI" sz="2400" i="1" dirty="0"/>
              <a:t>u</a:t>
            </a:r>
            <a:r>
              <a:rPr lang="sl-SI" sz="2400" dirty="0"/>
              <a:t>, 0) </a:t>
            </a:r>
            <a:r>
              <a:rPr lang="sl-SI" sz="2400" b="1" dirty="0"/>
              <a:t>then</a:t>
            </a:r>
            <a:r>
              <a:rPr lang="sl-SI" sz="2400" dirty="0"/>
              <a:t> </a:t>
            </a:r>
            <a:r>
              <a:rPr lang="sl-SI" sz="2400" i="1" dirty="0"/>
              <a:t>možnosti</a:t>
            </a:r>
            <a:r>
              <a:rPr lang="sl-SI" sz="2400" dirty="0"/>
              <a:t> += 1</a:t>
            </a:r>
            <a:br>
              <a:rPr lang="sl-SI" sz="2400" dirty="0"/>
            </a:br>
            <a:r>
              <a:rPr lang="sl-SI" sz="2400" dirty="0"/>
              <a:t>	    </a:t>
            </a:r>
            <a:r>
              <a:rPr lang="sl-SI" sz="2400" b="1" dirty="0"/>
              <a:t>if</a:t>
            </a:r>
            <a:r>
              <a:rPr lang="sl-SI" sz="2400" dirty="0"/>
              <a:t> </a:t>
            </a:r>
            <a:r>
              <a:rPr lang="sl-SI" sz="2400" i="1" dirty="0"/>
              <a:t>Poskusi</a:t>
            </a:r>
            <a:r>
              <a:rPr lang="sl-SI" sz="2400" dirty="0"/>
              <a:t>(</a:t>
            </a:r>
            <a:r>
              <a:rPr lang="sl-SI" sz="2400" i="1" dirty="0"/>
              <a:t>u</a:t>
            </a:r>
            <a:r>
              <a:rPr lang="sl-SI" sz="2400" dirty="0"/>
              <a:t>, </a:t>
            </a:r>
            <a:r>
              <a:rPr lang="sl-SI" sz="2400" dirty="0" smtClean="0"/>
              <a:t>1) </a:t>
            </a:r>
            <a:r>
              <a:rPr lang="sl-SI" sz="2400" b="1" dirty="0"/>
              <a:t>then</a:t>
            </a:r>
            <a:r>
              <a:rPr lang="sl-SI" sz="2400" dirty="0"/>
              <a:t> </a:t>
            </a:r>
            <a:r>
              <a:rPr lang="sl-SI" sz="2400" i="1" dirty="0"/>
              <a:t>možnosti</a:t>
            </a:r>
            <a:r>
              <a:rPr lang="sl-SI" sz="2400" dirty="0"/>
              <a:t> += 1</a:t>
            </a:r>
            <a:br>
              <a:rPr lang="sl-SI" sz="2400" dirty="0"/>
            </a:br>
            <a:r>
              <a:rPr lang="sl-SI" sz="2400" dirty="0" smtClean="0"/>
              <a:t>	    </a:t>
            </a:r>
            <a:r>
              <a:rPr lang="sl-SI" sz="2400" i="1" dirty="0" smtClean="0"/>
              <a:t>rezultat</a:t>
            </a:r>
            <a:r>
              <a:rPr lang="sl-SI" sz="2400" dirty="0" smtClean="0"/>
              <a:t> </a:t>
            </a:r>
            <a:r>
              <a:rPr lang="sl-SI" sz="2400" dirty="0"/>
              <a:t>*= </a:t>
            </a:r>
            <a:r>
              <a:rPr lang="sl-SI" sz="2400" i="1" dirty="0" smtClean="0"/>
              <a:t>možnosti</a:t>
            </a:r>
            <a:r>
              <a:rPr lang="sl-SI" sz="2400" dirty="0" smtClean="0"/>
              <a:t>; </a:t>
            </a:r>
            <a:r>
              <a:rPr lang="sl-SI" sz="2400" b="1" dirty="0" smtClean="0"/>
              <a:t>if</a:t>
            </a:r>
            <a:r>
              <a:rPr lang="sl-SI" sz="2400" dirty="0" smtClean="0"/>
              <a:t> </a:t>
            </a:r>
            <a:r>
              <a:rPr lang="sl-SI" sz="2400" i="1" dirty="0" smtClean="0"/>
              <a:t>možnosti</a:t>
            </a:r>
            <a:r>
              <a:rPr lang="sl-SI" sz="2400" dirty="0" smtClean="0"/>
              <a:t> == 0 </a:t>
            </a:r>
            <a:r>
              <a:rPr lang="sl-SI" sz="2400" b="1" dirty="0" smtClean="0"/>
              <a:t>then</a:t>
            </a:r>
            <a:r>
              <a:rPr lang="sl-SI" sz="2400" dirty="0" smtClean="0"/>
              <a:t> </a:t>
            </a:r>
            <a:r>
              <a:rPr lang="sl-SI" sz="2400" b="1" dirty="0" smtClean="0"/>
              <a:t>break</a:t>
            </a:r>
            <a:br>
              <a:rPr lang="sl-SI" sz="2400" b="1" dirty="0" smtClean="0"/>
            </a:br>
            <a:r>
              <a:rPr lang="sl-SI" sz="2400" b="1" dirty="0" smtClean="0"/>
              <a:t>	    </a:t>
            </a:r>
            <a:r>
              <a:rPr lang="sl-SI" sz="2400" i="1" dirty="0" smtClean="0">
                <a:solidFill>
                  <a:schemeClr val="accent1"/>
                </a:solidFill>
              </a:rPr>
              <a:t>// Če je možnosti &gt; 0, je vsaj eden od klicev Poskusi že označil</a:t>
            </a:r>
            <a:br>
              <a:rPr lang="sl-SI" sz="2400" i="1" dirty="0" smtClean="0">
                <a:solidFill>
                  <a:schemeClr val="accent1"/>
                </a:solidFill>
              </a:rPr>
            </a:br>
            <a:r>
              <a:rPr lang="sl-SI" sz="2400" i="1" dirty="0" smtClean="0">
                <a:solidFill>
                  <a:schemeClr val="accent1"/>
                </a:solidFill>
              </a:rPr>
              <a:t>	    // vsa stikala te povezane komponente kot obdelana.</a:t>
            </a:r>
            <a:endParaRPr lang="sl-SI" sz="2400" b="1" dirty="0" smtClean="0"/>
          </a:p>
          <a:p>
            <a:pPr lvl="1"/>
            <a:r>
              <a:rPr lang="sl-SI" sz="2000" dirty="0" smtClean="0"/>
              <a:t>Manjka še </a:t>
            </a:r>
            <a:r>
              <a:rPr lang="sl-SI" sz="2000" dirty="0"/>
              <a:t>preverjanje prižganih luči brez </a:t>
            </a:r>
            <a:r>
              <a:rPr lang="sl-SI" sz="2000" dirty="0" smtClean="0"/>
              <a:t>stikal</a:t>
            </a:r>
            <a:endParaRPr lang="sl-SI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374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3.3 Luči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400599"/>
          </a:xfrm>
        </p:spPr>
        <p:txBody>
          <a:bodyPr>
            <a:normAutofit fontScale="77500" lnSpcReduction="20000"/>
          </a:bodyPr>
          <a:lstStyle/>
          <a:p>
            <a:r>
              <a:rPr lang="sl-SI" dirty="0"/>
              <a:t>Podprogram </a:t>
            </a:r>
            <a:r>
              <a:rPr lang="sl-SI" i="1" dirty="0"/>
              <a:t>Poskusi</a:t>
            </a:r>
            <a:r>
              <a:rPr lang="sl-SI" dirty="0"/>
              <a:t>(</a:t>
            </a:r>
            <a:r>
              <a:rPr lang="sl-SI" i="1" dirty="0"/>
              <a:t>u</a:t>
            </a:r>
            <a:r>
              <a:rPr lang="sl-SI" baseline="-25000" dirty="0"/>
              <a:t>0</a:t>
            </a:r>
            <a:r>
              <a:rPr lang="sl-SI" dirty="0"/>
              <a:t>, </a:t>
            </a:r>
            <a:r>
              <a:rPr lang="sl-SI" i="1" dirty="0"/>
              <a:t>s</a:t>
            </a:r>
            <a:r>
              <a:rPr lang="sl-SI" dirty="0"/>
              <a:t>) preveri, če lahko postavimo </a:t>
            </a:r>
            <a:r>
              <a:rPr lang="sl-SI" i="1" dirty="0"/>
              <a:t>u</a:t>
            </a:r>
            <a:r>
              <a:rPr lang="sl-SI" baseline="-25000" dirty="0"/>
              <a:t>0</a:t>
            </a:r>
            <a:r>
              <a:rPr lang="sl-SI" dirty="0"/>
              <a:t> v stanje </a:t>
            </a:r>
            <a:r>
              <a:rPr lang="sl-SI" i="1" dirty="0"/>
              <a:t>s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	</a:t>
            </a:r>
            <a:r>
              <a:rPr lang="sl-SI" i="1" dirty="0"/>
              <a:t>stanje</a:t>
            </a:r>
            <a:r>
              <a:rPr lang="sl-SI" dirty="0"/>
              <a:t>[</a:t>
            </a:r>
            <a:r>
              <a:rPr lang="sl-SI" i="1" dirty="0"/>
              <a:t>u</a:t>
            </a:r>
            <a:r>
              <a:rPr lang="sl-SI" baseline="-25000" dirty="0"/>
              <a:t>0</a:t>
            </a:r>
            <a:r>
              <a:rPr lang="sl-SI" dirty="0"/>
              <a:t>] = </a:t>
            </a:r>
            <a:r>
              <a:rPr lang="sl-SI" i="1" dirty="0"/>
              <a:t>s</a:t>
            </a:r>
            <a:r>
              <a:rPr lang="sl-SI" dirty="0"/>
              <a:t>; naj bo </a:t>
            </a:r>
            <a:r>
              <a:rPr lang="sl-SI" i="1" dirty="0"/>
              <a:t>Q</a:t>
            </a:r>
            <a:r>
              <a:rPr lang="sl-SI" dirty="0"/>
              <a:t> prazna vrsta</a:t>
            </a:r>
            <a:br>
              <a:rPr lang="sl-SI" dirty="0"/>
            </a:br>
            <a:r>
              <a:rPr lang="sl-SI" dirty="0"/>
              <a:t>	dodaj </a:t>
            </a:r>
            <a:r>
              <a:rPr lang="sl-SI" i="1" dirty="0"/>
              <a:t>u</a:t>
            </a:r>
            <a:r>
              <a:rPr lang="sl-SI" baseline="-25000" dirty="0"/>
              <a:t>0</a:t>
            </a:r>
            <a:r>
              <a:rPr lang="sl-SI" dirty="0"/>
              <a:t> v </a:t>
            </a:r>
            <a:r>
              <a:rPr lang="sl-SI" i="1" dirty="0"/>
              <a:t>Q</a:t>
            </a:r>
            <a:r>
              <a:rPr lang="sl-SI" dirty="0"/>
              <a:t>; </a:t>
            </a:r>
            <a:r>
              <a:rPr lang="sl-SI" i="1" dirty="0"/>
              <a:t>obdelana</a:t>
            </a:r>
            <a:r>
              <a:rPr lang="sl-SI" dirty="0"/>
              <a:t>[</a:t>
            </a:r>
            <a:r>
              <a:rPr lang="sl-SI" i="1" dirty="0"/>
              <a:t>u</a:t>
            </a:r>
            <a:r>
              <a:rPr lang="sl-SI" baseline="-25000" dirty="0"/>
              <a:t>0</a:t>
            </a:r>
            <a:r>
              <a:rPr lang="sl-SI" dirty="0"/>
              <a:t>] = </a:t>
            </a:r>
            <a:r>
              <a:rPr lang="sl-SI" b="1" dirty="0"/>
              <a:t>true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	</a:t>
            </a:r>
            <a:r>
              <a:rPr lang="sl-SI" b="1" dirty="0"/>
              <a:t>while</a:t>
            </a:r>
            <a:r>
              <a:rPr lang="sl-SI" dirty="0"/>
              <a:t> </a:t>
            </a:r>
            <a:r>
              <a:rPr lang="sl-SI" i="1" dirty="0"/>
              <a:t>Q</a:t>
            </a:r>
            <a:r>
              <a:rPr lang="sl-SI" dirty="0"/>
              <a:t> ni prazna:</a:t>
            </a:r>
            <a:br>
              <a:rPr lang="sl-SI" dirty="0"/>
            </a:br>
            <a:r>
              <a:rPr lang="sl-SI" dirty="0"/>
              <a:t>	    vzemi iz </a:t>
            </a:r>
            <a:r>
              <a:rPr lang="sl-SI" i="1" dirty="0"/>
              <a:t>Q</a:t>
            </a:r>
            <a:r>
              <a:rPr lang="sl-SI" dirty="0"/>
              <a:t> naslednje stikalo, recimo </a:t>
            </a:r>
            <a:r>
              <a:rPr lang="sl-SI" i="1" dirty="0" smtClean="0"/>
              <a:t>u</a:t>
            </a:r>
            <a:br>
              <a:rPr lang="sl-SI" i="1" dirty="0" smtClean="0"/>
            </a:br>
            <a:r>
              <a:rPr lang="sl-SI" i="1" dirty="0" smtClean="0"/>
              <a:t>	    </a:t>
            </a:r>
            <a:r>
              <a:rPr lang="sl-SI" i="1" dirty="0" smtClean="0">
                <a:solidFill>
                  <a:schemeClr val="accent1"/>
                </a:solidFill>
              </a:rPr>
              <a:t>// Stanje u smo določili; kako </a:t>
            </a:r>
            <a:r>
              <a:rPr lang="sl-SI" i="1" dirty="0">
                <a:solidFill>
                  <a:schemeClr val="accent1"/>
                </a:solidFill>
              </a:rPr>
              <a:t>vpliva u na druga stikala?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	    </a:t>
            </a:r>
            <a:r>
              <a:rPr lang="sl-SI" b="1" dirty="0"/>
              <a:t>za</a:t>
            </a:r>
            <a:r>
              <a:rPr lang="sl-SI" dirty="0"/>
              <a:t> vsako luč </a:t>
            </a:r>
            <a:r>
              <a:rPr lang="sl-SI" i="1" dirty="0"/>
              <a:t>x</a:t>
            </a:r>
            <a:r>
              <a:rPr lang="sl-SI" dirty="0"/>
              <a:t>, ki je povezana s stikalom </a:t>
            </a:r>
            <a:r>
              <a:rPr lang="sl-SI" i="1" dirty="0"/>
              <a:t>u</a:t>
            </a:r>
            <a:r>
              <a:rPr lang="sl-SI" dirty="0" smtClean="0"/>
              <a:t>: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	        </a:t>
            </a:r>
            <a:r>
              <a:rPr lang="sl-SI" b="1" dirty="0"/>
              <a:t>if</a:t>
            </a:r>
            <a:r>
              <a:rPr lang="sl-SI" dirty="0"/>
              <a:t> je to edino stikalo te luči:</a:t>
            </a:r>
            <a:br>
              <a:rPr lang="sl-SI" dirty="0"/>
            </a:br>
            <a:r>
              <a:rPr lang="sl-SI" dirty="0"/>
              <a:t>	            </a:t>
            </a:r>
            <a:r>
              <a:rPr lang="sl-SI" b="1" dirty="0"/>
              <a:t>if</a:t>
            </a:r>
            <a:r>
              <a:rPr lang="sl-SI" dirty="0"/>
              <a:t> </a:t>
            </a:r>
            <a:r>
              <a:rPr lang="sl-SI" i="1" dirty="0"/>
              <a:t>prižgana</a:t>
            </a:r>
            <a:r>
              <a:rPr lang="sl-SI" dirty="0"/>
              <a:t>[</a:t>
            </a:r>
            <a:r>
              <a:rPr lang="sl-SI" i="1" dirty="0"/>
              <a:t>x</a:t>
            </a:r>
            <a:r>
              <a:rPr lang="sl-SI" dirty="0"/>
              <a:t>] </a:t>
            </a:r>
            <a:r>
              <a:rPr lang="sl-SI" b="1" dirty="0"/>
              <a:t>xor</a:t>
            </a:r>
            <a:r>
              <a:rPr lang="sl-SI" dirty="0"/>
              <a:t> </a:t>
            </a:r>
            <a:r>
              <a:rPr lang="sl-SI" i="1" dirty="0"/>
              <a:t>stanje</a:t>
            </a:r>
            <a:r>
              <a:rPr lang="sl-SI" dirty="0"/>
              <a:t>[</a:t>
            </a:r>
            <a:r>
              <a:rPr lang="sl-SI" i="1" dirty="0"/>
              <a:t>u</a:t>
            </a:r>
            <a:r>
              <a:rPr lang="sl-SI" dirty="0"/>
              <a:t>] </a:t>
            </a:r>
            <a:r>
              <a:rPr lang="sl-SI" b="1" dirty="0"/>
              <a:t>then</a:t>
            </a:r>
            <a:r>
              <a:rPr lang="sl-SI" dirty="0"/>
              <a:t> </a:t>
            </a:r>
            <a:r>
              <a:rPr lang="sl-SI" b="1" dirty="0"/>
              <a:t>return</a:t>
            </a:r>
            <a:r>
              <a:rPr lang="sl-SI" dirty="0"/>
              <a:t> </a:t>
            </a:r>
            <a:r>
              <a:rPr lang="sl-SI" b="1" dirty="0"/>
              <a:t>false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	        </a:t>
            </a:r>
            <a:r>
              <a:rPr lang="sl-SI" b="1" dirty="0"/>
              <a:t>if</a:t>
            </a:r>
            <a:r>
              <a:rPr lang="sl-SI" dirty="0"/>
              <a:t> ima ta luč še neko drugo stikalo </a:t>
            </a:r>
            <a:r>
              <a:rPr lang="sl-SI" i="1" dirty="0"/>
              <a:t>v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                   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/>
              <a:t>prižgana</a:t>
            </a:r>
            <a:r>
              <a:rPr lang="sl-SI" dirty="0"/>
              <a:t>[</a:t>
            </a:r>
            <a:r>
              <a:rPr lang="sl-SI" i="1" dirty="0"/>
              <a:t>x</a:t>
            </a:r>
            <a:r>
              <a:rPr lang="sl-SI" dirty="0"/>
              <a:t>] </a:t>
            </a:r>
            <a:r>
              <a:rPr lang="sl-SI" b="1" dirty="0"/>
              <a:t>xor</a:t>
            </a:r>
            <a:r>
              <a:rPr lang="sl-SI" dirty="0"/>
              <a:t> </a:t>
            </a:r>
            <a:r>
              <a:rPr lang="sl-SI" i="1" dirty="0"/>
              <a:t>stanje</a:t>
            </a:r>
            <a:r>
              <a:rPr lang="sl-SI" dirty="0"/>
              <a:t>[</a:t>
            </a:r>
            <a:r>
              <a:rPr lang="sl-SI" i="1" dirty="0"/>
              <a:t>u</a:t>
            </a:r>
            <a:r>
              <a:rPr lang="sl-SI" dirty="0"/>
              <a:t>] </a:t>
            </a:r>
            <a:r>
              <a:rPr lang="sl-SI" b="1" dirty="0"/>
              <a:t>xor</a:t>
            </a:r>
            <a:r>
              <a:rPr lang="sl-SI" dirty="0"/>
              <a:t> </a:t>
            </a:r>
            <a:r>
              <a:rPr lang="sl-SI" i="1" dirty="0"/>
              <a:t>stanje</a:t>
            </a:r>
            <a:r>
              <a:rPr lang="sl-SI" dirty="0"/>
              <a:t>[</a:t>
            </a:r>
            <a:r>
              <a:rPr lang="sl-SI" i="1" dirty="0"/>
              <a:t>v</a:t>
            </a:r>
            <a:r>
              <a:rPr lang="sl-SI" dirty="0"/>
              <a:t>] </a:t>
            </a:r>
            <a:r>
              <a:rPr lang="sl-SI" b="1" dirty="0"/>
              <a:t>then return false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	            </a:t>
            </a:r>
            <a:r>
              <a:rPr lang="sl-SI" b="1" dirty="0" smtClean="0"/>
              <a:t>else if</a:t>
            </a:r>
            <a:r>
              <a:rPr lang="sl-SI" dirty="0" smtClean="0"/>
              <a:t> </a:t>
            </a:r>
            <a:r>
              <a:rPr lang="sl-SI" i="1" dirty="0"/>
              <a:t>stanje</a:t>
            </a:r>
            <a:r>
              <a:rPr lang="sl-SI" dirty="0"/>
              <a:t>[</a:t>
            </a:r>
            <a:r>
              <a:rPr lang="sl-SI" i="1" dirty="0"/>
              <a:t>v</a:t>
            </a:r>
            <a:r>
              <a:rPr lang="sl-SI" dirty="0"/>
              <a:t>] = –1 </a:t>
            </a:r>
            <a:r>
              <a:rPr lang="sl-SI" b="1" dirty="0" smtClean="0"/>
              <a:t>then</a:t>
            </a:r>
            <a:r>
              <a:rPr lang="sl-SI" dirty="0" smtClean="0"/>
              <a:t> </a:t>
            </a:r>
            <a:r>
              <a:rPr lang="sl-SI" i="1" dirty="0" smtClean="0">
                <a:solidFill>
                  <a:schemeClr val="accent1"/>
                </a:solidFill>
              </a:rPr>
              <a:t>// v-ju lahko določimo stanje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                        </a:t>
            </a:r>
            <a:r>
              <a:rPr lang="sl-SI" i="1" dirty="0" smtClean="0"/>
              <a:t>stanje</a:t>
            </a:r>
            <a:r>
              <a:rPr lang="sl-SI" dirty="0" smtClean="0"/>
              <a:t>[</a:t>
            </a:r>
            <a:r>
              <a:rPr lang="sl-SI" i="1" dirty="0" smtClean="0"/>
              <a:t>v</a:t>
            </a:r>
            <a:r>
              <a:rPr lang="sl-SI" dirty="0"/>
              <a:t>] = </a:t>
            </a:r>
            <a:r>
              <a:rPr lang="sl-SI" i="1" dirty="0"/>
              <a:t>prižgana</a:t>
            </a:r>
            <a:r>
              <a:rPr lang="sl-SI" dirty="0"/>
              <a:t>[</a:t>
            </a:r>
            <a:r>
              <a:rPr lang="sl-SI" i="1" dirty="0"/>
              <a:t>x</a:t>
            </a:r>
            <a:r>
              <a:rPr lang="sl-SI" dirty="0"/>
              <a:t>] </a:t>
            </a:r>
            <a:r>
              <a:rPr lang="sl-SI" b="1" dirty="0"/>
              <a:t>xor</a:t>
            </a:r>
            <a:r>
              <a:rPr lang="sl-SI" dirty="0"/>
              <a:t> </a:t>
            </a:r>
            <a:r>
              <a:rPr lang="sl-SI" i="1" dirty="0"/>
              <a:t>stanje</a:t>
            </a:r>
            <a:r>
              <a:rPr lang="sl-SI" dirty="0"/>
              <a:t>[</a:t>
            </a:r>
            <a:r>
              <a:rPr lang="sl-SI" i="1" dirty="0"/>
              <a:t>u</a:t>
            </a:r>
            <a:r>
              <a:rPr lang="sl-SI" dirty="0"/>
              <a:t>]</a:t>
            </a:r>
            <a:br>
              <a:rPr lang="sl-SI" dirty="0"/>
            </a:br>
            <a:r>
              <a:rPr lang="sl-SI" dirty="0"/>
              <a:t>                        </a:t>
            </a:r>
            <a:r>
              <a:rPr lang="sl-SI" i="1" dirty="0" smtClean="0"/>
              <a:t>obdelano</a:t>
            </a:r>
            <a:r>
              <a:rPr lang="sl-SI" dirty="0" smtClean="0"/>
              <a:t>[</a:t>
            </a:r>
            <a:r>
              <a:rPr lang="sl-SI" i="1" dirty="0" smtClean="0"/>
              <a:t>v</a:t>
            </a:r>
            <a:r>
              <a:rPr lang="sl-SI" dirty="0"/>
              <a:t>] = </a:t>
            </a:r>
            <a:r>
              <a:rPr lang="sl-SI" b="1" dirty="0"/>
              <a:t>true</a:t>
            </a:r>
            <a:r>
              <a:rPr lang="sl-SI" dirty="0"/>
              <a:t>; dodaj </a:t>
            </a:r>
            <a:r>
              <a:rPr lang="sl-SI" i="1" dirty="0"/>
              <a:t>v</a:t>
            </a:r>
            <a:r>
              <a:rPr lang="sl-SI" dirty="0"/>
              <a:t> v vrsto </a:t>
            </a:r>
            <a:r>
              <a:rPr lang="sl-SI" i="1" dirty="0"/>
              <a:t>Q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	</a:t>
            </a:r>
            <a:r>
              <a:rPr lang="sl-SI" b="1" dirty="0"/>
              <a:t>return true</a:t>
            </a:r>
          </a:p>
          <a:p>
            <a:pPr lvl="1"/>
            <a:r>
              <a:rPr lang="sl-SI" dirty="0"/>
              <a:t>Pred vrnitvijo iz podprograma (ne glede na rezultat) moramo še postaviti </a:t>
            </a:r>
            <a:br>
              <a:rPr lang="sl-SI" dirty="0"/>
            </a:br>
            <a:r>
              <a:rPr lang="sl-SI" i="1" dirty="0"/>
              <a:t>stanje</a:t>
            </a:r>
            <a:r>
              <a:rPr lang="sl-SI" dirty="0"/>
              <a:t>[</a:t>
            </a:r>
            <a:r>
              <a:rPr lang="sl-SI" i="1" dirty="0"/>
              <a:t>u</a:t>
            </a:r>
            <a:r>
              <a:rPr lang="sl-SI" dirty="0"/>
              <a:t>] nazaj na –1 za vse </a:t>
            </a:r>
            <a:r>
              <a:rPr lang="sl-SI" i="1" dirty="0"/>
              <a:t>u</a:t>
            </a:r>
            <a:r>
              <a:rPr lang="sl-SI" dirty="0"/>
              <a:t>, ki smo jih kdaj dodali v vrsto </a:t>
            </a:r>
            <a:r>
              <a:rPr lang="sl-SI" i="1" dirty="0"/>
              <a:t>Q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82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0728"/>
          </a:xfrm>
        </p:spPr>
        <p:txBody>
          <a:bodyPr>
            <a:normAutofit/>
          </a:bodyPr>
          <a:lstStyle/>
          <a:p>
            <a:r>
              <a:rPr lang="sl-SI" dirty="0" smtClean="0"/>
              <a:t>3.4 Bloki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877272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Imamo več vrstic besedila, </a:t>
            </a:r>
            <a:br>
              <a:rPr lang="sl-SI" dirty="0" smtClean="0"/>
            </a:br>
            <a:r>
              <a:rPr lang="sl-SI" dirty="0" smtClean="0"/>
              <a:t>v njem bi radi prepoznali </a:t>
            </a:r>
            <a:r>
              <a:rPr lang="sl-SI" dirty="0" smtClean="0">
                <a:solidFill>
                  <a:srgbClr val="C00000"/>
                </a:solidFill>
              </a:rPr>
              <a:t>bloke</a:t>
            </a:r>
          </a:p>
          <a:p>
            <a:pPr lvl="1"/>
            <a:r>
              <a:rPr lang="sl-SI" dirty="0" smtClean="0"/>
              <a:t>V vrstici se </a:t>
            </a:r>
            <a:r>
              <a:rPr lang="sl-SI" dirty="0" smtClean="0">
                <a:solidFill>
                  <a:srgbClr val="C00000"/>
                </a:solidFill>
              </a:rPr>
              <a:t>začne</a:t>
            </a:r>
            <a:r>
              <a:rPr lang="sl-SI" dirty="0" smtClean="0"/>
              <a:t> blok, če je neprazna in</a:t>
            </a:r>
          </a:p>
          <a:p>
            <a:pPr lvl="2"/>
            <a:r>
              <a:rPr lang="sl-SI" dirty="0" smtClean="0"/>
              <a:t>Ima večji zamik kot prejšnja neprazna vrstica</a:t>
            </a:r>
          </a:p>
          <a:p>
            <a:pPr lvl="2"/>
            <a:r>
              <a:rPr lang="sl-SI" dirty="0" smtClean="0"/>
              <a:t>Ali pa je to prva neprazna vrstica sploh</a:t>
            </a:r>
          </a:p>
          <a:p>
            <a:pPr lvl="1"/>
            <a:r>
              <a:rPr lang="sl-SI" dirty="0" smtClean="0"/>
              <a:t>Ta blok se potem </a:t>
            </a:r>
            <a:r>
              <a:rPr lang="sl-SI" dirty="0" smtClean="0">
                <a:solidFill>
                  <a:srgbClr val="C00000"/>
                </a:solidFill>
              </a:rPr>
              <a:t>nadaljuje</a:t>
            </a:r>
            <a:r>
              <a:rPr lang="sl-SI" dirty="0" smtClean="0"/>
              <a:t> do prve take </a:t>
            </a:r>
            <a:r>
              <a:rPr lang="sl-SI" dirty="0" smtClean="0"/>
              <a:t>neprazne vrstice</a:t>
            </a:r>
            <a:r>
              <a:rPr lang="sl-SI" dirty="0" smtClean="0"/>
              <a:t>,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ki </a:t>
            </a:r>
            <a:r>
              <a:rPr lang="sl-SI" dirty="0" smtClean="0"/>
              <a:t>ima manjši zamik kot začetna vrstica bloka (tista potem že ni več del bloka)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Za vsako vrstico izračunajmo </a:t>
            </a:r>
            <a:r>
              <a:rPr lang="sl-SI" dirty="0" smtClean="0">
                <a:solidFill>
                  <a:srgbClr val="C00000"/>
                </a:solidFill>
              </a:rPr>
              <a:t>zamik</a:t>
            </a:r>
            <a:r>
              <a:rPr lang="sl-SI" dirty="0" smtClean="0"/>
              <a:t> (število presledkov na začetku);</a:t>
            </a:r>
            <a:br>
              <a:rPr lang="sl-SI" dirty="0" smtClean="0"/>
            </a:br>
            <a:r>
              <a:rPr lang="sl-SI" dirty="0" smtClean="0"/>
              <a:t>besedilo lahko sproti pozabljamo</a:t>
            </a:r>
          </a:p>
          <a:p>
            <a:pPr lvl="1"/>
            <a:r>
              <a:rPr lang="sl-SI" dirty="0" smtClean="0"/>
              <a:t>Bloke iščemo z </a:t>
            </a:r>
            <a:r>
              <a:rPr lang="sl-SI" dirty="0" smtClean="0">
                <a:solidFill>
                  <a:srgbClr val="C00000"/>
                </a:solidFill>
              </a:rPr>
              <a:t>rekurzijo</a:t>
            </a:r>
          </a:p>
          <a:p>
            <a:pPr lvl="2"/>
            <a:r>
              <a:rPr lang="sl-SI" dirty="0" smtClean="0"/>
              <a:t>Zapomnimo si zamik prejšnje neprazne vrstice</a:t>
            </a:r>
          </a:p>
          <a:p>
            <a:pPr lvl="2"/>
            <a:r>
              <a:rPr lang="sl-SI" dirty="0" smtClean="0"/>
              <a:t>Če ima trenutna vrstica večji zamik, se </a:t>
            </a:r>
            <a:r>
              <a:rPr lang="sl-SI" dirty="0" smtClean="0">
                <a:solidFill>
                  <a:srgbClr val="C00000"/>
                </a:solidFill>
              </a:rPr>
              <a:t>začne nov blok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(</a:t>
            </a:r>
            <a:r>
              <a:rPr lang="sl-SI" dirty="0" smtClean="0">
                <a:sym typeface="Symbol" panose="05050102010706020507" pitchFamily="18" charset="2"/>
              </a:rPr>
              <a:t> rekurzivni klic; ob vrnitvi nam trenutni položaj pove, kje se ta blok konča)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Če ima trenutna vrstica manjši zamik kot trenutno najbolj notranji blok, </a:t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se ta blok </a:t>
            </a:r>
            <a:r>
              <a:rPr lang="sl-SI" dirty="0" smtClean="0">
                <a:solidFill>
                  <a:srgbClr val="C00000"/>
                </a:solidFill>
                <a:sym typeface="Symbol" panose="05050102010706020507" pitchFamily="18" charset="2"/>
              </a:rPr>
              <a:t>konča</a:t>
            </a:r>
            <a:r>
              <a:rPr lang="sl-SI" dirty="0" smtClean="0">
                <a:sym typeface="Symbol" panose="05050102010706020507" pitchFamily="18" charset="2"/>
              </a:rPr>
              <a:t> (vrnitev iz rekurzivnega klica)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0176" y="188640"/>
            <a:ext cx="18722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xxxxxxxxx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xxxxxxx</a:t>
            </a:r>
          </a:p>
          <a:p>
            <a:r>
              <a:rPr lang="sl-SI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xxxxxxxxx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xxxxxxxx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xxxxxxxxx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xxxxxxxxx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xxxxxxxxxxx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xxxxxx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8688" y="188640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xxxxxxxxx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xxxxxx</a:t>
            </a:r>
          </a:p>
          <a:p>
            <a:r>
              <a:rPr lang="sl-SI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xxxxxxxx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xxxxxxxxx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xxxxxxx</a:t>
            </a:r>
          </a:p>
          <a:p>
            <a:r>
              <a:rPr lang="sl-SI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xxxxxx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7680176" y="988569"/>
            <a:ext cx="72008" cy="21602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7680176" y="1492191"/>
            <a:ext cx="72008" cy="21602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7536160" y="476671"/>
            <a:ext cx="72008" cy="1231543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7695793" y="1987984"/>
            <a:ext cx="56391" cy="360895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>
            <a:off x="7440405" y="274637"/>
            <a:ext cx="95755" cy="2074241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/>
          <p:cNvSpPr/>
          <p:nvPr/>
        </p:nvSpPr>
        <p:spPr>
          <a:xfrm>
            <a:off x="9840416" y="469266"/>
            <a:ext cx="72008" cy="51930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>
            <a:off x="9696400" y="317407"/>
            <a:ext cx="72008" cy="887185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/>
          <p:cNvSpPr/>
          <p:nvPr/>
        </p:nvSpPr>
        <p:spPr>
          <a:xfrm>
            <a:off x="9840416" y="1469536"/>
            <a:ext cx="72008" cy="447296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3.4 Bloki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Naj bo </a:t>
            </a:r>
            <a:r>
              <a:rPr lang="sl-SI" i="1" dirty="0" smtClean="0"/>
              <a:t>zamik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 zamik </a:t>
            </a:r>
            <a:r>
              <a:rPr lang="sl-SI" i="1" dirty="0" smtClean="0"/>
              <a:t>i</a:t>
            </a:r>
            <a:r>
              <a:rPr lang="sl-SI" dirty="0" smtClean="0"/>
              <a:t>-te vrstice (–1, če je prazna)</a:t>
            </a:r>
          </a:p>
          <a:p>
            <a:pPr lvl="1"/>
            <a:r>
              <a:rPr lang="sl-SI" dirty="0" smtClean="0"/>
              <a:t>Naj bo </a:t>
            </a:r>
            <a:r>
              <a:rPr lang="sl-SI" i="1" dirty="0" smtClean="0"/>
              <a:t>blokDo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 zadnja vrstica bloka, ki se začne v vrstici </a:t>
            </a:r>
            <a:r>
              <a:rPr lang="sl-SI" i="1" dirty="0" smtClean="0"/>
              <a:t>i</a:t>
            </a:r>
            <a:r>
              <a:rPr lang="sl-SI" dirty="0" smtClean="0"/>
              <a:t> </a:t>
            </a:r>
            <a:r>
              <a:rPr lang="sl-SI" dirty="0"/>
              <a:t>(–1, če </a:t>
            </a:r>
            <a:r>
              <a:rPr lang="sl-SI" dirty="0" smtClean="0"/>
              <a:t>se tam ne začne blok)</a:t>
            </a:r>
          </a:p>
          <a:p>
            <a:pPr lvl="1"/>
            <a:r>
              <a:rPr lang="sl-SI" dirty="0" smtClean="0"/>
              <a:t>Glavni blok programa:</a:t>
            </a:r>
            <a:br>
              <a:rPr lang="sl-SI" dirty="0" smtClean="0"/>
            </a:br>
            <a:r>
              <a:rPr lang="sl-SI" dirty="0" smtClean="0"/>
              <a:t>	izračunaj zamike vrstic;</a:t>
            </a:r>
            <a:br>
              <a:rPr lang="sl-SI" dirty="0" smtClean="0"/>
            </a:br>
            <a:r>
              <a:rPr lang="sl-SI" dirty="0" smtClean="0"/>
              <a:t>	postavi vse </a:t>
            </a:r>
            <a:r>
              <a:rPr lang="sl-SI" i="1" dirty="0" smtClean="0"/>
              <a:t>blokDo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 na –1; </a:t>
            </a:r>
            <a:br>
              <a:rPr lang="sl-SI" dirty="0" smtClean="0"/>
            </a:br>
            <a:r>
              <a:rPr lang="sl-SI" dirty="0" smtClean="0"/>
              <a:t>  	</a:t>
            </a:r>
            <a:r>
              <a:rPr lang="sl-SI" i="1" dirty="0" smtClean="0"/>
              <a:t>prejZamik</a:t>
            </a:r>
            <a:r>
              <a:rPr lang="sl-SI" dirty="0" smtClean="0"/>
              <a:t> = –1; </a:t>
            </a:r>
            <a:r>
              <a:rPr lang="sl-SI" i="1" dirty="0" smtClean="0"/>
              <a:t>i</a:t>
            </a:r>
            <a:r>
              <a:rPr lang="sl-SI" dirty="0" smtClean="0"/>
              <a:t> = 0; </a:t>
            </a:r>
            <a:r>
              <a:rPr lang="sl-SI" i="1" dirty="0" smtClean="0"/>
              <a:t>PoiščiBloke</a:t>
            </a:r>
            <a:r>
              <a:rPr lang="sl-SI" dirty="0" smtClean="0"/>
              <a:t>(</a:t>
            </a:r>
            <a:r>
              <a:rPr lang="sl-SI" dirty="0"/>
              <a:t>–1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Rekurzivni podprogram </a:t>
            </a:r>
            <a:r>
              <a:rPr lang="sl-SI" i="1" dirty="0" smtClean="0"/>
              <a:t>PoiščiBloke</a:t>
            </a:r>
            <a:r>
              <a:rPr lang="sl-SI" dirty="0" smtClean="0"/>
              <a:t>(</a:t>
            </a:r>
            <a:r>
              <a:rPr lang="sl-SI" i="1" dirty="0" smtClean="0"/>
              <a:t>zamikBloka</a:t>
            </a:r>
            <a:r>
              <a:rPr lang="sl-SI" dirty="0" smtClean="0"/>
              <a:t>):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i="1" dirty="0" smtClean="0">
                <a:solidFill>
                  <a:schemeClr val="accent1"/>
                </a:solidFill>
              </a:rPr>
              <a:t>// i = trenutna vrstica (globalna spremenljivka)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b="1" dirty="0" smtClean="0"/>
              <a:t>while</a:t>
            </a:r>
            <a:r>
              <a:rPr lang="sl-SI" dirty="0" smtClean="0"/>
              <a:t> </a:t>
            </a:r>
            <a:r>
              <a:rPr lang="sl-SI" i="1" dirty="0" smtClean="0"/>
              <a:t>i</a:t>
            </a:r>
            <a:r>
              <a:rPr lang="sl-SI" dirty="0" smtClean="0"/>
              <a:t> &lt; </a:t>
            </a:r>
            <a:r>
              <a:rPr lang="sl-SI" i="1" dirty="0" smtClean="0"/>
              <a:t>n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 smtClean="0"/>
              <a:t>zamik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 &lt; 0 </a:t>
            </a:r>
            <a:r>
              <a:rPr lang="sl-SI" b="1" dirty="0" smtClean="0"/>
              <a:t>then</a:t>
            </a:r>
            <a:r>
              <a:rPr lang="sl-SI" dirty="0" smtClean="0"/>
              <a:t> </a:t>
            </a:r>
            <a:r>
              <a:rPr lang="sl-SI" b="1" dirty="0" smtClean="0"/>
              <a:t>continue</a:t>
            </a:r>
            <a:r>
              <a:rPr lang="sl-SI" dirty="0" smtClean="0"/>
              <a:t>;			</a:t>
            </a:r>
            <a:r>
              <a:rPr lang="sl-SI" dirty="0" smtClean="0">
                <a:solidFill>
                  <a:schemeClr val="accent1"/>
                </a:solidFill>
              </a:rPr>
              <a:t>//</a:t>
            </a:r>
            <a:r>
              <a:rPr lang="sl-SI" i="1" dirty="0" smtClean="0">
                <a:solidFill>
                  <a:schemeClr val="accent1"/>
                </a:solidFill>
              </a:rPr>
              <a:t> </a:t>
            </a:r>
            <a:r>
              <a:rPr lang="sl-SI" i="1" dirty="0" smtClean="0">
                <a:solidFill>
                  <a:schemeClr val="accent1"/>
                </a:solidFill>
              </a:rPr>
              <a:t>preskoči prazne vrstice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prejPrejZamik</a:t>
            </a:r>
            <a:r>
              <a:rPr lang="sl-SI" dirty="0" smtClean="0"/>
              <a:t> = </a:t>
            </a:r>
            <a:r>
              <a:rPr lang="sl-SI" i="1" dirty="0" smtClean="0"/>
              <a:t>prejZamik</a:t>
            </a:r>
            <a:r>
              <a:rPr lang="sl-SI" dirty="0" smtClean="0"/>
              <a:t>; </a:t>
            </a:r>
            <a:r>
              <a:rPr lang="sl-SI" i="1" dirty="0" smtClean="0"/>
              <a:t>prejZamik</a:t>
            </a:r>
            <a:r>
              <a:rPr lang="sl-SI" dirty="0" smtClean="0"/>
              <a:t> = </a:t>
            </a:r>
            <a:r>
              <a:rPr lang="sl-SI" i="1" dirty="0" smtClean="0"/>
              <a:t>zamik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 smtClean="0"/>
              <a:t>zamik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 &lt; </a:t>
            </a:r>
            <a:r>
              <a:rPr lang="sl-SI" i="1" dirty="0" smtClean="0"/>
              <a:t>zamikBloka</a:t>
            </a:r>
            <a:r>
              <a:rPr lang="sl-SI" dirty="0" smtClean="0"/>
              <a:t> </a:t>
            </a:r>
            <a:r>
              <a:rPr lang="sl-SI" b="1" dirty="0" smtClean="0"/>
              <a:t>then</a:t>
            </a:r>
            <a:r>
              <a:rPr lang="sl-SI" dirty="0" smtClean="0"/>
              <a:t> </a:t>
            </a:r>
            <a:r>
              <a:rPr lang="sl-SI" b="1" dirty="0" smtClean="0"/>
              <a:t>break</a:t>
            </a:r>
            <a:r>
              <a:rPr lang="sl-SI" dirty="0" smtClean="0"/>
              <a:t>; 		</a:t>
            </a:r>
            <a:r>
              <a:rPr lang="sl-SI" i="1" dirty="0" smtClean="0">
                <a:solidFill>
                  <a:schemeClr val="accent1"/>
                </a:solidFill>
              </a:rPr>
              <a:t>// </a:t>
            </a:r>
            <a:r>
              <a:rPr lang="sl-SI" i="1" dirty="0" smtClean="0">
                <a:solidFill>
                  <a:schemeClr val="accent1"/>
                </a:solidFill>
              </a:rPr>
              <a:t>konec bloka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 smtClean="0"/>
              <a:t>zamik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 &lt;= </a:t>
            </a:r>
            <a:r>
              <a:rPr lang="sl-SI" i="1" dirty="0" smtClean="0"/>
              <a:t>prejPrejZamik</a:t>
            </a:r>
            <a:r>
              <a:rPr lang="sl-SI" dirty="0"/>
              <a:t> </a:t>
            </a:r>
            <a:r>
              <a:rPr lang="sl-SI" b="1" dirty="0" smtClean="0"/>
              <a:t>then</a:t>
            </a:r>
            <a:r>
              <a:rPr lang="sl-SI" dirty="0" smtClean="0"/>
              <a:t> i +=1; </a:t>
            </a:r>
            <a:r>
              <a:rPr lang="sl-SI" b="1" dirty="0" smtClean="0"/>
              <a:t>continue</a:t>
            </a:r>
            <a:r>
              <a:rPr lang="sl-SI" dirty="0" smtClean="0"/>
              <a:t>	</a:t>
            </a:r>
            <a:r>
              <a:rPr lang="sl-SI" i="1" dirty="0" smtClean="0">
                <a:solidFill>
                  <a:schemeClr val="accent1"/>
                </a:solidFill>
              </a:rPr>
              <a:t>// </a:t>
            </a:r>
            <a:r>
              <a:rPr lang="sl-SI" i="1" dirty="0" smtClean="0">
                <a:solidFill>
                  <a:schemeClr val="accent1"/>
                </a:solidFill>
              </a:rPr>
              <a:t>blok se nadaljuje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>
                <a:solidFill>
                  <a:schemeClr val="accent1"/>
                </a:solidFill>
              </a:rPr>
              <a:t>// </a:t>
            </a:r>
            <a:r>
              <a:rPr lang="sl-SI" i="1" dirty="0" smtClean="0">
                <a:solidFill>
                  <a:schemeClr val="accent1"/>
                </a:solidFill>
              </a:rPr>
              <a:t>Sicer se v i začne nov blok.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blokOd</a:t>
            </a:r>
            <a:r>
              <a:rPr lang="sl-SI" dirty="0" smtClean="0"/>
              <a:t> = </a:t>
            </a:r>
            <a:r>
              <a:rPr lang="sl-SI" i="1" dirty="0" smtClean="0"/>
              <a:t>i </a:t>
            </a:r>
            <a:r>
              <a:rPr lang="sl-SI" dirty="0" smtClean="0"/>
              <a:t>; </a:t>
            </a:r>
            <a:r>
              <a:rPr lang="sl-SI" i="1" dirty="0" smtClean="0"/>
              <a:t>i</a:t>
            </a:r>
            <a:r>
              <a:rPr lang="sl-SI" dirty="0" smtClean="0"/>
              <a:t> += 1; </a:t>
            </a:r>
            <a:r>
              <a:rPr lang="sl-SI" i="1" dirty="0" smtClean="0"/>
              <a:t>PoiščiBloke</a:t>
            </a:r>
            <a:r>
              <a:rPr lang="sl-SI" dirty="0" smtClean="0"/>
              <a:t>(</a:t>
            </a:r>
            <a:r>
              <a:rPr lang="sl-SI" i="1" dirty="0" smtClean="0"/>
              <a:t>prejZamik</a:t>
            </a:r>
            <a:r>
              <a:rPr lang="sl-SI" dirty="0" smtClean="0"/>
              <a:t>)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blokDo</a:t>
            </a:r>
            <a:r>
              <a:rPr lang="sl-SI" dirty="0" smtClean="0"/>
              <a:t>[</a:t>
            </a:r>
            <a:r>
              <a:rPr lang="sl-SI" i="1" dirty="0" smtClean="0"/>
              <a:t>blokOd</a:t>
            </a:r>
            <a:r>
              <a:rPr lang="sl-SI" dirty="0" smtClean="0"/>
              <a:t>] = </a:t>
            </a:r>
            <a:r>
              <a:rPr lang="sl-SI" i="1" dirty="0" smtClean="0"/>
              <a:t>i</a:t>
            </a:r>
            <a:r>
              <a:rPr lang="sl-SI" dirty="0" smtClean="0"/>
              <a:t> –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1.1 Dnevnik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800" dirty="0" smtClean="0"/>
              <a:t>Rešitev, malo podrobneje:</a:t>
            </a:r>
            <a:br>
              <a:rPr lang="sl-SI" sz="2800" dirty="0" smtClean="0"/>
            </a:br>
            <a:r>
              <a:rPr lang="sl-SI" sz="2400" dirty="0" smtClean="0"/>
              <a:t>	</a:t>
            </a:r>
            <a:r>
              <a:rPr lang="sl-SI" sz="2400" i="1" dirty="0" smtClean="0"/>
              <a:t>prejsnja</a:t>
            </a:r>
            <a:r>
              <a:rPr lang="sl-SI" sz="2400" dirty="0" smtClean="0"/>
              <a:t> = ""; </a:t>
            </a:r>
            <a:r>
              <a:rPr lang="sl-SI" sz="2400" i="1" dirty="0" smtClean="0"/>
              <a:t>n</a:t>
            </a:r>
            <a:r>
              <a:rPr lang="sl-SI" sz="2400" dirty="0" smtClean="0"/>
              <a:t> = 0;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b="1" dirty="0" smtClean="0"/>
              <a:t>while</a:t>
            </a:r>
            <a:r>
              <a:rPr lang="sl-SI" sz="2400" dirty="0" smtClean="0"/>
              <a:t> True:</a:t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i="1" dirty="0" smtClean="0"/>
              <a:t>nova</a:t>
            </a:r>
            <a:r>
              <a:rPr lang="sl-SI" sz="2400" dirty="0" smtClean="0"/>
              <a:t> = </a:t>
            </a:r>
            <a:r>
              <a:rPr lang="sl-SI" sz="2400" i="1" dirty="0" smtClean="0"/>
              <a:t>PreberiDogodek</a:t>
            </a:r>
            <a:r>
              <a:rPr lang="sl-SI" sz="2400" dirty="0" smtClean="0"/>
              <a:t>()</a:t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b="1" dirty="0" smtClean="0"/>
              <a:t>if</a:t>
            </a:r>
            <a:r>
              <a:rPr lang="sl-SI" sz="2400" dirty="0" smtClean="0"/>
              <a:t> </a:t>
            </a:r>
            <a:r>
              <a:rPr lang="sl-SI" sz="2400" i="1" dirty="0" smtClean="0"/>
              <a:t>n</a:t>
            </a:r>
            <a:r>
              <a:rPr lang="sl-SI" sz="2400" dirty="0" smtClean="0"/>
              <a:t> &gt; 0 </a:t>
            </a:r>
            <a:r>
              <a:rPr lang="sl-SI" sz="2400" b="1" dirty="0" smtClean="0"/>
              <a:t>and</a:t>
            </a:r>
            <a:r>
              <a:rPr lang="sl-SI" sz="2400" dirty="0" smtClean="0"/>
              <a:t> </a:t>
            </a:r>
            <a:r>
              <a:rPr lang="sl-SI" sz="2400" i="1" dirty="0" smtClean="0"/>
              <a:t>nova</a:t>
            </a:r>
            <a:r>
              <a:rPr lang="sl-SI" sz="2400" dirty="0" smtClean="0"/>
              <a:t> == </a:t>
            </a:r>
            <a:r>
              <a:rPr lang="sl-SI" sz="2400" i="1" dirty="0" smtClean="0"/>
              <a:t>prejsnja</a:t>
            </a:r>
            <a:r>
              <a:rPr lang="sl-SI" sz="2400" dirty="0" smtClean="0"/>
              <a:t>: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    </a:t>
            </a:r>
            <a:r>
              <a:rPr lang="sl-SI" sz="2400" i="1" dirty="0" smtClean="0"/>
              <a:t>n</a:t>
            </a:r>
            <a:r>
              <a:rPr lang="sl-SI" sz="2400" dirty="0" smtClean="0"/>
              <a:t> = </a:t>
            </a:r>
            <a:r>
              <a:rPr lang="sl-SI" sz="2400" i="1" dirty="0" smtClean="0"/>
              <a:t>n</a:t>
            </a:r>
            <a:r>
              <a:rPr lang="sl-SI" sz="2400" dirty="0" smtClean="0"/>
              <a:t> + 1; </a:t>
            </a:r>
            <a:r>
              <a:rPr lang="sl-SI" sz="2400" b="1" dirty="0" smtClean="0"/>
              <a:t>continue</a:t>
            </a:r>
            <a:r>
              <a:rPr lang="sl-SI" sz="2400" dirty="0"/>
              <a:t> </a:t>
            </a:r>
            <a:r>
              <a:rPr lang="sl-SI" sz="2400" i="1" dirty="0">
                <a:solidFill>
                  <a:schemeClr val="accent1"/>
                </a:solidFill>
              </a:rPr>
              <a:t>// </a:t>
            </a:r>
            <a:r>
              <a:rPr lang="sl-SI" sz="2400" i="1" dirty="0" smtClean="0">
                <a:solidFill>
                  <a:schemeClr val="accent1"/>
                </a:solidFill>
              </a:rPr>
              <a:t>Nadaljuje </a:t>
            </a:r>
            <a:r>
              <a:rPr lang="sl-SI" sz="2400" i="1" dirty="0">
                <a:solidFill>
                  <a:schemeClr val="accent1"/>
                </a:solidFill>
              </a:rPr>
              <a:t>se dosedanja skupina enakih </a:t>
            </a:r>
            <a:r>
              <a:rPr lang="sl-SI" sz="2400" i="1" dirty="0" smtClean="0">
                <a:solidFill>
                  <a:schemeClr val="accent1"/>
                </a:solidFill>
              </a:rPr>
              <a:t>vrstic.</a:t>
            </a:r>
            <a:br>
              <a:rPr lang="sl-SI" sz="2400" i="1" dirty="0" smtClean="0">
                <a:solidFill>
                  <a:schemeClr val="accent1"/>
                </a:solidFill>
              </a:rPr>
            </a:br>
            <a:r>
              <a:rPr lang="sl-SI" sz="2400" i="1" dirty="0" smtClean="0">
                <a:solidFill>
                  <a:schemeClr val="accent1"/>
                </a:solidFill>
              </a:rPr>
              <a:t>	    // Sicer pa zaključimo izpis za prejšnjo skupino enakih vrstic…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b="1" dirty="0" smtClean="0"/>
              <a:t>if</a:t>
            </a:r>
            <a:r>
              <a:rPr lang="sl-SI" sz="2400" dirty="0" smtClean="0"/>
              <a:t> </a:t>
            </a:r>
            <a:r>
              <a:rPr lang="sl-SI" sz="2400" i="1" dirty="0" smtClean="0"/>
              <a:t>n</a:t>
            </a:r>
            <a:r>
              <a:rPr lang="sl-SI" sz="2400" dirty="0" smtClean="0"/>
              <a:t> == 2: </a:t>
            </a:r>
            <a:r>
              <a:rPr lang="sl-SI" sz="2400" b="1" dirty="0" smtClean="0"/>
              <a:t>print</a:t>
            </a:r>
            <a:r>
              <a:rPr lang="sl-SI" sz="2400" dirty="0" smtClean="0"/>
              <a:t> </a:t>
            </a:r>
            <a:r>
              <a:rPr lang="sl-SI" sz="2400" i="1" dirty="0" smtClean="0"/>
              <a:t>prejsnja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b="1" dirty="0" smtClean="0"/>
              <a:t>elif</a:t>
            </a:r>
            <a:r>
              <a:rPr lang="sl-SI" sz="2400" dirty="0" smtClean="0"/>
              <a:t> </a:t>
            </a:r>
            <a:r>
              <a:rPr lang="sl-SI" sz="2400" i="1" dirty="0" smtClean="0"/>
              <a:t>n</a:t>
            </a:r>
            <a:r>
              <a:rPr lang="sl-SI" sz="2400" dirty="0" smtClean="0"/>
              <a:t> &gt; 2: </a:t>
            </a:r>
            <a:r>
              <a:rPr lang="sl-SI" sz="2400" b="1" dirty="0" smtClean="0"/>
              <a:t>print</a:t>
            </a:r>
            <a:r>
              <a:rPr lang="sl-SI" sz="2400" dirty="0" smtClean="0"/>
              <a:t> "ponovljeno še (</a:t>
            </a:r>
            <a:r>
              <a:rPr lang="sl-SI" sz="2400" i="1" dirty="0" smtClean="0"/>
              <a:t>n</a:t>
            </a:r>
            <a:r>
              <a:rPr lang="sl-SI" sz="2400" dirty="0" smtClean="0"/>
              <a:t> – 1)-krat"</a:t>
            </a:r>
            <a:br>
              <a:rPr lang="sl-SI" sz="2400" dirty="0" smtClean="0"/>
            </a:br>
            <a:r>
              <a:rPr lang="sl-SI" sz="2400" i="1" dirty="0">
                <a:solidFill>
                  <a:schemeClr val="accent1"/>
                </a:solidFill>
              </a:rPr>
              <a:t>	    // </a:t>
            </a:r>
            <a:r>
              <a:rPr lang="sl-SI" sz="2400" i="1" dirty="0" smtClean="0">
                <a:solidFill>
                  <a:schemeClr val="accent1"/>
                </a:solidFill>
              </a:rPr>
              <a:t>…in začnimo novo skupino.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>	    </a:t>
            </a:r>
            <a:r>
              <a:rPr lang="sl-SI" sz="2400" b="1" dirty="0" smtClean="0"/>
              <a:t>if</a:t>
            </a:r>
            <a:r>
              <a:rPr lang="sl-SI" sz="2400" dirty="0" smtClean="0"/>
              <a:t> </a:t>
            </a:r>
            <a:r>
              <a:rPr lang="sl-SI" sz="2400" i="1" dirty="0" smtClean="0"/>
              <a:t>nova</a:t>
            </a:r>
            <a:r>
              <a:rPr lang="sl-SI" sz="2400" dirty="0" smtClean="0"/>
              <a:t> == "": </a:t>
            </a:r>
            <a:r>
              <a:rPr lang="sl-SI" sz="2400" b="1" dirty="0" smtClean="0"/>
              <a:t>break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 	    </a:t>
            </a:r>
            <a:r>
              <a:rPr lang="sl-SI" sz="2400" b="1" dirty="0" smtClean="0"/>
              <a:t>print</a:t>
            </a:r>
            <a:r>
              <a:rPr lang="sl-SI" sz="2400" dirty="0" smtClean="0"/>
              <a:t> </a:t>
            </a:r>
            <a:r>
              <a:rPr lang="sl-SI" sz="2400" i="1" dirty="0" smtClean="0"/>
              <a:t>nova</a:t>
            </a:r>
            <a:r>
              <a:rPr lang="sl-SI" sz="2400" dirty="0" smtClean="0"/>
              <a:t>; </a:t>
            </a:r>
            <a:r>
              <a:rPr lang="sl-SI" sz="2400" i="1" dirty="0" smtClean="0"/>
              <a:t>prejsnja</a:t>
            </a:r>
            <a:r>
              <a:rPr lang="sl-SI" sz="2400" dirty="0" smtClean="0"/>
              <a:t> = </a:t>
            </a:r>
            <a:r>
              <a:rPr lang="sl-SI" sz="2400" i="1" dirty="0" smtClean="0"/>
              <a:t>nova</a:t>
            </a:r>
            <a:r>
              <a:rPr lang="sl-SI" sz="2400" dirty="0" smtClean="0"/>
              <a:t>; </a:t>
            </a:r>
            <a:r>
              <a:rPr lang="sl-SI" sz="2400" i="1" dirty="0" smtClean="0"/>
              <a:t>n</a:t>
            </a:r>
            <a:r>
              <a:rPr lang="sl-SI" sz="2400" dirty="0" smtClean="0"/>
              <a:t> = 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5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24744"/>
          </a:xfrm>
        </p:spPr>
        <p:txBody>
          <a:bodyPr/>
          <a:lstStyle/>
          <a:p>
            <a:r>
              <a:rPr lang="sl-SI" dirty="0" smtClean="0"/>
              <a:t>3.5 Poravnavanje desnega 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72800" cy="3888431"/>
          </a:xfrm>
        </p:spPr>
        <p:txBody>
          <a:bodyPr>
            <a:normAutofit fontScale="92500" lnSpcReduction="10000"/>
          </a:bodyPr>
          <a:lstStyle/>
          <a:p>
            <a:r>
              <a:rPr lang="sl-SI" sz="2400" dirty="0" smtClean="0"/>
              <a:t>Naloga:</a:t>
            </a:r>
          </a:p>
          <a:p>
            <a:pPr lvl="1"/>
            <a:r>
              <a:rPr lang="sl-SI" sz="2000" dirty="0" smtClean="0"/>
              <a:t>Imamo besedilo, ki ga tvori </a:t>
            </a:r>
            <a:r>
              <a:rPr lang="sl-SI" sz="2000" i="1" dirty="0" smtClean="0"/>
              <a:t>n</a:t>
            </a:r>
            <a:r>
              <a:rPr lang="sl-SI" sz="2000" dirty="0" smtClean="0"/>
              <a:t> besed z dolžinami</a:t>
            </a:r>
            <a:r>
              <a:rPr lang="sl-SI" sz="2000" i="1" dirty="0" smtClean="0"/>
              <a:t> w</a:t>
            </a:r>
            <a:r>
              <a:rPr lang="sl-SI" sz="2000" baseline="-25000" dirty="0" smtClean="0"/>
              <a:t>1</a:t>
            </a:r>
            <a:r>
              <a:rPr lang="sl-SI" sz="2000" dirty="0" smtClean="0"/>
              <a:t>, </a:t>
            </a:r>
            <a:r>
              <a:rPr lang="sl-SI" sz="2000" i="1" dirty="0" smtClean="0"/>
              <a:t>w</a:t>
            </a:r>
            <a:r>
              <a:rPr lang="sl-SI" sz="2000" baseline="-25000" dirty="0" smtClean="0"/>
              <a:t>2</a:t>
            </a:r>
            <a:r>
              <a:rPr lang="sl-SI" sz="2000" dirty="0" smtClean="0"/>
              <a:t>, …, </a:t>
            </a:r>
            <a:r>
              <a:rPr lang="sl-SI" sz="2000" i="1" dirty="0" smtClean="0"/>
              <a:t>w</a:t>
            </a:r>
            <a:r>
              <a:rPr lang="sl-SI" sz="2000" i="1" baseline="-25000" dirty="0" smtClean="0"/>
              <a:t>n</a:t>
            </a:r>
          </a:p>
          <a:p>
            <a:pPr lvl="1"/>
            <a:r>
              <a:rPr lang="sl-SI" sz="2000" dirty="0" smtClean="0"/>
              <a:t>Radi bi ga razbili v </a:t>
            </a:r>
            <a:r>
              <a:rPr lang="sl-SI" sz="2000" dirty="0" smtClean="0">
                <a:solidFill>
                  <a:srgbClr val="C00000"/>
                </a:solidFill>
              </a:rPr>
              <a:t>vrstice</a:t>
            </a:r>
            <a:r>
              <a:rPr lang="sl-SI" sz="2000" dirty="0" smtClean="0"/>
              <a:t> dolžine </a:t>
            </a:r>
            <a:r>
              <a:rPr lang="sl-SI" sz="2000" i="1" dirty="0" smtClean="0"/>
              <a:t>d</a:t>
            </a:r>
          </a:p>
          <a:p>
            <a:pPr lvl="1"/>
            <a:r>
              <a:rPr lang="sl-SI" sz="2000" dirty="0" smtClean="0"/>
              <a:t>Presledek med dvema zaporednima besedama v vrstici mora biti </a:t>
            </a:r>
            <a:r>
              <a:rPr lang="sl-SI" sz="2000" dirty="0" smtClean="0">
                <a:solidFill>
                  <a:srgbClr val="C00000"/>
                </a:solidFill>
              </a:rPr>
              <a:t>vsaj </a:t>
            </a:r>
            <a:r>
              <a:rPr lang="sl-SI" sz="2000" i="1" dirty="0" smtClean="0">
                <a:solidFill>
                  <a:srgbClr val="C00000"/>
                </a:solidFill>
              </a:rPr>
              <a:t>s</a:t>
            </a:r>
            <a:r>
              <a:rPr lang="sl-SI" sz="2000" dirty="0" smtClean="0"/>
              <a:t>, 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če </a:t>
            </a:r>
            <a:r>
              <a:rPr lang="sl-SI" sz="2000" dirty="0" smtClean="0"/>
              <a:t>pa je treba, bomo </a:t>
            </a:r>
            <a:r>
              <a:rPr lang="sl-SI" sz="2000" dirty="0" smtClean="0"/>
              <a:t>presledke </a:t>
            </a:r>
            <a:r>
              <a:rPr lang="sl-SI" sz="2000" dirty="0" smtClean="0"/>
              <a:t>razširili, da bo vrstica dosegla </a:t>
            </a:r>
            <a:r>
              <a:rPr lang="sl-SI" sz="2000" dirty="0" smtClean="0">
                <a:solidFill>
                  <a:srgbClr val="C00000"/>
                </a:solidFill>
              </a:rPr>
              <a:t>širino </a:t>
            </a:r>
            <a:r>
              <a:rPr lang="sl-SI" sz="2000" i="1" dirty="0" smtClean="0">
                <a:solidFill>
                  <a:srgbClr val="C00000"/>
                </a:solidFill>
              </a:rPr>
              <a:t>d</a:t>
            </a:r>
          </a:p>
          <a:p>
            <a:pPr lvl="1"/>
            <a:r>
              <a:rPr lang="sl-SI" sz="2000" dirty="0" smtClean="0"/>
              <a:t>Besede od </a:t>
            </a:r>
            <a:r>
              <a:rPr lang="sl-SI" sz="2000" i="1" dirty="0" smtClean="0"/>
              <a:t>w</a:t>
            </a:r>
            <a:r>
              <a:rPr lang="sl-SI" sz="2000" i="1" baseline="-25000" dirty="0" smtClean="0"/>
              <a:t>i</a:t>
            </a:r>
            <a:r>
              <a:rPr lang="sl-SI" sz="2000" dirty="0" smtClean="0"/>
              <a:t> do </a:t>
            </a:r>
            <a:r>
              <a:rPr lang="sl-SI" sz="2000" i="1" dirty="0" smtClean="0"/>
              <a:t>w</a:t>
            </a:r>
            <a:r>
              <a:rPr lang="sl-SI" sz="2000" i="1" baseline="-25000" dirty="0" smtClean="0"/>
              <a:t>j</a:t>
            </a:r>
            <a:r>
              <a:rPr lang="sl-SI" sz="2000" dirty="0" smtClean="0"/>
              <a:t> lahko zložimo v eno vrstico, če je</a:t>
            </a:r>
            <a:br>
              <a:rPr lang="sl-SI" sz="2000" dirty="0" smtClean="0"/>
            </a:br>
            <a:r>
              <a:rPr lang="sl-SI" sz="2000" dirty="0" smtClean="0"/>
              <a:t>	</a:t>
            </a:r>
            <a:r>
              <a:rPr lang="sl-SI" sz="2000" i="1" dirty="0" smtClean="0"/>
              <a:t>w</a:t>
            </a:r>
            <a:r>
              <a:rPr lang="sl-SI" sz="2000" i="1" baseline="-25000" dirty="0" smtClean="0"/>
              <a:t>i</a:t>
            </a:r>
            <a:r>
              <a:rPr lang="sl-SI" sz="2000" dirty="0" smtClean="0"/>
              <a:t> + </a:t>
            </a:r>
            <a:r>
              <a:rPr lang="sl-SI" sz="2000" i="1" dirty="0" smtClean="0"/>
              <a:t>w</a:t>
            </a:r>
            <a:r>
              <a:rPr lang="sl-SI" sz="2000" i="1" baseline="-25000" dirty="0" smtClean="0"/>
              <a:t>i</a:t>
            </a:r>
            <a:r>
              <a:rPr lang="sl-SI" sz="2000" baseline="-25000" dirty="0" smtClean="0"/>
              <a:t> + 1</a:t>
            </a:r>
            <a:r>
              <a:rPr lang="sl-SI" sz="2000" dirty="0" smtClean="0"/>
              <a:t> + … + </a:t>
            </a:r>
            <a:r>
              <a:rPr lang="sl-SI" sz="2000" i="1" dirty="0" smtClean="0"/>
              <a:t>w</a:t>
            </a:r>
            <a:r>
              <a:rPr lang="sl-SI" sz="2000" i="1" baseline="-25000" dirty="0" smtClean="0"/>
              <a:t>j</a:t>
            </a:r>
            <a:r>
              <a:rPr lang="sl-SI" sz="2000" baseline="-25000" dirty="0" smtClean="0"/>
              <a:t> – 1</a:t>
            </a:r>
            <a:r>
              <a:rPr lang="sl-SI" sz="2000" dirty="0" smtClean="0"/>
              <a:t> + </a:t>
            </a:r>
            <a:r>
              <a:rPr lang="sl-SI" sz="2000" i="1" dirty="0" smtClean="0"/>
              <a:t>w</a:t>
            </a:r>
            <a:r>
              <a:rPr lang="sl-SI" sz="2000" i="1" baseline="-25000" dirty="0" smtClean="0"/>
              <a:t>j</a:t>
            </a:r>
            <a:r>
              <a:rPr lang="sl-SI" sz="2000" dirty="0" smtClean="0"/>
              <a:t> + ( </a:t>
            </a:r>
            <a:r>
              <a:rPr lang="sl-SI" sz="2000" i="1" dirty="0" smtClean="0"/>
              <a:t>j</a:t>
            </a:r>
            <a:r>
              <a:rPr lang="sl-SI" sz="2000" dirty="0" smtClean="0"/>
              <a:t> – </a:t>
            </a:r>
            <a:r>
              <a:rPr lang="sl-SI" sz="2000" i="1" dirty="0" smtClean="0"/>
              <a:t>i</a:t>
            </a:r>
            <a:r>
              <a:rPr lang="sl-SI" sz="2000" dirty="0" smtClean="0"/>
              <a:t>) </a:t>
            </a:r>
            <a:r>
              <a:rPr lang="sl-SI" sz="2000" dirty="0" smtClean="0">
                <a:sym typeface="Symbol" panose="05050102010706020507" pitchFamily="18" charset="2"/>
              </a:rPr>
              <a:t> </a:t>
            </a:r>
            <a:r>
              <a:rPr lang="sl-SI" sz="2000" i="1" dirty="0" smtClean="0">
                <a:sym typeface="Symbol" panose="05050102010706020507" pitchFamily="18" charset="2"/>
              </a:rPr>
              <a:t>s</a:t>
            </a:r>
            <a:r>
              <a:rPr lang="sl-SI" sz="2000" dirty="0" smtClean="0">
                <a:sym typeface="Symbol" panose="05050102010706020507" pitchFamily="18" charset="2"/>
              </a:rPr>
              <a:t> ≤ </a:t>
            </a:r>
            <a:r>
              <a:rPr lang="sl-SI" sz="2000" i="1" dirty="0" smtClean="0">
                <a:sym typeface="Symbol" panose="05050102010706020507" pitchFamily="18" charset="2"/>
              </a:rPr>
              <a:t>d</a:t>
            </a:r>
          </a:p>
          <a:p>
            <a:pPr lvl="1"/>
            <a:r>
              <a:rPr lang="sl-SI" sz="2000" dirty="0" smtClean="0">
                <a:solidFill>
                  <a:srgbClr val="C00000"/>
                </a:solidFill>
                <a:sym typeface="Symbol" panose="05050102010706020507" pitchFamily="18" charset="2"/>
              </a:rPr>
              <a:t>Ocena</a:t>
            </a:r>
            <a:r>
              <a:rPr lang="sl-SI" sz="2000" dirty="0" smtClean="0">
                <a:sym typeface="Symbol" panose="05050102010706020507" pitchFamily="18" charset="2"/>
              </a:rPr>
              <a:t> take vrstice je</a:t>
            </a:r>
            <a:r>
              <a:rPr lang="sl-SI" sz="2000" dirty="0" smtClean="0"/>
              <a:t> </a:t>
            </a:r>
            <a:br>
              <a:rPr lang="sl-SI" sz="2000" dirty="0" smtClean="0"/>
            </a:br>
            <a:r>
              <a:rPr lang="sl-SI" sz="2000" dirty="0" smtClean="0"/>
              <a:t>	</a:t>
            </a:r>
            <a:r>
              <a:rPr lang="sl-SI" sz="2000" i="1" dirty="0" smtClean="0"/>
              <a:t>ocena</a:t>
            </a:r>
            <a:r>
              <a:rPr lang="sl-SI" sz="2000" dirty="0" smtClean="0"/>
              <a:t>(</a:t>
            </a:r>
            <a:r>
              <a:rPr lang="sl-SI" sz="2000" i="1" dirty="0" smtClean="0"/>
              <a:t>i</a:t>
            </a:r>
            <a:r>
              <a:rPr lang="sl-SI" sz="2000" dirty="0" smtClean="0"/>
              <a:t>, </a:t>
            </a:r>
            <a:r>
              <a:rPr lang="sl-SI" sz="2000" i="1" dirty="0" smtClean="0"/>
              <a:t>j</a:t>
            </a:r>
            <a:r>
              <a:rPr lang="sl-SI" sz="2000" dirty="0" smtClean="0"/>
              <a:t>) = [</a:t>
            </a:r>
            <a:r>
              <a:rPr lang="sl-SI" sz="2000" i="1" dirty="0" smtClean="0"/>
              <a:t>d</a:t>
            </a:r>
            <a:r>
              <a:rPr lang="sl-SI" sz="2000" dirty="0" smtClean="0"/>
              <a:t> – (</a:t>
            </a:r>
            <a:r>
              <a:rPr lang="sl-SI" sz="2000" i="1" dirty="0" smtClean="0"/>
              <a:t>w</a:t>
            </a:r>
            <a:r>
              <a:rPr lang="sl-SI" sz="2000" i="1" baseline="-25000" dirty="0" smtClean="0"/>
              <a:t>i</a:t>
            </a:r>
            <a:r>
              <a:rPr lang="sl-SI" sz="2000" dirty="0" smtClean="0"/>
              <a:t> </a:t>
            </a:r>
            <a:r>
              <a:rPr lang="sl-SI" sz="2000" dirty="0"/>
              <a:t>+ </a:t>
            </a:r>
            <a:r>
              <a:rPr lang="sl-SI" sz="2000" i="1" dirty="0"/>
              <a:t>w</a:t>
            </a:r>
            <a:r>
              <a:rPr lang="sl-SI" sz="2000" i="1" baseline="-25000" dirty="0"/>
              <a:t>i</a:t>
            </a:r>
            <a:r>
              <a:rPr lang="sl-SI" sz="2000" baseline="-25000" dirty="0"/>
              <a:t> + 1</a:t>
            </a:r>
            <a:r>
              <a:rPr lang="sl-SI" sz="2000" dirty="0"/>
              <a:t> + … + </a:t>
            </a:r>
            <a:r>
              <a:rPr lang="sl-SI" sz="2000" i="1" dirty="0"/>
              <a:t>w</a:t>
            </a:r>
            <a:r>
              <a:rPr lang="sl-SI" sz="2000" i="1" baseline="-25000" dirty="0"/>
              <a:t>j</a:t>
            </a:r>
            <a:r>
              <a:rPr lang="sl-SI" sz="2000" baseline="-25000" dirty="0"/>
              <a:t> – 1</a:t>
            </a:r>
            <a:r>
              <a:rPr lang="sl-SI" sz="2000" dirty="0"/>
              <a:t> + </a:t>
            </a:r>
            <a:r>
              <a:rPr lang="sl-SI" sz="2000" i="1" dirty="0"/>
              <a:t>w</a:t>
            </a:r>
            <a:r>
              <a:rPr lang="sl-SI" sz="2000" i="1" baseline="-25000" dirty="0"/>
              <a:t>j</a:t>
            </a:r>
            <a:r>
              <a:rPr lang="sl-SI" sz="2000" dirty="0"/>
              <a:t> + ( </a:t>
            </a:r>
            <a:r>
              <a:rPr lang="sl-SI" sz="2000" i="1" dirty="0"/>
              <a:t>j</a:t>
            </a:r>
            <a:r>
              <a:rPr lang="sl-SI" sz="2000" dirty="0"/>
              <a:t> – </a:t>
            </a:r>
            <a:r>
              <a:rPr lang="sl-SI" sz="2000" i="1" dirty="0"/>
              <a:t>i</a:t>
            </a:r>
            <a:r>
              <a:rPr lang="sl-SI" sz="2000" dirty="0"/>
              <a:t>) </a:t>
            </a:r>
            <a:r>
              <a:rPr lang="sl-SI" sz="2000" dirty="0">
                <a:sym typeface="Symbol" panose="05050102010706020507" pitchFamily="18" charset="2"/>
              </a:rPr>
              <a:t> </a:t>
            </a:r>
            <a:r>
              <a:rPr lang="sl-SI" sz="2000" i="1" dirty="0" smtClean="0">
                <a:sym typeface="Symbol" panose="05050102010706020507" pitchFamily="18" charset="2"/>
              </a:rPr>
              <a:t>s</a:t>
            </a:r>
            <a:r>
              <a:rPr lang="sl-SI" sz="2000" dirty="0" smtClean="0">
                <a:sym typeface="Symbol" panose="05050102010706020507" pitchFamily="18" charset="2"/>
              </a:rPr>
              <a:t>)]</a:t>
            </a:r>
            <a:r>
              <a:rPr lang="sl-SI" sz="2000" baseline="30000" dirty="0" smtClean="0">
                <a:sym typeface="Symbol" panose="05050102010706020507" pitchFamily="18" charset="2"/>
              </a:rPr>
              <a:t>2</a:t>
            </a:r>
          </a:p>
          <a:p>
            <a:pPr lvl="1"/>
            <a:r>
              <a:rPr lang="sl-SI" sz="2000" dirty="0" smtClean="0">
                <a:sym typeface="Symbol" panose="05050102010706020507" pitchFamily="18" charset="2"/>
              </a:rPr>
              <a:t>Zadnje vrstice pa ne poravnavamo: </a:t>
            </a:r>
            <a:r>
              <a:rPr lang="sl-SI" sz="2000" i="1" dirty="0" smtClean="0">
                <a:sym typeface="Symbol" panose="05050102010706020507" pitchFamily="18" charset="2"/>
              </a:rPr>
              <a:t>ocena</a:t>
            </a:r>
            <a:r>
              <a:rPr lang="sl-SI" sz="2000" dirty="0" smtClean="0">
                <a:sym typeface="Symbol" panose="05050102010706020507" pitchFamily="18" charset="2"/>
              </a:rPr>
              <a:t>(</a:t>
            </a:r>
            <a:r>
              <a:rPr lang="sl-SI" sz="2000" i="1" dirty="0" smtClean="0">
                <a:sym typeface="Symbol" panose="05050102010706020507" pitchFamily="18" charset="2"/>
              </a:rPr>
              <a:t>i</a:t>
            </a:r>
            <a:r>
              <a:rPr lang="sl-SI" sz="2000" dirty="0" smtClean="0">
                <a:sym typeface="Symbol" panose="05050102010706020507" pitchFamily="18" charset="2"/>
              </a:rPr>
              <a:t>, </a:t>
            </a:r>
            <a:r>
              <a:rPr lang="sl-SI" sz="2000" i="1" dirty="0" smtClean="0">
                <a:sym typeface="Symbol" panose="05050102010706020507" pitchFamily="18" charset="2"/>
              </a:rPr>
              <a:t>n</a:t>
            </a:r>
            <a:r>
              <a:rPr lang="sl-SI" sz="2000" dirty="0" smtClean="0">
                <a:sym typeface="Symbol" panose="05050102010706020507" pitchFamily="18" charset="2"/>
              </a:rPr>
              <a:t>) = 0</a:t>
            </a:r>
          </a:p>
          <a:p>
            <a:pPr lvl="1"/>
            <a:r>
              <a:rPr lang="sl-SI" sz="2000" dirty="0" smtClean="0">
                <a:solidFill>
                  <a:srgbClr val="C00000"/>
                </a:solidFill>
                <a:sym typeface="Symbol" panose="05050102010706020507" pitchFamily="18" charset="2"/>
              </a:rPr>
              <a:t>Razbij besedilo </a:t>
            </a:r>
            <a:r>
              <a:rPr lang="sl-SI" sz="2000" dirty="0" smtClean="0">
                <a:sym typeface="Symbol" panose="05050102010706020507" pitchFamily="18" charset="2"/>
              </a:rPr>
              <a:t>na vrstice tako, da bo skupna ocena vrstic najmanjša možna</a:t>
            </a:r>
          </a:p>
          <a:p>
            <a:r>
              <a:rPr lang="sl-SI" sz="2400" dirty="0" smtClean="0">
                <a:sym typeface="Symbol" panose="05050102010706020507" pitchFamily="18" charset="2"/>
              </a:rPr>
              <a:t>Primer: d = 30, s = 1; n = 6 besed z dolžinami 10, 10, 3, 9, 9, 30.</a:t>
            </a:r>
            <a:endParaRPr lang="sl-SI" sz="24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1127448" y="4869160"/>
            <a:ext cx="2160240" cy="360040"/>
            <a:chOff x="1775520" y="6021288"/>
            <a:chExt cx="2160240" cy="360040"/>
          </a:xfrm>
        </p:grpSpPr>
        <p:sp>
          <p:nvSpPr>
            <p:cNvPr id="38" name="Rectangle 37"/>
            <p:cNvSpPr/>
            <p:nvPr/>
          </p:nvSpPr>
          <p:spPr>
            <a:xfrm>
              <a:off x="1775520" y="6021288"/>
              <a:ext cx="720080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67608" y="6021877"/>
              <a:ext cx="720080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59696" y="6021288"/>
              <a:ext cx="216024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75520" y="6165304"/>
              <a:ext cx="648072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95600" y="6165304"/>
              <a:ext cx="648072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75520" y="6309909"/>
              <a:ext cx="2160240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95600" y="6021288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87688" y="6021288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23592" y="6165304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143672" y="6165304"/>
              <a:ext cx="792088" cy="714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75720" y="6021877"/>
              <a:ext cx="360040" cy="7024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129253" y="5877272"/>
            <a:ext cx="2161170" cy="360040"/>
            <a:chOff x="1775520" y="5893707"/>
            <a:chExt cx="2161170" cy="360040"/>
          </a:xfrm>
        </p:grpSpPr>
        <p:sp>
          <p:nvSpPr>
            <p:cNvPr id="53" name="Rectangle 52"/>
            <p:cNvSpPr/>
            <p:nvPr/>
          </p:nvSpPr>
          <p:spPr>
            <a:xfrm>
              <a:off x="1776450" y="5893707"/>
              <a:ext cx="720080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68538" y="5894296"/>
              <a:ext cx="720080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75520" y="6041801"/>
              <a:ext cx="216024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053109" y="6037723"/>
              <a:ext cx="648072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73189" y="6037723"/>
              <a:ext cx="648072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76450" y="6182328"/>
              <a:ext cx="2160240" cy="71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496530" y="5893707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91544" y="6039619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701181" y="6037723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21261" y="6037723"/>
              <a:ext cx="514499" cy="714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87688" y="5894296"/>
              <a:ext cx="649002" cy="7024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647728" y="4757657"/>
            <a:ext cx="573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1. vrstica: 10 + s + 10 + s + 3 = 25, ostane 5 </a:t>
            </a:r>
            <a:r>
              <a:rPr lang="sl-SI" sz="1400" dirty="0" smtClean="0">
                <a:sym typeface="Symbol" panose="05050102010706020507" pitchFamily="18" charset="2"/>
              </a:rPr>
              <a:t> ocena = 25</a:t>
            </a:r>
          </a:p>
          <a:p>
            <a:r>
              <a:rPr lang="sl-SI" sz="1400" dirty="0" smtClean="0">
                <a:sym typeface="Symbol" panose="05050102010706020507" pitchFamily="18" charset="2"/>
              </a:rPr>
              <a:t>2. vrstica: 9 + s + 9 = 19, ostane 11  ocena = 121</a:t>
            </a:r>
          </a:p>
          <a:p>
            <a:r>
              <a:rPr lang="sl-SI" sz="1400" dirty="0" smtClean="0">
                <a:sym typeface="Symbol" panose="05050102010706020507" pitchFamily="18" charset="2"/>
              </a:rPr>
              <a:t>3. vrstica: 30, ostane 0  ocena 0</a:t>
            </a:r>
          </a:p>
          <a:p>
            <a:r>
              <a:rPr lang="sl-SI" sz="1400" dirty="0" smtClean="0">
                <a:sym typeface="Symbol" panose="05050102010706020507" pitchFamily="18" charset="2"/>
              </a:rPr>
              <a:t>Skupaj 25 + 121 + 0 = 146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3647728" y="5787261"/>
            <a:ext cx="573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1. vrstica: 10 + s + 10 = 21, ostane 9 </a:t>
            </a:r>
            <a:r>
              <a:rPr lang="sl-SI" sz="1400" dirty="0" smtClean="0">
                <a:sym typeface="Symbol" panose="05050102010706020507" pitchFamily="18" charset="2"/>
              </a:rPr>
              <a:t> ocena = 81</a:t>
            </a:r>
          </a:p>
          <a:p>
            <a:r>
              <a:rPr lang="sl-SI" sz="1400" dirty="0" smtClean="0">
                <a:sym typeface="Symbol" panose="05050102010706020507" pitchFamily="18" charset="2"/>
              </a:rPr>
              <a:t>2. vrstica: 3 + s + 9 + s + 9 = 23, ostane 7  ocena = 49</a:t>
            </a:r>
          </a:p>
          <a:p>
            <a:r>
              <a:rPr lang="sl-SI" sz="1400" dirty="0" smtClean="0">
                <a:sym typeface="Symbol" panose="05050102010706020507" pitchFamily="18" charset="2"/>
              </a:rPr>
              <a:t>3. vrstica: 30, ostane 0  ocena 0</a:t>
            </a:r>
          </a:p>
          <a:p>
            <a:r>
              <a:rPr lang="sl-SI" sz="1400" dirty="0" smtClean="0">
                <a:sym typeface="Symbol" panose="05050102010706020507" pitchFamily="18" charset="2"/>
              </a:rPr>
              <a:t>Skupaj 81 + 49 + 0 = 130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563" y="-171400"/>
            <a:ext cx="230505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3.5 Poravnavanje desnega 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256583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Recimo, da bi radi razbili besede </a:t>
            </a:r>
            <a:r>
              <a:rPr lang="sl-SI" i="1" dirty="0" smtClean="0"/>
              <a:t>w</a:t>
            </a:r>
            <a:r>
              <a:rPr lang="sl-SI" i="1" baseline="-25000" dirty="0" smtClean="0"/>
              <a:t>i </a:t>
            </a:r>
            <a:r>
              <a:rPr lang="sl-SI" dirty="0" smtClean="0"/>
              <a:t>, </a:t>
            </a:r>
            <a:r>
              <a:rPr lang="sl-SI" i="1" dirty="0" smtClean="0"/>
              <a:t>w</a:t>
            </a:r>
            <a:r>
              <a:rPr lang="sl-SI" i="1" baseline="-25000" dirty="0" smtClean="0"/>
              <a:t>i</a:t>
            </a:r>
            <a:r>
              <a:rPr lang="sl-SI" baseline="-25000" dirty="0" smtClean="0"/>
              <a:t> + 1</a:t>
            </a:r>
            <a:r>
              <a:rPr lang="sl-SI" dirty="0" smtClean="0"/>
              <a:t>, …, </a:t>
            </a:r>
            <a:r>
              <a:rPr lang="sl-SI" i="1" dirty="0" smtClean="0"/>
              <a:t>w</a:t>
            </a:r>
            <a:r>
              <a:rPr lang="sl-SI" i="1" baseline="-25000" dirty="0" smtClean="0"/>
              <a:t>n</a:t>
            </a:r>
          </a:p>
          <a:p>
            <a:pPr lvl="2"/>
            <a:r>
              <a:rPr lang="sl-SI" dirty="0" smtClean="0"/>
              <a:t>Oceno najboljšega takega razbitja označimo s </a:t>
            </a:r>
            <a:r>
              <a:rPr lang="sl-SI" i="1" dirty="0" smtClean="0"/>
              <a:t>f</a:t>
            </a:r>
            <a:r>
              <a:rPr lang="sl-SI" dirty="0" smtClean="0"/>
              <a:t>(</a:t>
            </a:r>
            <a:r>
              <a:rPr lang="sl-SI" i="1" dirty="0" smtClean="0"/>
              <a:t>i</a:t>
            </a:r>
            <a:r>
              <a:rPr lang="sl-SI" dirty="0" smtClean="0"/>
              <a:t>)</a:t>
            </a:r>
          </a:p>
          <a:p>
            <a:pPr lvl="2"/>
            <a:r>
              <a:rPr lang="sl-SI" dirty="0" smtClean="0"/>
              <a:t>Prvih nekaj besed damo v prvo vrstico, recimo do </a:t>
            </a:r>
            <a:r>
              <a:rPr lang="sl-SI" i="1" dirty="0" smtClean="0"/>
              <a:t>w</a:t>
            </a:r>
            <a:r>
              <a:rPr lang="sl-SI" i="1" baseline="-25000" dirty="0" smtClean="0"/>
              <a:t>j</a:t>
            </a:r>
          </a:p>
          <a:p>
            <a:pPr lvl="2"/>
            <a:r>
              <a:rPr lang="sl-SI" dirty="0" smtClean="0"/>
              <a:t>Ostane nam problem, kako čim bolje razbiti podzaporedje </a:t>
            </a:r>
            <a:r>
              <a:rPr lang="sl-SI" i="1" dirty="0" smtClean="0"/>
              <a:t>w</a:t>
            </a:r>
            <a:r>
              <a:rPr lang="sl-SI" i="1" baseline="-25000" dirty="0" smtClean="0"/>
              <a:t>j</a:t>
            </a:r>
            <a:r>
              <a:rPr lang="sl-SI" baseline="-25000" dirty="0" smtClean="0"/>
              <a:t> + 1 </a:t>
            </a:r>
            <a:r>
              <a:rPr lang="sl-SI" dirty="0" smtClean="0"/>
              <a:t>, </a:t>
            </a:r>
            <a:r>
              <a:rPr lang="sl-SI" i="1" dirty="0" smtClean="0"/>
              <a:t>w</a:t>
            </a:r>
            <a:r>
              <a:rPr lang="sl-SI" i="1" baseline="-25000" dirty="0" smtClean="0"/>
              <a:t>j</a:t>
            </a:r>
            <a:r>
              <a:rPr lang="sl-SI" baseline="-25000" dirty="0" smtClean="0"/>
              <a:t> + 2</a:t>
            </a:r>
            <a:r>
              <a:rPr lang="sl-SI" dirty="0" smtClean="0"/>
              <a:t>, …, </a:t>
            </a:r>
            <a:r>
              <a:rPr lang="sl-SI" i="1" dirty="0" smtClean="0"/>
              <a:t>w</a:t>
            </a:r>
            <a:r>
              <a:rPr lang="sl-SI" i="1" baseline="-25000" dirty="0" smtClean="0"/>
              <a:t>n</a:t>
            </a:r>
          </a:p>
          <a:p>
            <a:pPr lvl="2"/>
            <a:r>
              <a:rPr lang="sl-SI" dirty="0" smtClean="0"/>
              <a:t>Imamo torej </a:t>
            </a:r>
            <a:r>
              <a:rPr lang="sl-SI" dirty="0" smtClean="0">
                <a:solidFill>
                  <a:srgbClr val="C00000"/>
                </a:solidFill>
              </a:rPr>
              <a:t>rekurzivno zvezo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i="1" dirty="0" smtClean="0"/>
              <a:t>f</a:t>
            </a:r>
            <a:r>
              <a:rPr lang="sl-SI" i="1" baseline="-25000" dirty="0" smtClean="0"/>
              <a:t> </a:t>
            </a:r>
            <a:r>
              <a:rPr lang="sl-SI" dirty="0" smtClean="0"/>
              <a:t>(</a:t>
            </a:r>
            <a:r>
              <a:rPr lang="sl-SI" i="1" dirty="0" smtClean="0"/>
              <a:t>i</a:t>
            </a:r>
            <a:r>
              <a:rPr lang="sl-SI" dirty="0" smtClean="0"/>
              <a:t>) = min { </a:t>
            </a:r>
            <a:r>
              <a:rPr lang="sl-SI" i="1" dirty="0" smtClean="0"/>
              <a:t>ocena</a:t>
            </a:r>
            <a:r>
              <a:rPr lang="sl-SI" dirty="0" smtClean="0"/>
              <a:t>(</a:t>
            </a:r>
            <a:r>
              <a:rPr lang="sl-SI" i="1" dirty="0" smtClean="0"/>
              <a:t>i</a:t>
            </a:r>
            <a:r>
              <a:rPr lang="sl-SI" dirty="0" smtClean="0"/>
              <a:t>, </a:t>
            </a:r>
            <a:r>
              <a:rPr lang="sl-SI" i="1" dirty="0" smtClean="0"/>
              <a:t>j</a:t>
            </a:r>
            <a:r>
              <a:rPr lang="sl-SI" dirty="0" smtClean="0"/>
              <a:t>) + </a:t>
            </a:r>
            <a:r>
              <a:rPr lang="sl-SI" i="1" dirty="0" smtClean="0"/>
              <a:t>f</a:t>
            </a:r>
            <a:r>
              <a:rPr lang="sl-SI" i="1" baseline="-25000" dirty="0" smtClean="0"/>
              <a:t> </a:t>
            </a:r>
            <a:r>
              <a:rPr lang="sl-SI" dirty="0" smtClean="0"/>
              <a:t>(</a:t>
            </a:r>
            <a:r>
              <a:rPr lang="sl-SI" baseline="-25000" dirty="0" smtClean="0"/>
              <a:t> </a:t>
            </a:r>
            <a:r>
              <a:rPr lang="sl-SI" i="1" dirty="0" smtClean="0"/>
              <a:t>j</a:t>
            </a:r>
            <a:r>
              <a:rPr lang="sl-SI" dirty="0" smtClean="0"/>
              <a:t> </a:t>
            </a:r>
            <a:r>
              <a:rPr lang="sl-SI" dirty="0" smtClean="0"/>
              <a:t>+ 1) : </a:t>
            </a:r>
            <a:r>
              <a:rPr lang="sl-SI" i="1" dirty="0" smtClean="0"/>
              <a:t>i</a:t>
            </a:r>
            <a:r>
              <a:rPr lang="sl-SI" dirty="0" smtClean="0"/>
              <a:t> ≤ </a:t>
            </a:r>
            <a:r>
              <a:rPr lang="sl-SI" i="1" dirty="0" smtClean="0"/>
              <a:t>j</a:t>
            </a:r>
            <a:r>
              <a:rPr lang="sl-SI" dirty="0" smtClean="0"/>
              <a:t> ≤ </a:t>
            </a:r>
            <a:r>
              <a:rPr lang="sl-SI" i="1" dirty="0" smtClean="0"/>
              <a:t>n</a:t>
            </a:r>
            <a:r>
              <a:rPr lang="sl-SI" dirty="0" smtClean="0"/>
              <a:t> }</a:t>
            </a:r>
          </a:p>
          <a:p>
            <a:pPr lvl="2"/>
            <a:r>
              <a:rPr lang="sl-SI" dirty="0" smtClean="0"/>
              <a:t>V resnici sme iti </a:t>
            </a:r>
            <a:r>
              <a:rPr lang="sl-SI" i="1" dirty="0" smtClean="0"/>
              <a:t>j</a:t>
            </a:r>
            <a:r>
              <a:rPr lang="sl-SI" dirty="0" smtClean="0"/>
              <a:t> le tako daleč, dokler še lahko spravimo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vse </a:t>
            </a:r>
            <a:r>
              <a:rPr lang="sl-SI" dirty="0" smtClean="0"/>
              <a:t>besede </a:t>
            </a:r>
            <a:r>
              <a:rPr lang="sl-SI" i="1" dirty="0" smtClean="0"/>
              <a:t>w</a:t>
            </a:r>
            <a:r>
              <a:rPr lang="sl-SI" i="1" baseline="-25000" dirty="0" smtClean="0"/>
              <a:t>i </a:t>
            </a:r>
            <a:r>
              <a:rPr lang="sl-SI" dirty="0" smtClean="0"/>
              <a:t>, </a:t>
            </a:r>
            <a:r>
              <a:rPr lang="sl-SI" i="1" dirty="0" smtClean="0"/>
              <a:t>w</a:t>
            </a:r>
            <a:r>
              <a:rPr lang="sl-SI" i="1" baseline="-25000" dirty="0" smtClean="0"/>
              <a:t>i</a:t>
            </a:r>
            <a:r>
              <a:rPr lang="sl-SI" baseline="-25000" dirty="0" smtClean="0"/>
              <a:t> + 1 </a:t>
            </a:r>
            <a:r>
              <a:rPr lang="sl-SI" dirty="0" smtClean="0"/>
              <a:t>, …, w</a:t>
            </a:r>
            <a:r>
              <a:rPr lang="sl-SI" i="1" baseline="-25000" dirty="0" smtClean="0"/>
              <a:t>j</a:t>
            </a:r>
            <a:r>
              <a:rPr lang="sl-SI" baseline="-25000" dirty="0" smtClean="0"/>
              <a:t> – 1 </a:t>
            </a:r>
            <a:r>
              <a:rPr lang="sl-SI" dirty="0" smtClean="0"/>
              <a:t>, </a:t>
            </a:r>
            <a:r>
              <a:rPr lang="sl-SI" i="1" dirty="0" smtClean="0"/>
              <a:t>w</a:t>
            </a:r>
            <a:r>
              <a:rPr lang="sl-SI" i="1" baseline="-25000" dirty="0" smtClean="0"/>
              <a:t>j</a:t>
            </a:r>
            <a:r>
              <a:rPr lang="sl-SI" dirty="0" smtClean="0"/>
              <a:t> v eno vrstico</a:t>
            </a:r>
          </a:p>
          <a:p>
            <a:pPr lvl="1"/>
            <a:r>
              <a:rPr lang="sl-SI" dirty="0" smtClean="0"/>
              <a:t>Da ne bomo računali istih </a:t>
            </a:r>
            <a:r>
              <a:rPr lang="sl-SI" i="1" dirty="0" smtClean="0"/>
              <a:t>f</a:t>
            </a:r>
            <a:r>
              <a:rPr lang="sl-SI" i="1" baseline="-25000" dirty="0" smtClean="0"/>
              <a:t> </a:t>
            </a:r>
            <a:r>
              <a:rPr lang="sl-SI" dirty="0" smtClean="0"/>
              <a:t>(</a:t>
            </a:r>
            <a:r>
              <a:rPr lang="sl-SI" i="1" dirty="0" smtClean="0"/>
              <a:t>i</a:t>
            </a:r>
            <a:r>
              <a:rPr lang="sl-SI" dirty="0" smtClean="0"/>
              <a:t>) po večkrat,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si </a:t>
            </a:r>
            <a:r>
              <a:rPr lang="sl-SI" dirty="0" smtClean="0"/>
              <a:t>rezultate zapomnimo, čim jih izračunamo</a:t>
            </a:r>
          </a:p>
          <a:p>
            <a:pPr lvl="2"/>
            <a:r>
              <a:rPr lang="sl-SI" dirty="0" smtClean="0"/>
              <a:t>Zato lahko računamo kar sistematično po padajočih </a:t>
            </a:r>
            <a:r>
              <a:rPr lang="sl-SI" i="1" dirty="0" smtClean="0"/>
              <a:t>i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i="1" dirty="0" smtClean="0"/>
              <a:t>f</a:t>
            </a:r>
            <a:r>
              <a:rPr lang="sl-SI" i="1" baseline="-25000" dirty="0" smtClean="0"/>
              <a:t> </a:t>
            </a:r>
            <a:r>
              <a:rPr lang="sl-SI" dirty="0" smtClean="0"/>
              <a:t>[</a:t>
            </a:r>
            <a:r>
              <a:rPr lang="sl-SI" i="1" dirty="0" smtClean="0"/>
              <a:t>n</a:t>
            </a:r>
            <a:r>
              <a:rPr lang="sl-SI" dirty="0" smtClean="0"/>
              <a:t> + 1] = 0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b="1" dirty="0" smtClean="0"/>
              <a:t>for</a:t>
            </a:r>
            <a:r>
              <a:rPr lang="sl-SI" dirty="0" smtClean="0"/>
              <a:t> </a:t>
            </a:r>
            <a:r>
              <a:rPr lang="sl-SI" i="1" dirty="0" smtClean="0"/>
              <a:t>i</a:t>
            </a:r>
            <a:r>
              <a:rPr lang="sl-SI" dirty="0" smtClean="0"/>
              <a:t> = </a:t>
            </a:r>
            <a:r>
              <a:rPr lang="sl-SI" i="1" dirty="0" smtClean="0"/>
              <a:t>n</a:t>
            </a:r>
            <a:r>
              <a:rPr lang="sl-SI" dirty="0" smtClean="0"/>
              <a:t> </a:t>
            </a:r>
            <a:r>
              <a:rPr lang="sl-SI" b="1" dirty="0" smtClean="0"/>
              <a:t>downto</a:t>
            </a:r>
            <a:r>
              <a:rPr lang="sl-SI" dirty="0" smtClean="0"/>
              <a:t> 1 </a:t>
            </a:r>
            <a:r>
              <a:rPr lang="sl-SI" b="1" dirty="0" smtClean="0"/>
              <a:t>do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j</a:t>
            </a:r>
            <a:r>
              <a:rPr lang="sl-SI" dirty="0" smtClean="0"/>
              <a:t> = </a:t>
            </a:r>
            <a:r>
              <a:rPr lang="sl-SI" i="1" dirty="0" smtClean="0"/>
              <a:t>i</a:t>
            </a:r>
            <a:r>
              <a:rPr lang="sl-SI" dirty="0" smtClean="0"/>
              <a:t>; </a:t>
            </a:r>
            <a:r>
              <a:rPr lang="sl-SI" i="1" dirty="0" smtClean="0"/>
              <a:t>širina</a:t>
            </a:r>
            <a:r>
              <a:rPr lang="sl-SI" dirty="0" smtClean="0"/>
              <a:t> = 0; </a:t>
            </a:r>
            <a:r>
              <a:rPr lang="sl-SI" i="1" dirty="0" smtClean="0"/>
              <a:t>f</a:t>
            </a:r>
            <a:r>
              <a:rPr lang="sl-SI" i="1" baseline="-25000" dirty="0" smtClean="0"/>
              <a:t> </a:t>
            </a:r>
            <a:r>
              <a:rPr lang="sl-SI" dirty="0" smtClean="0"/>
              <a:t>[</a:t>
            </a:r>
            <a:r>
              <a:rPr lang="sl-SI" i="1" dirty="0" smtClean="0"/>
              <a:t>i</a:t>
            </a:r>
            <a:r>
              <a:rPr lang="sl-SI" dirty="0" smtClean="0"/>
              <a:t>] = </a:t>
            </a:r>
            <a:r>
              <a:rPr lang="sl-SI" dirty="0" smtClean="0">
                <a:sym typeface="Symbol" panose="05050102010706020507" pitchFamily="18" charset="2"/>
              </a:rPr>
              <a:t>	</a:t>
            </a:r>
            <a:r>
              <a:rPr lang="sl-SI" i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// izračunajmo najboljše razbitje besed i..n</a:t>
            </a:r>
            <a:r>
              <a:rPr lang="sl-SI" dirty="0" smtClean="0">
                <a:sym typeface="Symbol" panose="05050102010706020507" pitchFamily="18" charset="2"/>
              </a:rPr>
              <a:t/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	    </a:t>
            </a:r>
            <a:r>
              <a:rPr lang="sl-SI" b="1" dirty="0" smtClean="0">
                <a:sym typeface="Symbol" panose="05050102010706020507" pitchFamily="18" charset="2"/>
              </a:rPr>
              <a:t>while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i="1" dirty="0" smtClean="0">
                <a:sym typeface="Symbol" panose="05050102010706020507" pitchFamily="18" charset="2"/>
              </a:rPr>
              <a:t>j</a:t>
            </a:r>
            <a:r>
              <a:rPr lang="sl-SI" dirty="0" smtClean="0">
                <a:sym typeface="Symbol" panose="05050102010706020507" pitchFamily="18" charset="2"/>
              </a:rPr>
              <a:t> ≤ </a:t>
            </a:r>
            <a:r>
              <a:rPr lang="sl-SI" i="1" dirty="0" smtClean="0">
                <a:sym typeface="Symbol" panose="05050102010706020507" pitchFamily="18" charset="2"/>
              </a:rPr>
              <a:t>n</a:t>
            </a:r>
            <a:r>
              <a:rPr lang="sl-SI" dirty="0" smtClean="0">
                <a:sym typeface="Symbol" panose="05050102010706020507" pitchFamily="18" charset="2"/>
              </a:rPr>
              <a:t>:</a:t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	        </a:t>
            </a:r>
            <a:r>
              <a:rPr lang="sl-SI" i="1" dirty="0" smtClean="0">
                <a:sym typeface="Symbol" panose="05050102010706020507" pitchFamily="18" charset="2"/>
              </a:rPr>
              <a:t>širina</a:t>
            </a:r>
            <a:r>
              <a:rPr lang="sl-SI" dirty="0" smtClean="0">
                <a:sym typeface="Symbol" panose="05050102010706020507" pitchFamily="18" charset="2"/>
              </a:rPr>
              <a:t> += </a:t>
            </a:r>
            <a:r>
              <a:rPr lang="sl-SI" i="1" dirty="0" smtClean="0">
                <a:sym typeface="Symbol" panose="05050102010706020507" pitchFamily="18" charset="2"/>
              </a:rPr>
              <a:t>w</a:t>
            </a:r>
            <a:r>
              <a:rPr lang="sl-SI" dirty="0" smtClean="0">
                <a:sym typeface="Symbol" panose="05050102010706020507" pitchFamily="18" charset="2"/>
              </a:rPr>
              <a:t>[</a:t>
            </a:r>
            <a:r>
              <a:rPr lang="sl-SI" baseline="-25000" dirty="0" smtClean="0">
                <a:sym typeface="Symbol" panose="05050102010706020507" pitchFamily="18" charset="2"/>
              </a:rPr>
              <a:t> </a:t>
            </a:r>
            <a:r>
              <a:rPr lang="sl-SI" i="1" dirty="0" smtClean="0">
                <a:sym typeface="Symbol" panose="05050102010706020507" pitchFamily="18" charset="2"/>
              </a:rPr>
              <a:t>j</a:t>
            </a:r>
            <a:r>
              <a:rPr lang="sl-SI" dirty="0" smtClean="0">
                <a:sym typeface="Symbol" panose="05050102010706020507" pitchFamily="18" charset="2"/>
              </a:rPr>
              <a:t>]; </a:t>
            </a:r>
            <a:r>
              <a:rPr lang="sl-SI" b="1" dirty="0" smtClean="0">
                <a:sym typeface="Symbol" panose="05050102010706020507" pitchFamily="18" charset="2"/>
              </a:rPr>
              <a:t>if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i="1" dirty="0" smtClean="0">
                <a:sym typeface="Symbol" panose="05050102010706020507" pitchFamily="18" charset="2"/>
              </a:rPr>
              <a:t>j</a:t>
            </a:r>
            <a:r>
              <a:rPr lang="sl-SI" dirty="0" smtClean="0">
                <a:sym typeface="Symbol" panose="05050102010706020507" pitchFamily="18" charset="2"/>
              </a:rPr>
              <a:t> &gt; </a:t>
            </a:r>
            <a:r>
              <a:rPr lang="sl-SI" i="1" dirty="0" smtClean="0">
                <a:sym typeface="Symbol" panose="05050102010706020507" pitchFamily="18" charset="2"/>
              </a:rPr>
              <a:t>i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b="1" dirty="0" smtClean="0">
                <a:sym typeface="Symbol" panose="05050102010706020507" pitchFamily="18" charset="2"/>
              </a:rPr>
              <a:t>then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i="1" dirty="0" smtClean="0">
                <a:sym typeface="Symbol" panose="05050102010706020507" pitchFamily="18" charset="2"/>
              </a:rPr>
              <a:t>širina</a:t>
            </a:r>
            <a:r>
              <a:rPr lang="sl-SI" dirty="0" smtClean="0">
                <a:sym typeface="Symbol" panose="05050102010706020507" pitchFamily="18" charset="2"/>
              </a:rPr>
              <a:t> += </a:t>
            </a:r>
            <a:r>
              <a:rPr lang="sl-SI" i="1" dirty="0" smtClean="0">
                <a:sym typeface="Symbol" panose="05050102010706020507" pitchFamily="18" charset="2"/>
              </a:rPr>
              <a:t>s   </a:t>
            </a:r>
            <a:r>
              <a:rPr lang="sl-SI" i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// širina vrstice po dodajanju besede w</a:t>
            </a:r>
            <a:r>
              <a:rPr lang="sl-SI" i="1" baseline="-25000" dirty="0" smtClean="0">
                <a:solidFill>
                  <a:schemeClr val="accent1"/>
                </a:solidFill>
                <a:sym typeface="Symbol" panose="05050102010706020507" pitchFamily="18" charset="2"/>
              </a:rPr>
              <a:t>j</a:t>
            </a:r>
            <a:r>
              <a:rPr lang="sl-SI" dirty="0" smtClean="0">
                <a:sym typeface="Symbol" panose="05050102010706020507" pitchFamily="18" charset="2"/>
              </a:rPr>
              <a:t/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	        </a:t>
            </a:r>
            <a:r>
              <a:rPr lang="sl-SI" b="1" dirty="0" smtClean="0">
                <a:sym typeface="Symbol" panose="05050102010706020507" pitchFamily="18" charset="2"/>
              </a:rPr>
              <a:t>if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i="1" dirty="0" smtClean="0">
                <a:sym typeface="Symbol" panose="05050102010706020507" pitchFamily="18" charset="2"/>
              </a:rPr>
              <a:t>širina</a:t>
            </a:r>
            <a:r>
              <a:rPr lang="sl-SI" dirty="0" smtClean="0">
                <a:sym typeface="Symbol" panose="05050102010706020507" pitchFamily="18" charset="2"/>
              </a:rPr>
              <a:t> &gt; </a:t>
            </a:r>
            <a:r>
              <a:rPr lang="sl-SI" i="1" dirty="0" smtClean="0">
                <a:sym typeface="Symbol" panose="05050102010706020507" pitchFamily="18" charset="2"/>
              </a:rPr>
              <a:t>d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b="1" dirty="0" smtClean="0">
                <a:sym typeface="Symbol" panose="05050102010706020507" pitchFamily="18" charset="2"/>
              </a:rPr>
              <a:t>then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b="1" dirty="0" smtClean="0">
                <a:sym typeface="Symbol" panose="05050102010706020507" pitchFamily="18" charset="2"/>
              </a:rPr>
              <a:t>break 		        </a:t>
            </a:r>
            <a:r>
              <a:rPr lang="sl-SI" i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// je vrstica že preširoka?</a:t>
            </a:r>
            <a:r>
              <a:rPr lang="sl-SI" dirty="0" smtClean="0">
                <a:sym typeface="Symbol" panose="05050102010706020507" pitchFamily="18" charset="2"/>
              </a:rPr>
              <a:t/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	        </a:t>
            </a:r>
            <a:r>
              <a:rPr lang="sl-SI" i="1" dirty="0" smtClean="0">
                <a:sym typeface="Symbol" panose="05050102010706020507" pitchFamily="18" charset="2"/>
              </a:rPr>
              <a:t>f</a:t>
            </a:r>
            <a:r>
              <a:rPr lang="sl-SI" i="1" baseline="-25000" dirty="0" smtClean="0">
                <a:sym typeface="Symbol" panose="05050102010706020507" pitchFamily="18" charset="2"/>
              </a:rPr>
              <a:t> </a:t>
            </a:r>
            <a:r>
              <a:rPr lang="sl-SI" dirty="0" smtClean="0">
                <a:sym typeface="Symbol" panose="05050102010706020507" pitchFamily="18" charset="2"/>
              </a:rPr>
              <a:t>[</a:t>
            </a:r>
            <a:r>
              <a:rPr lang="sl-SI" i="1" dirty="0" smtClean="0">
                <a:sym typeface="Symbol" panose="05050102010706020507" pitchFamily="18" charset="2"/>
              </a:rPr>
              <a:t>i</a:t>
            </a:r>
            <a:r>
              <a:rPr lang="sl-SI" dirty="0" smtClean="0">
                <a:sym typeface="Symbol" panose="05050102010706020507" pitchFamily="18" charset="2"/>
              </a:rPr>
              <a:t>] = min{ </a:t>
            </a:r>
            <a:r>
              <a:rPr lang="sl-SI" i="1" dirty="0" smtClean="0">
                <a:sym typeface="Symbol" panose="05050102010706020507" pitchFamily="18" charset="2"/>
              </a:rPr>
              <a:t>f</a:t>
            </a:r>
            <a:r>
              <a:rPr lang="sl-SI" i="1" baseline="-25000" dirty="0" smtClean="0">
                <a:sym typeface="Symbol" panose="05050102010706020507" pitchFamily="18" charset="2"/>
              </a:rPr>
              <a:t> </a:t>
            </a:r>
            <a:r>
              <a:rPr lang="sl-SI" dirty="0" smtClean="0">
                <a:sym typeface="Symbol" panose="05050102010706020507" pitchFamily="18" charset="2"/>
              </a:rPr>
              <a:t>[</a:t>
            </a:r>
            <a:r>
              <a:rPr lang="sl-SI" i="1" dirty="0" smtClean="0">
                <a:sym typeface="Symbol" panose="05050102010706020507" pitchFamily="18" charset="2"/>
              </a:rPr>
              <a:t>i</a:t>
            </a:r>
            <a:r>
              <a:rPr lang="sl-SI" dirty="0" smtClean="0">
                <a:sym typeface="Symbol" panose="05050102010706020507" pitchFamily="18" charset="2"/>
              </a:rPr>
              <a:t>], (</a:t>
            </a:r>
            <a:r>
              <a:rPr lang="sl-SI" i="1" dirty="0" smtClean="0">
                <a:sym typeface="Symbol" panose="05050102010706020507" pitchFamily="18" charset="2"/>
              </a:rPr>
              <a:t>d</a:t>
            </a:r>
            <a:r>
              <a:rPr lang="sl-SI" dirty="0" smtClean="0">
                <a:sym typeface="Symbol" panose="05050102010706020507" pitchFamily="18" charset="2"/>
              </a:rPr>
              <a:t> – </a:t>
            </a:r>
            <a:r>
              <a:rPr lang="sl-SI" i="1" dirty="0" smtClean="0">
                <a:sym typeface="Symbol" panose="05050102010706020507" pitchFamily="18" charset="2"/>
              </a:rPr>
              <a:t>širina</a:t>
            </a:r>
            <a:r>
              <a:rPr lang="sl-SI" dirty="0" smtClean="0">
                <a:sym typeface="Symbol" panose="05050102010706020507" pitchFamily="18" charset="2"/>
              </a:rPr>
              <a:t>)</a:t>
            </a:r>
            <a:r>
              <a:rPr lang="sl-SI" baseline="30000" dirty="0" smtClean="0">
                <a:sym typeface="Symbol" panose="05050102010706020507" pitchFamily="18" charset="2"/>
              </a:rPr>
              <a:t>2</a:t>
            </a:r>
            <a:r>
              <a:rPr lang="sl-SI" dirty="0" smtClean="0">
                <a:sym typeface="Symbol" panose="05050102010706020507" pitchFamily="18" charset="2"/>
              </a:rPr>
              <a:t> + </a:t>
            </a:r>
            <a:r>
              <a:rPr lang="sl-SI" i="1" dirty="0" smtClean="0">
                <a:sym typeface="Symbol" panose="05050102010706020507" pitchFamily="18" charset="2"/>
              </a:rPr>
              <a:t>f</a:t>
            </a:r>
            <a:r>
              <a:rPr lang="sl-SI" i="1" baseline="-25000" dirty="0" smtClean="0">
                <a:sym typeface="Symbol" panose="05050102010706020507" pitchFamily="18" charset="2"/>
              </a:rPr>
              <a:t> </a:t>
            </a:r>
            <a:r>
              <a:rPr lang="sl-SI" dirty="0" smtClean="0">
                <a:sym typeface="Symbol" panose="05050102010706020507" pitchFamily="18" charset="2"/>
              </a:rPr>
              <a:t>[</a:t>
            </a:r>
            <a:r>
              <a:rPr lang="sl-SI" baseline="-25000" dirty="0" smtClean="0">
                <a:sym typeface="Symbol" panose="05050102010706020507" pitchFamily="18" charset="2"/>
              </a:rPr>
              <a:t> </a:t>
            </a:r>
            <a:r>
              <a:rPr lang="sl-SI" i="1" dirty="0" smtClean="0">
                <a:sym typeface="Symbol" panose="05050102010706020507" pitchFamily="18" charset="2"/>
              </a:rPr>
              <a:t>j</a:t>
            </a:r>
            <a:r>
              <a:rPr lang="sl-SI" dirty="0" smtClean="0">
                <a:sym typeface="Symbol" panose="05050102010706020507" pitchFamily="18" charset="2"/>
              </a:rPr>
              <a:t> </a:t>
            </a:r>
            <a:r>
              <a:rPr lang="sl-SI" dirty="0" smtClean="0">
                <a:sym typeface="Symbol" panose="05050102010706020507" pitchFamily="18" charset="2"/>
              </a:rPr>
              <a:t>+ 1] </a:t>
            </a:r>
            <a:r>
              <a:rPr lang="sl-SI" dirty="0" smtClean="0">
                <a:sym typeface="Symbol" panose="05050102010706020507" pitchFamily="18" charset="2"/>
              </a:rPr>
              <a:t>} </a:t>
            </a:r>
            <a:r>
              <a:rPr lang="sl-SI" i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// cena razbitja, če začnemo z vrstico i..j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1.2 Proizvodnja čopičev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Imamo </a:t>
            </a:r>
            <a:r>
              <a:rPr lang="sl-SI" i="1" dirty="0" smtClean="0"/>
              <a:t>n</a:t>
            </a:r>
            <a:r>
              <a:rPr lang="sl-SI" dirty="0" smtClean="0"/>
              <a:t> lesenih palic z dolžinami </a:t>
            </a:r>
            <a:r>
              <a:rPr lang="sl-SI" i="1" dirty="0" smtClean="0"/>
              <a:t>L</a:t>
            </a:r>
            <a:r>
              <a:rPr lang="sl-SI" baseline="-25000" dirty="0" smtClean="0"/>
              <a:t>1</a:t>
            </a:r>
            <a:r>
              <a:rPr lang="sl-SI" dirty="0" smtClean="0"/>
              <a:t>, </a:t>
            </a:r>
            <a:r>
              <a:rPr lang="sl-SI" i="1" dirty="0" smtClean="0"/>
              <a:t>L</a:t>
            </a:r>
            <a:r>
              <a:rPr lang="sl-SI" baseline="-25000" dirty="0" smtClean="0"/>
              <a:t>2</a:t>
            </a:r>
            <a:r>
              <a:rPr lang="sl-SI" dirty="0" smtClean="0"/>
              <a:t>, …, </a:t>
            </a:r>
            <a:r>
              <a:rPr lang="sl-SI" i="1" dirty="0" smtClean="0"/>
              <a:t>L</a:t>
            </a:r>
            <a:r>
              <a:rPr lang="sl-SI" i="1" baseline="-25000" dirty="0" smtClean="0"/>
              <a:t>n</a:t>
            </a:r>
          </a:p>
          <a:p>
            <a:pPr lvl="1"/>
            <a:r>
              <a:rPr lang="sl-SI" dirty="0" smtClean="0"/>
              <a:t>Za izdelavo čopiča potrebujemo:</a:t>
            </a:r>
          </a:p>
          <a:p>
            <a:pPr lvl="2"/>
            <a:r>
              <a:rPr lang="sl-SI" dirty="0" smtClean="0">
                <a:solidFill>
                  <a:srgbClr val="C00000"/>
                </a:solidFill>
              </a:rPr>
              <a:t>Ročaj</a:t>
            </a:r>
            <a:r>
              <a:rPr lang="sl-SI" dirty="0" smtClean="0"/>
              <a:t> dolžine </a:t>
            </a:r>
            <a:r>
              <a:rPr lang="sl-SI" i="1" dirty="0" smtClean="0"/>
              <a:t>r</a:t>
            </a:r>
            <a:r>
              <a:rPr lang="sl-SI" dirty="0" smtClean="0"/>
              <a:t> (ki mora biti v celoti dobljen iz ene same palice)</a:t>
            </a:r>
          </a:p>
          <a:p>
            <a:pPr lvl="2"/>
            <a:r>
              <a:rPr lang="sl-SI" dirty="0" smtClean="0"/>
              <a:t>Za </a:t>
            </a:r>
            <a:r>
              <a:rPr lang="sl-SI" dirty="0" smtClean="0">
                <a:solidFill>
                  <a:srgbClr val="C00000"/>
                </a:solidFill>
              </a:rPr>
              <a:t>konico</a:t>
            </a:r>
            <a:r>
              <a:rPr lang="sl-SI" dirty="0" smtClean="0"/>
              <a:t> pa toliko lesa, kolikor se ga dobi iz palice dolžine </a:t>
            </a:r>
            <a:r>
              <a:rPr lang="sl-SI" i="1" dirty="0" smtClean="0"/>
              <a:t>k</a:t>
            </a:r>
            <a:r>
              <a:rPr lang="sl-SI" dirty="0" smtClean="0"/>
              <a:t>, vendar je lahko pridobljen iz več kosov več različnih palic</a:t>
            </a:r>
          </a:p>
          <a:p>
            <a:pPr lvl="1"/>
            <a:r>
              <a:rPr lang="sl-SI" dirty="0" smtClean="0"/>
              <a:t>Koliko čopičev lahko izdelamo?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Iz palice </a:t>
            </a:r>
            <a:r>
              <a:rPr lang="sl-SI" i="1" dirty="0" smtClean="0"/>
              <a:t>L</a:t>
            </a:r>
            <a:r>
              <a:rPr lang="sl-SI" i="1" baseline="-25000" dirty="0" smtClean="0"/>
              <a:t>i</a:t>
            </a:r>
            <a:r>
              <a:rPr lang="sl-SI" dirty="0" smtClean="0"/>
              <a:t> lahko naredimo največ </a:t>
            </a:r>
            <a:r>
              <a:rPr lang="sl-SI" dirty="0" smtClean="0">
                <a:sym typeface="Symbol" panose="05050102010706020507" pitchFamily="18" charset="2"/>
              </a:rPr>
              <a:t></a:t>
            </a:r>
            <a:r>
              <a:rPr lang="sl-SI" i="1" dirty="0" smtClean="0">
                <a:sym typeface="Symbol" panose="05050102010706020507" pitchFamily="18" charset="2"/>
              </a:rPr>
              <a:t>L</a:t>
            </a:r>
            <a:r>
              <a:rPr lang="sl-SI" i="1" baseline="-25000" dirty="0" smtClean="0">
                <a:sym typeface="Symbol" panose="05050102010706020507" pitchFamily="18" charset="2"/>
              </a:rPr>
              <a:t>i</a:t>
            </a:r>
            <a:r>
              <a:rPr lang="sl-SI" dirty="0" smtClean="0">
                <a:sym typeface="Symbol" panose="05050102010706020507" pitchFamily="18" charset="2"/>
              </a:rPr>
              <a:t> / </a:t>
            </a:r>
            <a:r>
              <a:rPr lang="sl-SI" i="1" dirty="0" smtClean="0">
                <a:sym typeface="Symbol" panose="05050102010706020507" pitchFamily="18" charset="2"/>
              </a:rPr>
              <a:t>r</a:t>
            </a:r>
            <a:r>
              <a:rPr lang="sl-SI" dirty="0" smtClean="0">
                <a:sym typeface="Symbol" panose="05050102010706020507" pitchFamily="18" charset="2"/>
              </a:rPr>
              <a:t> ročajev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To seštejemo po vseh palicah in tako dobimo število ročajev, ki bi se jih dalo narediti; </a:t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to je zgornja meja za število čopičev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Po drugi strani, če hočemo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čopičev, nam po tistem, ko naredimo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ročajev, </a:t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ostane še (</a:t>
            </a:r>
            <a:r>
              <a:rPr lang="sl-SI" i="1" dirty="0" smtClean="0">
                <a:sym typeface="Symbol" panose="05050102010706020507" pitchFamily="18" charset="2"/>
              </a:rPr>
              <a:t>L</a:t>
            </a:r>
            <a:r>
              <a:rPr lang="sl-SI" baseline="-25000" dirty="0" smtClean="0">
                <a:sym typeface="Symbol" panose="05050102010706020507" pitchFamily="18" charset="2"/>
              </a:rPr>
              <a:t>1</a:t>
            </a:r>
            <a:r>
              <a:rPr lang="sl-SI" dirty="0" smtClean="0">
                <a:sym typeface="Symbol" panose="05050102010706020507" pitchFamily="18" charset="2"/>
              </a:rPr>
              <a:t> + … + </a:t>
            </a:r>
            <a:r>
              <a:rPr lang="sl-SI" i="1" dirty="0" smtClean="0">
                <a:sym typeface="Symbol" panose="05050102010706020507" pitchFamily="18" charset="2"/>
              </a:rPr>
              <a:t>L</a:t>
            </a:r>
            <a:r>
              <a:rPr lang="sl-SI" i="1" baseline="-25000" dirty="0" smtClean="0">
                <a:sym typeface="Symbol" panose="05050102010706020507" pitchFamily="18" charset="2"/>
              </a:rPr>
              <a:t>n</a:t>
            </a:r>
            <a:r>
              <a:rPr lang="sl-SI" dirty="0" smtClean="0">
                <a:sym typeface="Symbol" panose="05050102010706020507" pitchFamily="18" charset="2"/>
              </a:rPr>
              <a:t> –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 </a:t>
            </a:r>
            <a:r>
              <a:rPr lang="sl-SI" i="1" dirty="0" smtClean="0">
                <a:sym typeface="Symbol" panose="05050102010706020507" pitchFamily="18" charset="2"/>
              </a:rPr>
              <a:t>r</a:t>
            </a:r>
            <a:r>
              <a:rPr lang="sl-SI" dirty="0" smtClean="0">
                <a:sym typeface="Symbol" panose="05050102010706020507" pitchFamily="18" charset="2"/>
              </a:rPr>
              <a:t>) lesa za konice, potrebujemo pa ga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 </a:t>
            </a:r>
            <a:r>
              <a:rPr lang="sl-SI" i="1" dirty="0" smtClean="0">
                <a:sym typeface="Symbol" panose="05050102010706020507" pitchFamily="18" charset="2"/>
              </a:rPr>
              <a:t>k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Tako imamo še omejitev </a:t>
            </a:r>
            <a:r>
              <a:rPr lang="sl-SI" i="1" dirty="0" smtClean="0">
                <a:sym typeface="Symbol" panose="05050102010706020507" pitchFamily="18" charset="2"/>
              </a:rPr>
              <a:t>x</a:t>
            </a:r>
            <a:r>
              <a:rPr lang="sl-SI" dirty="0" smtClean="0">
                <a:sym typeface="Symbol" panose="05050102010706020507" pitchFamily="18" charset="2"/>
              </a:rPr>
              <a:t> ≤ (</a:t>
            </a:r>
            <a:r>
              <a:rPr lang="sl-SI" i="1" dirty="0" smtClean="0">
                <a:sym typeface="Symbol" panose="05050102010706020507" pitchFamily="18" charset="2"/>
              </a:rPr>
              <a:t>L</a:t>
            </a:r>
            <a:r>
              <a:rPr lang="sl-SI" baseline="-25000" dirty="0" smtClean="0">
                <a:sym typeface="Symbol" panose="05050102010706020507" pitchFamily="18" charset="2"/>
              </a:rPr>
              <a:t>1</a:t>
            </a:r>
            <a:r>
              <a:rPr lang="sl-SI" dirty="0" smtClean="0">
                <a:sym typeface="Symbol" panose="05050102010706020507" pitchFamily="18" charset="2"/>
              </a:rPr>
              <a:t> + …. + </a:t>
            </a:r>
            <a:r>
              <a:rPr lang="sl-SI" i="1" dirty="0" smtClean="0">
                <a:sym typeface="Symbol" panose="05050102010706020507" pitchFamily="18" charset="2"/>
              </a:rPr>
              <a:t>L</a:t>
            </a:r>
            <a:r>
              <a:rPr lang="sl-SI" i="1" baseline="-25000" dirty="0" smtClean="0">
                <a:sym typeface="Symbol" panose="05050102010706020507" pitchFamily="18" charset="2"/>
              </a:rPr>
              <a:t>n</a:t>
            </a:r>
            <a:r>
              <a:rPr lang="sl-SI" dirty="0" smtClean="0">
                <a:sym typeface="Symbol" panose="05050102010706020507" pitchFamily="18" charset="2"/>
              </a:rPr>
              <a:t>) / (</a:t>
            </a:r>
            <a:r>
              <a:rPr lang="sl-SI" i="1" dirty="0" smtClean="0">
                <a:sym typeface="Symbol" panose="05050102010706020507" pitchFamily="18" charset="2"/>
              </a:rPr>
              <a:t>r</a:t>
            </a:r>
            <a:r>
              <a:rPr lang="sl-SI" dirty="0" smtClean="0">
                <a:sym typeface="Symbol" panose="05050102010706020507" pitchFamily="18" charset="2"/>
              </a:rPr>
              <a:t> + </a:t>
            </a:r>
            <a:r>
              <a:rPr lang="sl-SI" i="1" dirty="0" smtClean="0">
                <a:sym typeface="Symbol" panose="05050102010706020507" pitchFamily="18" charset="2"/>
              </a:rPr>
              <a:t>k</a:t>
            </a:r>
            <a:r>
              <a:rPr lang="sl-SI" dirty="0" smtClean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Med obema omejitvama vzamemo nižjo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1.3 Generali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Imamo </a:t>
            </a:r>
            <a:r>
              <a:rPr lang="sl-SI" i="1" dirty="0" smtClean="0"/>
              <a:t>k</a:t>
            </a:r>
            <a:r>
              <a:rPr lang="sl-SI" dirty="0" smtClean="0"/>
              <a:t> ključev {1, 2, …, </a:t>
            </a:r>
            <a:r>
              <a:rPr lang="sl-SI" i="1" dirty="0" smtClean="0"/>
              <a:t>k</a:t>
            </a:r>
            <a:r>
              <a:rPr lang="sl-SI" dirty="0" smtClean="0"/>
              <a:t>} za sprožitev atomske bombe</a:t>
            </a:r>
          </a:p>
          <a:p>
            <a:pPr lvl="1"/>
            <a:r>
              <a:rPr lang="sl-SI" dirty="0" smtClean="0"/>
              <a:t>Imamo </a:t>
            </a:r>
            <a:r>
              <a:rPr lang="sl-SI" i="1" dirty="0" smtClean="0"/>
              <a:t>n</a:t>
            </a:r>
            <a:r>
              <a:rPr lang="sl-SI" dirty="0" smtClean="0"/>
              <a:t> generalov, vsak od njih ima nekaj ključev</a:t>
            </a:r>
          </a:p>
          <a:p>
            <a:pPr lvl="2"/>
            <a:r>
              <a:rPr lang="sl-SI" dirty="0" smtClean="0"/>
              <a:t>General </a:t>
            </a:r>
            <a:r>
              <a:rPr lang="sl-SI" i="1" dirty="0" smtClean="0"/>
              <a:t>i</a:t>
            </a:r>
            <a:r>
              <a:rPr lang="sl-SI" dirty="0" smtClean="0"/>
              <a:t> ima ključe </a:t>
            </a:r>
            <a:r>
              <a:rPr lang="sl-SI" i="1" dirty="0" smtClean="0"/>
              <a:t>G</a:t>
            </a:r>
            <a:r>
              <a:rPr lang="sl-SI" i="1" baseline="-25000" dirty="0" smtClean="0"/>
              <a:t>i</a:t>
            </a:r>
            <a:r>
              <a:rPr lang="sl-SI" dirty="0" smtClean="0"/>
              <a:t> </a:t>
            </a:r>
            <a:r>
              <a:rPr lang="sl-SI" dirty="0" smtClean="0">
                <a:sym typeface="Symbol" panose="05050102010706020507" pitchFamily="18" charset="2"/>
              </a:rPr>
              <a:t> {1, 2, …, </a:t>
            </a:r>
            <a:r>
              <a:rPr lang="sl-SI" i="1" dirty="0" smtClean="0">
                <a:sym typeface="Symbol" panose="05050102010706020507" pitchFamily="18" charset="2"/>
              </a:rPr>
              <a:t>k</a:t>
            </a:r>
            <a:r>
              <a:rPr lang="sl-SI" dirty="0" smtClean="0">
                <a:sym typeface="Symbol" panose="05050102010706020507" pitchFamily="18" charset="2"/>
              </a:rPr>
              <a:t>}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Skupina generalov lahko sproži bombo, če imajo vsi skupaj ravno vse ključe </a:t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(torej če je unija njihovih </a:t>
            </a:r>
            <a:r>
              <a:rPr lang="sl-SI" i="1" dirty="0" smtClean="0">
                <a:sym typeface="Symbol" panose="05050102010706020507" pitchFamily="18" charset="2"/>
              </a:rPr>
              <a:t>G</a:t>
            </a:r>
            <a:r>
              <a:rPr lang="sl-SI" i="1" baseline="-25000" dirty="0" smtClean="0">
                <a:sym typeface="Symbol" panose="05050102010706020507" pitchFamily="18" charset="2"/>
              </a:rPr>
              <a:t>i</a:t>
            </a:r>
            <a:r>
              <a:rPr lang="sl-SI" dirty="0" smtClean="0">
                <a:sym typeface="Symbol" panose="05050102010706020507" pitchFamily="18" charset="2"/>
              </a:rPr>
              <a:t> enaka {1, 2, … , </a:t>
            </a:r>
            <a:r>
              <a:rPr lang="sl-SI" i="1" dirty="0" smtClean="0">
                <a:sym typeface="Symbol" panose="05050102010706020507" pitchFamily="18" charset="2"/>
              </a:rPr>
              <a:t>k</a:t>
            </a:r>
            <a:r>
              <a:rPr lang="sl-SI" dirty="0" smtClean="0">
                <a:sym typeface="Symbol" panose="05050102010706020507" pitchFamily="18" charset="2"/>
              </a:rPr>
              <a:t>}</a:t>
            </a:r>
          </a:p>
          <a:p>
            <a:pPr lvl="1"/>
            <a:r>
              <a:rPr lang="sl-SI" dirty="0" smtClean="0"/>
              <a:t>Sistem je </a:t>
            </a:r>
            <a:r>
              <a:rPr lang="sl-SI" i="1" dirty="0" smtClean="0">
                <a:solidFill>
                  <a:srgbClr val="C00000"/>
                </a:solidFill>
              </a:rPr>
              <a:t>r</a:t>
            </a:r>
            <a:r>
              <a:rPr lang="sl-SI" dirty="0" smtClean="0">
                <a:solidFill>
                  <a:srgbClr val="C00000"/>
                </a:solidFill>
              </a:rPr>
              <a:t>-odporen</a:t>
            </a:r>
            <a:r>
              <a:rPr lang="sl-SI" dirty="0" smtClean="0"/>
              <a:t>, če ne obstaja nobena taka skupina </a:t>
            </a:r>
            <a:r>
              <a:rPr lang="sl-SI" i="1" dirty="0" smtClean="0"/>
              <a:t>r</a:t>
            </a:r>
            <a:r>
              <a:rPr lang="sl-SI" dirty="0" smtClean="0"/>
              <a:t> generalov, ki lahko drugim prepreči sprožitev</a:t>
            </a:r>
          </a:p>
          <a:p>
            <a:pPr lvl="1"/>
            <a:r>
              <a:rPr lang="sl-SI" dirty="0" smtClean="0"/>
              <a:t>Opiši postopek, ki preveri, ali je dani sistem </a:t>
            </a:r>
            <a:r>
              <a:rPr lang="sl-SI" i="1" dirty="0" smtClean="0"/>
              <a:t>r</a:t>
            </a:r>
            <a:r>
              <a:rPr lang="sl-SI" dirty="0" smtClean="0"/>
              <a:t>-odporen</a:t>
            </a:r>
          </a:p>
          <a:p>
            <a:r>
              <a:rPr lang="sl-SI" dirty="0" smtClean="0"/>
              <a:t>Primer:    </a:t>
            </a:r>
            <a:r>
              <a:rPr lang="sl-SI" i="1" dirty="0" smtClean="0"/>
              <a:t>k</a:t>
            </a:r>
            <a:r>
              <a:rPr lang="sl-SI" dirty="0" smtClean="0"/>
              <a:t> = 3, </a:t>
            </a:r>
            <a:r>
              <a:rPr lang="sl-SI" i="1" dirty="0" smtClean="0"/>
              <a:t>n</a:t>
            </a:r>
            <a:r>
              <a:rPr lang="sl-SI" dirty="0" smtClean="0"/>
              <a:t> = 3, </a:t>
            </a:r>
            <a:r>
              <a:rPr lang="sl-SI" i="1" dirty="0" smtClean="0"/>
              <a:t>G</a:t>
            </a:r>
            <a:r>
              <a:rPr lang="sl-SI" baseline="-25000" dirty="0" smtClean="0"/>
              <a:t>1</a:t>
            </a:r>
            <a:r>
              <a:rPr lang="sl-SI" dirty="0" smtClean="0"/>
              <a:t> = {1, 2}, </a:t>
            </a:r>
            <a:r>
              <a:rPr lang="sl-SI" i="1" dirty="0" smtClean="0"/>
              <a:t>G</a:t>
            </a:r>
            <a:r>
              <a:rPr lang="sl-SI" baseline="-25000" dirty="0" smtClean="0"/>
              <a:t>2</a:t>
            </a:r>
            <a:r>
              <a:rPr lang="sl-SI" dirty="0" smtClean="0"/>
              <a:t> = {2, 3}, </a:t>
            </a:r>
            <a:r>
              <a:rPr lang="sl-SI" i="1" dirty="0" smtClean="0"/>
              <a:t>G</a:t>
            </a:r>
            <a:r>
              <a:rPr lang="sl-SI" baseline="-25000" dirty="0" smtClean="0"/>
              <a:t>3</a:t>
            </a:r>
            <a:r>
              <a:rPr lang="sl-SI" dirty="0" smtClean="0"/>
              <a:t> = {</a:t>
            </a:r>
            <a:r>
              <a:rPr lang="sl-SI" dirty="0" smtClean="0"/>
              <a:t>1, 3} </a:t>
            </a:r>
            <a:r>
              <a:rPr lang="sl-SI" dirty="0" smtClean="0"/>
              <a:t>je 1-odporen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Skupina lahko sproži bombo, če za vsak ključ (od 1 do </a:t>
            </a:r>
            <a:r>
              <a:rPr lang="sl-SI" i="1" dirty="0" smtClean="0"/>
              <a:t>k</a:t>
            </a:r>
            <a:r>
              <a:rPr lang="sl-SI" dirty="0" smtClean="0"/>
              <a:t>) velja, da ima ta ključ vsaj eden od članov skupine</a:t>
            </a:r>
          </a:p>
          <a:p>
            <a:pPr lvl="1"/>
            <a:r>
              <a:rPr lang="sl-SI" dirty="0" smtClean="0"/>
              <a:t>Torej skupina lahko drugim prepreči sprožitev, če za vsaj en ključ velja, da ga nima nihče razen članov te skupine</a:t>
            </a:r>
          </a:p>
          <a:p>
            <a:pPr lvl="1"/>
            <a:r>
              <a:rPr lang="sl-SI" dirty="0" smtClean="0"/>
              <a:t>Torej za vsak ključ preštejmo, koliko generalov ga ima</a:t>
            </a:r>
          </a:p>
          <a:p>
            <a:pPr lvl="1"/>
            <a:r>
              <a:rPr lang="sl-SI" dirty="0" smtClean="0"/>
              <a:t>Če ima kakšen ključ </a:t>
            </a:r>
            <a:r>
              <a:rPr lang="sl-SI" i="1" dirty="0" smtClean="0"/>
              <a:t>r</a:t>
            </a:r>
            <a:r>
              <a:rPr lang="sl-SI" dirty="0" smtClean="0"/>
              <a:t> ali manj generalov, potem sistem ni </a:t>
            </a:r>
            <a:r>
              <a:rPr lang="sl-SI" i="1" dirty="0" smtClean="0"/>
              <a:t>r</a:t>
            </a:r>
            <a:r>
              <a:rPr lang="sl-SI" dirty="0" smtClean="0"/>
              <a:t>-odporen, sicer pa je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-27384"/>
            <a:ext cx="4583832" cy="25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1.4 Uniforme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Imamo seznam parov (</a:t>
            </a:r>
            <a:r>
              <a:rPr lang="sl-SI" i="1" dirty="0" smtClean="0"/>
              <a:t>kos</a:t>
            </a:r>
            <a:r>
              <a:rPr lang="sl-SI" dirty="0" smtClean="0"/>
              <a:t>, </a:t>
            </a:r>
            <a:r>
              <a:rPr lang="sl-SI" i="1" dirty="0" smtClean="0"/>
              <a:t>velikost</a:t>
            </a:r>
            <a:r>
              <a:rPr lang="sl-SI" dirty="0" smtClean="0"/>
              <a:t>)</a:t>
            </a:r>
          </a:p>
          <a:p>
            <a:pPr lvl="2"/>
            <a:r>
              <a:rPr lang="sl-SI" i="1" dirty="0" smtClean="0"/>
              <a:t>kos</a:t>
            </a:r>
            <a:r>
              <a:rPr lang="sl-SI" dirty="0" smtClean="0"/>
              <a:t> </a:t>
            </a:r>
            <a:r>
              <a:rPr lang="sl-SI" dirty="0" smtClean="0">
                <a:sym typeface="Symbol" panose="05050102010706020507" pitchFamily="18" charset="2"/>
              </a:rPr>
              <a:t> {1, 2, 3} (hlače, jopič, rokavice)</a:t>
            </a:r>
          </a:p>
          <a:p>
            <a:pPr lvl="2"/>
            <a:r>
              <a:rPr lang="sl-SI" i="1" dirty="0" smtClean="0"/>
              <a:t>velikost</a:t>
            </a:r>
            <a:r>
              <a:rPr lang="sl-SI" dirty="0" smtClean="0"/>
              <a:t> </a:t>
            </a:r>
            <a:r>
              <a:rPr lang="sl-SI" dirty="0" smtClean="0">
                <a:sym typeface="Symbol" panose="05050102010706020507" pitchFamily="18" charset="2"/>
              </a:rPr>
              <a:t> {1, 2, …, 100}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Koliko </a:t>
            </a:r>
            <a:r>
              <a:rPr lang="sl-SI" dirty="0" smtClean="0">
                <a:solidFill>
                  <a:srgbClr val="C00000"/>
                </a:solidFill>
                <a:sym typeface="Symbol" panose="05050102010706020507" pitchFamily="18" charset="2"/>
              </a:rPr>
              <a:t>popolnih uniform</a:t>
            </a:r>
            <a:r>
              <a:rPr lang="sl-SI" dirty="0" smtClean="0">
                <a:sym typeface="Symbol" panose="05050102010706020507" pitchFamily="18" charset="2"/>
              </a:rPr>
              <a:t> lahko sestavimo </a:t>
            </a:r>
            <a:br>
              <a:rPr lang="sl-SI" dirty="0" smtClean="0">
                <a:sym typeface="Symbol" panose="05050102010706020507" pitchFamily="18" charset="2"/>
              </a:rPr>
            </a:br>
            <a:r>
              <a:rPr lang="sl-SI" dirty="0" smtClean="0">
                <a:sym typeface="Symbol" panose="05050102010706020507" pitchFamily="18" charset="2"/>
              </a:rPr>
              <a:t>(takih, pri katerih so vsi trije kosi enake velikosti)?</a:t>
            </a:r>
          </a:p>
          <a:p>
            <a:r>
              <a:rPr lang="sl-SI" dirty="0" smtClean="0">
                <a:sym typeface="Symbol" panose="05050102010706020507" pitchFamily="18" charset="2"/>
              </a:rPr>
              <a:t>Rešitev: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Imejmo 2-d tabelo, v kateri štejemo, koliko kosov posamezne velikosti imamo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Na začetku inicializiramo vse elemente na 0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Za vsak par (kos, velikost), ki ga preberemo, povečamo ustrezni element tabele za 1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Nato za vsako velikost pogledamo, katerega kosa imamo pri tej velikosti najmanj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Ta minimum nam tudi pove, koliko popolnih uniform te velikosti lahko sestavimo</a:t>
            </a:r>
          </a:p>
          <a:p>
            <a:pPr lvl="2"/>
            <a:r>
              <a:rPr lang="sl-SI" dirty="0" smtClean="0">
                <a:sym typeface="Symbol" panose="05050102010706020507" pitchFamily="18" charset="2"/>
              </a:rPr>
              <a:t>To seštejemo po vseh velikostih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1.4 Uniforme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Rešitev, malo podrobneje:</a:t>
            </a:r>
            <a:br>
              <a:rPr lang="sl-SI" dirty="0" smtClean="0"/>
            </a:br>
            <a:r>
              <a:rPr lang="sl-SI" dirty="0"/>
              <a:t>	</a:t>
            </a:r>
            <a:r>
              <a:rPr lang="sl-SI" i="1" dirty="0" smtClean="0">
                <a:solidFill>
                  <a:schemeClr val="accent1"/>
                </a:solidFill>
              </a:rPr>
              <a:t>// Inicializacija.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	</a:t>
            </a:r>
            <a:r>
              <a:rPr lang="sl-SI" b="1" dirty="0" smtClean="0"/>
              <a:t>for</a:t>
            </a:r>
            <a:r>
              <a:rPr lang="sl-SI" dirty="0" smtClean="0"/>
              <a:t> </a:t>
            </a:r>
            <a:r>
              <a:rPr lang="sl-SI" i="1" dirty="0" smtClean="0"/>
              <a:t>v</a:t>
            </a:r>
            <a:r>
              <a:rPr lang="sl-SI" dirty="0" smtClean="0"/>
              <a:t> = 1 </a:t>
            </a:r>
            <a:r>
              <a:rPr lang="sl-SI" b="1" dirty="0" smtClean="0"/>
              <a:t>to</a:t>
            </a:r>
            <a:r>
              <a:rPr lang="sl-SI" dirty="0" smtClean="0"/>
              <a:t> 100 </a:t>
            </a:r>
            <a:r>
              <a:rPr lang="sl-SI" b="1" dirty="0" smtClean="0"/>
              <a:t>do</a:t>
            </a:r>
            <a:r>
              <a:rPr lang="sl-SI" dirty="0" smtClean="0"/>
              <a:t> </a:t>
            </a:r>
            <a:r>
              <a:rPr lang="sl-SI" b="1" dirty="0" smtClean="0"/>
              <a:t>for</a:t>
            </a:r>
            <a:r>
              <a:rPr lang="sl-SI" dirty="0" smtClean="0"/>
              <a:t> </a:t>
            </a:r>
            <a:r>
              <a:rPr lang="sl-SI" i="1" dirty="0" smtClean="0"/>
              <a:t>k</a:t>
            </a:r>
            <a:r>
              <a:rPr lang="sl-SI" dirty="0" smtClean="0"/>
              <a:t> = 1 </a:t>
            </a:r>
            <a:r>
              <a:rPr lang="sl-SI" b="1" dirty="0" smtClean="0"/>
              <a:t>to</a:t>
            </a:r>
            <a:r>
              <a:rPr lang="sl-SI" dirty="0" smtClean="0"/>
              <a:t> 3 </a:t>
            </a:r>
            <a:r>
              <a:rPr lang="sl-SI" b="1" dirty="0" smtClean="0"/>
              <a:t>do</a:t>
            </a:r>
            <a:r>
              <a:rPr lang="sl-SI" dirty="0" smtClean="0"/>
              <a:t> </a:t>
            </a:r>
            <a:r>
              <a:rPr lang="sl-SI" i="1" dirty="0" smtClean="0"/>
              <a:t>zaloga</a:t>
            </a:r>
            <a:r>
              <a:rPr lang="sl-SI" dirty="0" smtClean="0"/>
              <a:t>[</a:t>
            </a:r>
            <a:r>
              <a:rPr lang="sl-SI" i="1" dirty="0" smtClean="0"/>
              <a:t>v</a:t>
            </a:r>
            <a:r>
              <a:rPr lang="sl-SI" dirty="0" smtClean="0"/>
              <a:t>][</a:t>
            </a:r>
            <a:r>
              <a:rPr lang="sl-SI" i="1" dirty="0" smtClean="0"/>
              <a:t>k</a:t>
            </a:r>
            <a:r>
              <a:rPr lang="sl-SI" dirty="0" smtClean="0"/>
              <a:t>] = 0</a:t>
            </a:r>
            <a:br>
              <a:rPr lang="sl-SI" dirty="0" smtClean="0"/>
            </a:br>
            <a:r>
              <a:rPr lang="sl-SI" dirty="0"/>
              <a:t>	</a:t>
            </a:r>
            <a:r>
              <a:rPr lang="sl-SI" i="1" dirty="0" smtClean="0">
                <a:solidFill>
                  <a:schemeClr val="accent1"/>
                </a:solidFill>
              </a:rPr>
              <a:t>// Preberimo vhodne podatke.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	</a:t>
            </a:r>
            <a:r>
              <a:rPr lang="sl-SI" b="1" dirty="0" smtClean="0"/>
              <a:t>za</a:t>
            </a:r>
            <a:r>
              <a:rPr lang="sl-SI" dirty="0" smtClean="0"/>
              <a:t> vsak vhodni podatek (</a:t>
            </a:r>
            <a:r>
              <a:rPr lang="sl-SI" i="1" dirty="0" smtClean="0"/>
              <a:t>v</a:t>
            </a:r>
            <a:r>
              <a:rPr lang="sl-SI" dirty="0" smtClean="0"/>
              <a:t>, </a:t>
            </a:r>
            <a:r>
              <a:rPr lang="sl-SI" i="1" dirty="0" smtClean="0"/>
              <a:t>k</a:t>
            </a:r>
            <a:r>
              <a:rPr lang="sl-SI" dirty="0" smtClean="0"/>
              <a:t>):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zaloga</a:t>
            </a:r>
            <a:r>
              <a:rPr lang="sl-SI" dirty="0" smtClean="0"/>
              <a:t>[</a:t>
            </a:r>
            <a:r>
              <a:rPr lang="sl-SI" i="1" dirty="0" smtClean="0"/>
              <a:t>v</a:t>
            </a:r>
            <a:r>
              <a:rPr lang="sl-SI" dirty="0" smtClean="0"/>
              <a:t>][</a:t>
            </a:r>
            <a:r>
              <a:rPr lang="sl-SI" i="1" dirty="0" smtClean="0"/>
              <a:t>k</a:t>
            </a:r>
            <a:r>
              <a:rPr lang="sl-SI" dirty="0" smtClean="0"/>
              <a:t>] += 1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i="1" dirty="0" smtClean="0"/>
              <a:t>rezultat</a:t>
            </a:r>
            <a:r>
              <a:rPr lang="sl-SI" dirty="0" smtClean="0"/>
              <a:t> = 0</a:t>
            </a:r>
            <a:br>
              <a:rPr lang="sl-SI" dirty="0" smtClean="0"/>
            </a:br>
            <a:r>
              <a:rPr lang="sl-SI" dirty="0" smtClean="0"/>
              <a:t>	</a:t>
            </a:r>
            <a:r>
              <a:rPr lang="sl-SI" b="1" dirty="0" smtClean="0"/>
              <a:t>for</a:t>
            </a:r>
            <a:r>
              <a:rPr lang="sl-SI" dirty="0" smtClean="0"/>
              <a:t> v = 1 </a:t>
            </a:r>
            <a:r>
              <a:rPr lang="sl-SI" b="1" dirty="0" smtClean="0"/>
              <a:t>to</a:t>
            </a:r>
            <a:r>
              <a:rPr lang="sl-SI" dirty="0" smtClean="0"/>
              <a:t> 100: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>
                <a:solidFill>
                  <a:schemeClr val="accent1"/>
                </a:solidFill>
              </a:rPr>
              <a:t>// Koliko popolnih uniform velikosti v lahko sestavimo?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n</a:t>
            </a:r>
            <a:r>
              <a:rPr lang="sl-SI" dirty="0" smtClean="0"/>
              <a:t> = </a:t>
            </a:r>
            <a:r>
              <a:rPr lang="sl-SI" i="1" dirty="0" smtClean="0"/>
              <a:t>zaloga</a:t>
            </a:r>
            <a:r>
              <a:rPr lang="sl-SI" dirty="0" smtClean="0"/>
              <a:t>[</a:t>
            </a:r>
            <a:r>
              <a:rPr lang="sl-SI" i="1" dirty="0" smtClean="0"/>
              <a:t>v</a:t>
            </a:r>
            <a:r>
              <a:rPr lang="sl-SI" dirty="0" smtClean="0"/>
              <a:t>][1]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b="1" dirty="0" smtClean="0"/>
              <a:t>for</a:t>
            </a:r>
            <a:r>
              <a:rPr lang="sl-SI" dirty="0" smtClean="0"/>
              <a:t> </a:t>
            </a:r>
            <a:r>
              <a:rPr lang="sl-SI" i="1" dirty="0" smtClean="0"/>
              <a:t>k</a:t>
            </a:r>
            <a:r>
              <a:rPr lang="sl-SI" dirty="0" smtClean="0"/>
              <a:t> = 2 </a:t>
            </a:r>
            <a:r>
              <a:rPr lang="sl-SI" b="1" dirty="0" smtClean="0"/>
              <a:t>to</a:t>
            </a:r>
            <a:r>
              <a:rPr lang="sl-SI" dirty="0" smtClean="0"/>
              <a:t> 3</a:t>
            </a:r>
            <a:br>
              <a:rPr lang="sl-SI" dirty="0" smtClean="0"/>
            </a:br>
            <a:r>
              <a:rPr lang="sl-SI" dirty="0" smtClean="0"/>
              <a:t>	        </a:t>
            </a:r>
            <a:r>
              <a:rPr lang="sl-SI" b="1" dirty="0" smtClean="0"/>
              <a:t>if</a:t>
            </a:r>
            <a:r>
              <a:rPr lang="sl-SI" dirty="0" smtClean="0"/>
              <a:t> </a:t>
            </a:r>
            <a:r>
              <a:rPr lang="sl-SI" i="1" dirty="0" smtClean="0"/>
              <a:t>zaloga</a:t>
            </a:r>
            <a:r>
              <a:rPr lang="sl-SI" dirty="0" smtClean="0"/>
              <a:t>[</a:t>
            </a:r>
            <a:r>
              <a:rPr lang="sl-SI" i="1" dirty="0" smtClean="0"/>
              <a:t>v</a:t>
            </a:r>
            <a:r>
              <a:rPr lang="sl-SI" dirty="0" smtClean="0"/>
              <a:t>][</a:t>
            </a:r>
            <a:r>
              <a:rPr lang="sl-SI" i="1" dirty="0" smtClean="0"/>
              <a:t>k</a:t>
            </a:r>
            <a:r>
              <a:rPr lang="sl-SI" dirty="0" smtClean="0"/>
              <a:t>] &lt; </a:t>
            </a:r>
            <a:r>
              <a:rPr lang="sl-SI" i="1" dirty="0" smtClean="0"/>
              <a:t>n</a:t>
            </a:r>
            <a:r>
              <a:rPr lang="sl-SI" dirty="0" smtClean="0"/>
              <a:t> </a:t>
            </a:r>
            <a:r>
              <a:rPr lang="sl-SI" b="1" dirty="0" smtClean="0"/>
              <a:t>then</a:t>
            </a:r>
            <a:r>
              <a:rPr lang="sl-SI" dirty="0" smtClean="0"/>
              <a:t> </a:t>
            </a:r>
            <a:r>
              <a:rPr lang="sl-SI" i="1" dirty="0" smtClean="0"/>
              <a:t>n</a:t>
            </a:r>
            <a:r>
              <a:rPr lang="sl-SI" dirty="0" smtClean="0"/>
              <a:t> = </a:t>
            </a:r>
            <a:r>
              <a:rPr lang="sl-SI" i="1" dirty="0" smtClean="0"/>
              <a:t>zaloga</a:t>
            </a:r>
            <a:r>
              <a:rPr lang="sl-SI" dirty="0" smtClean="0"/>
              <a:t>[</a:t>
            </a:r>
            <a:r>
              <a:rPr lang="sl-SI" i="1" dirty="0" smtClean="0"/>
              <a:t>v</a:t>
            </a:r>
            <a:r>
              <a:rPr lang="sl-SI" dirty="0" smtClean="0"/>
              <a:t>][</a:t>
            </a:r>
            <a:r>
              <a:rPr lang="sl-SI" i="1" dirty="0" smtClean="0"/>
              <a:t>k</a:t>
            </a:r>
            <a:r>
              <a:rPr lang="sl-SI" dirty="0" smtClean="0"/>
              <a:t>]</a:t>
            </a:r>
            <a:br>
              <a:rPr lang="sl-SI" dirty="0" smtClean="0"/>
            </a:br>
            <a:r>
              <a:rPr lang="sl-SI" dirty="0" smtClean="0"/>
              <a:t>	    </a:t>
            </a:r>
            <a:r>
              <a:rPr lang="sl-SI" i="1" dirty="0" smtClean="0"/>
              <a:t>rezultat</a:t>
            </a:r>
            <a:r>
              <a:rPr lang="sl-SI" dirty="0" smtClean="0"/>
              <a:t> += </a:t>
            </a:r>
            <a:r>
              <a:rPr lang="sl-SI" i="1" dirty="0" smtClean="0"/>
              <a:t>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20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1.5 Davek na ograjo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Naloga:</a:t>
            </a:r>
          </a:p>
          <a:p>
            <a:pPr lvl="1"/>
            <a:r>
              <a:rPr lang="sl-SI" dirty="0" smtClean="0"/>
              <a:t>Dana je karirasta mreža </a:t>
            </a:r>
            <a:r>
              <a:rPr lang="sl-SI" i="1" dirty="0" smtClean="0"/>
              <a:t>w</a:t>
            </a:r>
            <a:r>
              <a:rPr lang="sl-SI" dirty="0" smtClean="0"/>
              <a:t> </a:t>
            </a:r>
            <a:r>
              <a:rPr lang="sl-SI" dirty="0" smtClean="0">
                <a:sym typeface="Symbol" panose="05050102010706020507" pitchFamily="18" charset="2"/>
              </a:rPr>
              <a:t> </a:t>
            </a:r>
            <a:r>
              <a:rPr lang="sl-SI" i="1" dirty="0" smtClean="0">
                <a:sym typeface="Symbol" panose="05050102010706020507" pitchFamily="18" charset="2"/>
              </a:rPr>
              <a:t>h</a:t>
            </a:r>
            <a:r>
              <a:rPr lang="sl-SI" dirty="0" smtClean="0">
                <a:sym typeface="Symbol" panose="05050102010706020507" pitchFamily="18" charset="2"/>
              </a:rPr>
              <a:t> kvadratkov</a:t>
            </a:r>
          </a:p>
          <a:p>
            <a:pPr lvl="1"/>
            <a:r>
              <a:rPr lang="sl-SI" dirty="0" smtClean="0">
                <a:sym typeface="Symbol" panose="05050102010706020507" pitchFamily="18" charset="2"/>
              </a:rPr>
              <a:t>Za vsak kvadratek je znana številka lastnika (od 0 do </a:t>
            </a:r>
            <a:r>
              <a:rPr lang="sl-SI" i="1" dirty="0" smtClean="0">
                <a:sym typeface="Symbol" panose="05050102010706020507" pitchFamily="18" charset="2"/>
              </a:rPr>
              <a:t>n</a:t>
            </a:r>
            <a:r>
              <a:rPr lang="sl-SI" dirty="0" smtClean="0">
                <a:sym typeface="Symbol" panose="05050102010706020507" pitchFamily="18" charset="2"/>
              </a:rPr>
              <a:t> – 1)</a:t>
            </a:r>
          </a:p>
          <a:p>
            <a:pPr lvl="1"/>
            <a:r>
              <a:rPr lang="sl-SI" dirty="0" smtClean="0"/>
              <a:t>Če sosednja kvadratka pripadata različnima lastnikoma, je med njima </a:t>
            </a:r>
            <a:r>
              <a:rPr lang="sl-SI" dirty="0" smtClean="0">
                <a:solidFill>
                  <a:srgbClr val="C00000"/>
                </a:solidFill>
              </a:rPr>
              <a:t>ograja</a:t>
            </a:r>
          </a:p>
          <a:p>
            <a:pPr lvl="1"/>
            <a:r>
              <a:rPr lang="sl-SI" dirty="0" smtClean="0"/>
              <a:t>Ograje so tudi na zunanjem robu mreže</a:t>
            </a:r>
          </a:p>
          <a:p>
            <a:pPr lvl="1"/>
            <a:r>
              <a:rPr lang="sl-SI" dirty="0" smtClean="0"/>
              <a:t>Za vsakega lastnika izpiši </a:t>
            </a:r>
            <a:r>
              <a:rPr lang="sl-SI" dirty="0" smtClean="0">
                <a:solidFill>
                  <a:srgbClr val="C00000"/>
                </a:solidFill>
              </a:rPr>
              <a:t>skupno dolžin</a:t>
            </a:r>
            <a:r>
              <a:rPr lang="sl-SI" dirty="0" smtClean="0"/>
              <a:t>o ograj okrog njegovih kvadratkov</a:t>
            </a:r>
          </a:p>
          <a:p>
            <a:r>
              <a:rPr lang="sl-SI" dirty="0" smtClean="0"/>
              <a:t>Rešitev:</a:t>
            </a:r>
          </a:p>
          <a:p>
            <a:pPr lvl="1"/>
            <a:r>
              <a:rPr lang="sl-SI" dirty="0" smtClean="0"/>
              <a:t>Pripravimo si tabelo </a:t>
            </a:r>
            <a:r>
              <a:rPr lang="sl-SI" i="1" dirty="0" smtClean="0"/>
              <a:t>n</a:t>
            </a:r>
            <a:r>
              <a:rPr lang="sl-SI" dirty="0" smtClean="0"/>
              <a:t> elementov, v kateri bomo za vsakega lastnika šteli ograje</a:t>
            </a:r>
          </a:p>
          <a:p>
            <a:pPr lvl="1"/>
            <a:r>
              <a:rPr lang="sl-SI" dirty="0" smtClean="0"/>
              <a:t>Z gnezdenima zankama gremo po vseh kvadratkih</a:t>
            </a:r>
          </a:p>
          <a:p>
            <a:pPr lvl="2"/>
            <a:r>
              <a:rPr lang="sl-SI" dirty="0" smtClean="0"/>
              <a:t>Za vsak kvadratek (</a:t>
            </a:r>
            <a:r>
              <a:rPr lang="sl-SI" i="1" dirty="0" smtClean="0"/>
              <a:t>x</a:t>
            </a:r>
            <a:r>
              <a:rPr lang="sl-SI" dirty="0" smtClean="0"/>
              <a:t>, </a:t>
            </a:r>
            <a:r>
              <a:rPr lang="sl-SI" i="1" dirty="0" smtClean="0"/>
              <a:t>y</a:t>
            </a:r>
            <a:r>
              <a:rPr lang="sl-SI" dirty="0" smtClean="0"/>
              <a:t>) pogledamo njegove štiri sosede</a:t>
            </a:r>
          </a:p>
          <a:p>
            <a:pPr lvl="3"/>
            <a:r>
              <a:rPr lang="sl-SI" dirty="0" smtClean="0"/>
              <a:t>Če sosed pripada drugemu lastniku ali pa sploh leži zunaj mreže, </a:t>
            </a:r>
            <a:br>
              <a:rPr lang="sl-SI" dirty="0" smtClean="0"/>
            </a:br>
            <a:r>
              <a:rPr lang="sl-SI" dirty="0" smtClean="0"/>
              <a:t>povečajmo števec ograj lastnika kvadratka (</a:t>
            </a:r>
            <a:r>
              <a:rPr lang="sl-SI" i="1" dirty="0" smtClean="0"/>
              <a:t>x</a:t>
            </a:r>
            <a:r>
              <a:rPr lang="sl-SI" dirty="0" smtClean="0"/>
              <a:t>, </a:t>
            </a:r>
            <a:r>
              <a:rPr lang="sl-SI" i="1" dirty="0" smtClean="0"/>
              <a:t>y</a:t>
            </a:r>
            <a:r>
              <a:rPr lang="sl-SI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116632"/>
            <a:ext cx="3003823" cy="21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1.5 Davek na ograjo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Rešitev, malo podrobneje: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b="1" dirty="0" smtClean="0"/>
              <a:t>int</a:t>
            </a:r>
            <a:r>
              <a:rPr lang="sl-SI" sz="2400" dirty="0" smtClean="0"/>
              <a:t> </a:t>
            </a:r>
            <a:r>
              <a:rPr lang="sl-SI" sz="2400" i="1" dirty="0" smtClean="0"/>
              <a:t>DX</a:t>
            </a:r>
            <a:r>
              <a:rPr lang="sl-SI" sz="2400" dirty="0" smtClean="0"/>
              <a:t>[] = { 1,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sl-SI" sz="2400" dirty="0" smtClean="0"/>
              <a:t>1, 0, 0 }, </a:t>
            </a:r>
            <a:r>
              <a:rPr lang="sl-SI" sz="2400" i="1" dirty="0" smtClean="0"/>
              <a:t>DY</a:t>
            </a:r>
            <a:r>
              <a:rPr lang="sl-SI" sz="2400" dirty="0" smtClean="0"/>
              <a:t>[] = { 0, 0, 1, </a:t>
            </a:r>
            <a:r>
              <a:rPr lang="en-US" sz="2400" dirty="0" smtClean="0"/>
              <a:t>–</a:t>
            </a:r>
            <a:r>
              <a:rPr lang="sl-SI" sz="2400" dirty="0" smtClean="0"/>
              <a:t>1 }; 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b="1" dirty="0" smtClean="0"/>
              <a:t>for</a:t>
            </a:r>
            <a:r>
              <a:rPr lang="sl-SI" sz="2400" dirty="0" smtClean="0"/>
              <a:t> </a:t>
            </a:r>
            <a:r>
              <a:rPr lang="sl-SI" sz="2400" i="1" dirty="0" smtClean="0"/>
              <a:t>a</a:t>
            </a:r>
            <a:r>
              <a:rPr lang="en-US" sz="2400" dirty="0" smtClean="0"/>
              <a:t> = 0 </a:t>
            </a:r>
            <a:r>
              <a:rPr lang="en-US" sz="2400" b="1" dirty="0" smtClean="0"/>
              <a:t>to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– 1 </a:t>
            </a:r>
            <a:r>
              <a:rPr lang="en-US" sz="2400" b="1" dirty="0" smtClean="0"/>
              <a:t>do</a:t>
            </a:r>
            <a:r>
              <a:rPr lang="en-US" sz="2400" dirty="0" smtClean="0"/>
              <a:t> </a:t>
            </a:r>
            <a:r>
              <a:rPr lang="en-US" sz="2400" i="1" dirty="0" err="1" smtClean="0"/>
              <a:t>dol</a:t>
            </a:r>
            <a:r>
              <a:rPr lang="sl-SI" sz="2400" i="1" dirty="0" smtClean="0"/>
              <a:t>žina</a:t>
            </a:r>
            <a:r>
              <a:rPr lang="sl-SI" sz="2400" dirty="0" smtClean="0"/>
              <a:t>[</a:t>
            </a:r>
            <a:r>
              <a:rPr lang="sl-SI" sz="2400" i="1" dirty="0" smtClean="0"/>
              <a:t>a</a:t>
            </a:r>
            <a:r>
              <a:rPr lang="sl-SI" sz="2400" dirty="0" smtClean="0"/>
              <a:t>] = 0;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r>
              <a:rPr lang="sl-SI" sz="2400" b="1" dirty="0" smtClean="0"/>
              <a:t>for</a:t>
            </a:r>
            <a:r>
              <a:rPr lang="sl-SI" sz="2400" dirty="0" smtClean="0"/>
              <a:t> </a:t>
            </a:r>
            <a:r>
              <a:rPr lang="sl-SI" sz="2400" i="1" dirty="0" smtClean="0"/>
              <a:t>x</a:t>
            </a:r>
            <a:r>
              <a:rPr lang="sl-SI" sz="2400" dirty="0" smtClean="0"/>
              <a:t> = 0 </a:t>
            </a:r>
            <a:r>
              <a:rPr lang="sl-SI" sz="2400" b="1" dirty="0" smtClean="0"/>
              <a:t>to</a:t>
            </a:r>
            <a:r>
              <a:rPr lang="sl-SI" sz="2400" dirty="0" smtClean="0"/>
              <a:t> </a:t>
            </a:r>
            <a:r>
              <a:rPr lang="sl-SI" sz="2400" i="1" dirty="0" smtClean="0"/>
              <a:t>w</a:t>
            </a:r>
            <a:r>
              <a:rPr lang="sl-SI" sz="2400" dirty="0" smtClean="0"/>
              <a:t> – 1 </a:t>
            </a:r>
            <a:r>
              <a:rPr lang="sl-SI" sz="2400" b="1" dirty="0" smtClean="0"/>
              <a:t>do</a:t>
            </a:r>
            <a:r>
              <a:rPr lang="sl-SI" sz="2400" dirty="0" smtClean="0"/>
              <a:t> </a:t>
            </a:r>
            <a:r>
              <a:rPr lang="sl-SI" sz="2400" b="1" dirty="0" smtClean="0"/>
              <a:t>for</a:t>
            </a:r>
            <a:r>
              <a:rPr lang="sl-SI" sz="2400" dirty="0" smtClean="0"/>
              <a:t> </a:t>
            </a:r>
            <a:r>
              <a:rPr lang="sl-SI" sz="2400" i="1" dirty="0" smtClean="0"/>
              <a:t>y</a:t>
            </a:r>
            <a:r>
              <a:rPr lang="sl-SI" sz="2400" dirty="0" smtClean="0"/>
              <a:t> = 0 </a:t>
            </a:r>
            <a:r>
              <a:rPr lang="sl-SI" sz="2400" b="1" dirty="0" smtClean="0"/>
              <a:t>to</a:t>
            </a:r>
            <a:r>
              <a:rPr lang="sl-SI" sz="2400" dirty="0" smtClean="0"/>
              <a:t> </a:t>
            </a:r>
            <a:r>
              <a:rPr lang="sl-SI" sz="2400" i="1" dirty="0" smtClean="0"/>
              <a:t>h</a:t>
            </a:r>
            <a:r>
              <a:rPr lang="sl-SI" sz="2400" dirty="0" smtClean="0"/>
              <a:t> – 1 </a:t>
            </a:r>
            <a:r>
              <a:rPr lang="sl-SI" sz="2400" b="1" dirty="0" smtClean="0"/>
              <a:t>do</a:t>
            </a:r>
            <a:r>
              <a:rPr lang="sl-SI" sz="2400" dirty="0" smtClean="0"/>
              <a:t> </a:t>
            </a:r>
            <a:br>
              <a:rPr lang="sl-SI" sz="2400" dirty="0" smtClean="0"/>
            </a:br>
            <a:r>
              <a:rPr lang="sl-SI" sz="2400" dirty="0" smtClean="0"/>
              <a:t>	    </a:t>
            </a:r>
            <a:r>
              <a:rPr lang="sl-SI" sz="2400" b="1" dirty="0" smtClean="0"/>
              <a:t>for</a:t>
            </a:r>
            <a:r>
              <a:rPr lang="sl-SI" sz="2400" dirty="0" smtClean="0"/>
              <a:t> </a:t>
            </a:r>
            <a:r>
              <a:rPr lang="sl-SI" sz="2400" i="1" dirty="0" smtClean="0"/>
              <a:t>smer</a:t>
            </a:r>
            <a:r>
              <a:rPr lang="sl-SI" sz="2400" dirty="0" smtClean="0"/>
              <a:t> = 0 </a:t>
            </a:r>
            <a:r>
              <a:rPr lang="sl-SI" sz="2400" b="1" dirty="0" smtClean="0"/>
              <a:t>to</a:t>
            </a:r>
            <a:r>
              <a:rPr lang="sl-SI" sz="2400" dirty="0" smtClean="0"/>
              <a:t> 3 </a:t>
            </a:r>
            <a:r>
              <a:rPr lang="sl-SI" sz="2400" b="1" dirty="0" smtClean="0"/>
              <a:t>do </a:t>
            </a:r>
            <a:r>
              <a:rPr lang="sl-SI" sz="2400" dirty="0" smtClean="0">
                <a:solidFill>
                  <a:schemeClr val="accent1"/>
                </a:solidFill>
              </a:rPr>
              <a:t>// preglejmo vse štiri sosednje kvadratke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    </a:t>
            </a:r>
            <a:r>
              <a:rPr lang="sl-SI" sz="2400" i="1" dirty="0" smtClean="0"/>
              <a:t>xx</a:t>
            </a:r>
            <a:r>
              <a:rPr lang="sl-SI" sz="2400" dirty="0" smtClean="0"/>
              <a:t> = </a:t>
            </a:r>
            <a:r>
              <a:rPr lang="sl-SI" sz="2400" i="1" dirty="0" smtClean="0"/>
              <a:t>x</a:t>
            </a:r>
            <a:r>
              <a:rPr lang="sl-SI" sz="2400" dirty="0" smtClean="0"/>
              <a:t> + </a:t>
            </a:r>
            <a:r>
              <a:rPr lang="sl-SI" sz="2400" i="1" dirty="0" smtClean="0"/>
              <a:t>DX</a:t>
            </a:r>
            <a:r>
              <a:rPr lang="sl-SI" sz="2400" dirty="0" smtClean="0"/>
              <a:t>[</a:t>
            </a:r>
            <a:r>
              <a:rPr lang="sl-SI" sz="2400" i="1" dirty="0" smtClean="0"/>
              <a:t>smer</a:t>
            </a:r>
            <a:r>
              <a:rPr lang="sl-SI" sz="2400" dirty="0" smtClean="0"/>
              <a:t>]; </a:t>
            </a:r>
            <a:r>
              <a:rPr lang="sl-SI" sz="2400" i="1" dirty="0" smtClean="0"/>
              <a:t>yy</a:t>
            </a:r>
            <a:r>
              <a:rPr lang="sl-SI" sz="2400" dirty="0" smtClean="0"/>
              <a:t> = </a:t>
            </a:r>
            <a:r>
              <a:rPr lang="sl-SI" sz="2400" i="1" dirty="0" smtClean="0"/>
              <a:t>y</a:t>
            </a:r>
            <a:r>
              <a:rPr lang="sl-SI" sz="2400" dirty="0" smtClean="0"/>
              <a:t> + </a:t>
            </a:r>
            <a:r>
              <a:rPr lang="sl-SI" sz="2400" i="1" dirty="0" smtClean="0"/>
              <a:t>DY</a:t>
            </a:r>
            <a:r>
              <a:rPr lang="sl-SI" sz="2400" dirty="0" smtClean="0"/>
              <a:t>[</a:t>
            </a:r>
            <a:r>
              <a:rPr lang="sl-SI" sz="2400" i="1" dirty="0" smtClean="0"/>
              <a:t>smer</a:t>
            </a:r>
            <a:r>
              <a:rPr lang="sl-SI" sz="2400" dirty="0" smtClean="0"/>
              <a:t>];</a:t>
            </a:r>
            <a:br>
              <a:rPr lang="sl-SI" sz="2400" dirty="0" smtClean="0"/>
            </a:br>
            <a:r>
              <a:rPr lang="sl-SI" sz="2400" dirty="0" smtClean="0"/>
              <a:t>	        </a:t>
            </a:r>
            <a:r>
              <a:rPr lang="sl-SI" sz="2400" i="1" dirty="0" smtClean="0">
                <a:solidFill>
                  <a:schemeClr val="accent1"/>
                </a:solidFill>
              </a:rPr>
              <a:t>// če je (xx, yy) že zunaj mreže, ograja mora biti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	        </a:t>
            </a:r>
            <a:r>
              <a:rPr lang="sl-SI" sz="2400" b="1" dirty="0" smtClean="0"/>
              <a:t>if</a:t>
            </a:r>
            <a:r>
              <a:rPr lang="sl-SI" sz="2400" dirty="0" smtClean="0"/>
              <a:t> </a:t>
            </a:r>
            <a:r>
              <a:rPr lang="sl-SI" sz="2400" i="1" dirty="0" smtClean="0"/>
              <a:t>xx</a:t>
            </a:r>
            <a:r>
              <a:rPr lang="sl-SI" sz="2400" dirty="0" smtClean="0"/>
              <a:t> &lt; 0 </a:t>
            </a:r>
            <a:r>
              <a:rPr lang="sl-SI" sz="2400" b="1" dirty="0" smtClean="0"/>
              <a:t>or</a:t>
            </a:r>
            <a:r>
              <a:rPr lang="sl-SI" sz="2400" dirty="0" smtClean="0"/>
              <a:t> </a:t>
            </a:r>
            <a:r>
              <a:rPr lang="sl-SI" sz="2400" i="1" dirty="0" smtClean="0"/>
              <a:t>yy</a:t>
            </a:r>
            <a:r>
              <a:rPr lang="sl-SI" sz="2400" dirty="0" smtClean="0"/>
              <a:t> &lt; 0 </a:t>
            </a:r>
            <a:r>
              <a:rPr lang="sl-SI" sz="2400" b="1" dirty="0" smtClean="0"/>
              <a:t>or</a:t>
            </a:r>
            <a:r>
              <a:rPr lang="sl-SI" sz="2400" dirty="0" smtClean="0"/>
              <a:t> </a:t>
            </a:r>
            <a:r>
              <a:rPr lang="sl-SI" sz="2400" i="1" dirty="0" smtClean="0"/>
              <a:t>xx</a:t>
            </a:r>
            <a:r>
              <a:rPr lang="sl-SI" sz="2400" dirty="0" smtClean="0"/>
              <a:t> &gt;= </a:t>
            </a:r>
            <a:r>
              <a:rPr lang="sl-SI" sz="2400" i="1" dirty="0" smtClean="0"/>
              <a:t>w</a:t>
            </a:r>
            <a:r>
              <a:rPr lang="sl-SI" sz="2400" dirty="0" smtClean="0"/>
              <a:t> </a:t>
            </a:r>
            <a:r>
              <a:rPr lang="sl-SI" sz="2400" b="1" dirty="0" smtClean="0"/>
              <a:t>or</a:t>
            </a:r>
            <a:r>
              <a:rPr lang="sl-SI" sz="2400" dirty="0" smtClean="0"/>
              <a:t> </a:t>
            </a:r>
            <a:r>
              <a:rPr lang="sl-SI" sz="2400" i="1" dirty="0" smtClean="0"/>
              <a:t>yy</a:t>
            </a:r>
            <a:r>
              <a:rPr lang="sl-SI" sz="2400" dirty="0" smtClean="0"/>
              <a:t> &gt;= </a:t>
            </a:r>
            <a:r>
              <a:rPr lang="sl-SI" sz="2400" i="1" dirty="0" smtClean="0"/>
              <a:t>h</a:t>
            </a:r>
            <a:r>
              <a:rPr lang="sl-SI" sz="2400" dirty="0" smtClean="0"/>
              <a:t> </a:t>
            </a:r>
            <a:r>
              <a:rPr lang="sl-SI" sz="2400" b="1" dirty="0" smtClean="0"/>
              <a:t>then</a:t>
            </a:r>
            <a:r>
              <a:rPr lang="sl-SI" sz="2400" dirty="0" smtClean="0"/>
              <a:t> </a:t>
            </a:r>
            <a:r>
              <a:rPr lang="sl-SI" sz="2400" i="1" dirty="0" smtClean="0"/>
              <a:t>ograja</a:t>
            </a:r>
            <a:r>
              <a:rPr lang="sl-SI" sz="2400" dirty="0" smtClean="0"/>
              <a:t> = </a:t>
            </a:r>
            <a:r>
              <a:rPr lang="sl-SI" sz="2400" b="1" dirty="0" smtClean="0"/>
              <a:t>true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>	        </a:t>
            </a:r>
            <a:r>
              <a:rPr lang="sl-SI" sz="2400" i="1" dirty="0">
                <a:solidFill>
                  <a:schemeClr val="accent1"/>
                </a:solidFill>
              </a:rPr>
              <a:t>// </a:t>
            </a:r>
            <a:r>
              <a:rPr lang="sl-SI" sz="2400" i="1" dirty="0" smtClean="0">
                <a:solidFill>
                  <a:schemeClr val="accent1"/>
                </a:solidFill>
              </a:rPr>
              <a:t>sicer je ograja le, če imata kvadratka različna lastnika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>	        </a:t>
            </a:r>
            <a:r>
              <a:rPr lang="sl-SI" sz="2400" b="1" dirty="0" smtClean="0"/>
              <a:t>else</a:t>
            </a:r>
            <a:r>
              <a:rPr lang="sl-SI" sz="2400" dirty="0" smtClean="0"/>
              <a:t> </a:t>
            </a:r>
            <a:r>
              <a:rPr lang="sl-SI" sz="2400" i="1" dirty="0" smtClean="0"/>
              <a:t>ograja</a:t>
            </a:r>
            <a:r>
              <a:rPr lang="sl-SI" sz="2400" dirty="0" smtClean="0"/>
              <a:t> = (</a:t>
            </a:r>
            <a:r>
              <a:rPr lang="sl-SI" sz="2400" i="1" dirty="0" smtClean="0"/>
              <a:t>Lastnik</a:t>
            </a:r>
            <a:r>
              <a:rPr lang="sl-SI" sz="2400" dirty="0" smtClean="0"/>
              <a:t>(</a:t>
            </a:r>
            <a:r>
              <a:rPr lang="sl-SI" sz="2400" i="1" dirty="0" smtClean="0"/>
              <a:t>xx</a:t>
            </a:r>
            <a:r>
              <a:rPr lang="sl-SI" sz="2400" dirty="0" smtClean="0"/>
              <a:t>, </a:t>
            </a:r>
            <a:r>
              <a:rPr lang="sl-SI" sz="2400" i="1" dirty="0" smtClean="0"/>
              <a:t>yy</a:t>
            </a:r>
            <a:r>
              <a:rPr lang="sl-SI" sz="2400" dirty="0" smtClean="0"/>
              <a:t>) == </a:t>
            </a:r>
            <a:r>
              <a:rPr lang="sl-SI" sz="2400" i="1" dirty="0" smtClean="0"/>
              <a:t>Lastnik</a:t>
            </a:r>
            <a:r>
              <a:rPr lang="sl-SI" sz="2400" dirty="0" smtClean="0"/>
              <a:t>(</a:t>
            </a:r>
            <a:r>
              <a:rPr lang="sl-SI" sz="2400" i="1" dirty="0" smtClean="0"/>
              <a:t>x</a:t>
            </a:r>
            <a:r>
              <a:rPr lang="sl-SI" sz="2400" dirty="0" smtClean="0"/>
              <a:t>, </a:t>
            </a:r>
            <a:r>
              <a:rPr lang="sl-SI" sz="2400" i="1" dirty="0" smtClean="0"/>
              <a:t>y</a:t>
            </a:r>
            <a:r>
              <a:rPr lang="sl-SI" sz="2400" dirty="0" smtClean="0"/>
              <a:t>))</a:t>
            </a:r>
            <a:br>
              <a:rPr lang="sl-SI" sz="2400" dirty="0" smtClean="0"/>
            </a:br>
            <a:r>
              <a:rPr lang="sl-SI" sz="2400" dirty="0" smtClean="0"/>
              <a:t>	        </a:t>
            </a:r>
            <a:r>
              <a:rPr lang="sl-SI" sz="2400" b="1" dirty="0" smtClean="0"/>
              <a:t>if</a:t>
            </a:r>
            <a:r>
              <a:rPr lang="sl-SI" sz="2400" dirty="0" smtClean="0"/>
              <a:t> </a:t>
            </a:r>
            <a:r>
              <a:rPr lang="sl-SI" sz="2400" i="1" dirty="0" smtClean="0"/>
              <a:t>ograja</a:t>
            </a:r>
            <a:r>
              <a:rPr lang="sl-SI" sz="2400" dirty="0" smtClean="0"/>
              <a:t> </a:t>
            </a:r>
            <a:r>
              <a:rPr lang="sl-SI" sz="2400" b="1" dirty="0" smtClean="0"/>
              <a:t>then</a:t>
            </a:r>
            <a:r>
              <a:rPr lang="sl-SI" sz="2400" dirty="0" smtClean="0"/>
              <a:t> </a:t>
            </a:r>
            <a:r>
              <a:rPr lang="sl-SI" sz="2400" i="1" dirty="0" smtClean="0"/>
              <a:t>dolžina</a:t>
            </a:r>
            <a:r>
              <a:rPr lang="sl-SI" sz="2400" dirty="0" smtClean="0"/>
              <a:t>[</a:t>
            </a:r>
            <a:r>
              <a:rPr lang="sl-SI" sz="2400" i="1" dirty="0" smtClean="0"/>
              <a:t>Lastnik</a:t>
            </a:r>
            <a:r>
              <a:rPr lang="sl-SI" sz="2400" dirty="0" smtClean="0"/>
              <a:t>(</a:t>
            </a:r>
            <a:r>
              <a:rPr lang="sl-SI" sz="2400" i="1" dirty="0" smtClean="0"/>
              <a:t>x</a:t>
            </a:r>
            <a:r>
              <a:rPr lang="sl-SI" sz="2400" dirty="0" smtClean="0"/>
              <a:t>, </a:t>
            </a:r>
            <a:r>
              <a:rPr lang="sl-SI" sz="2400" i="1" dirty="0" smtClean="0"/>
              <a:t>y</a:t>
            </a:r>
            <a:r>
              <a:rPr lang="sl-SI" sz="2400" dirty="0" smtClean="0"/>
              <a:t>)] += 1</a:t>
            </a:r>
            <a:br>
              <a:rPr lang="sl-SI" sz="2400" dirty="0" smtClean="0"/>
            </a:br>
            <a:r>
              <a:rPr lang="sl-SI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4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1428</Words>
  <Application>Microsoft Office PowerPoint</Application>
  <PresentationFormat>Widescreen</PresentationFormat>
  <Paragraphs>312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Consolas</vt:lpstr>
      <vt:lpstr>Symbol</vt:lpstr>
      <vt:lpstr>Office Theme</vt:lpstr>
      <vt:lpstr>Naloge in rešitve RTK 2014</vt:lpstr>
      <vt:lpstr>1.1 Dnevnik</vt:lpstr>
      <vt:lpstr>1.1 Dnevnik</vt:lpstr>
      <vt:lpstr>1.2 Proizvodnja čopičev</vt:lpstr>
      <vt:lpstr>1.3 Generali</vt:lpstr>
      <vt:lpstr>1.4 Uniforme</vt:lpstr>
      <vt:lpstr>1.4 Uniforme</vt:lpstr>
      <vt:lpstr>1.5 Davek na ograjo</vt:lpstr>
      <vt:lpstr>1.5 Davek na ograjo</vt:lpstr>
      <vt:lpstr>2.1 Vnos šifre</vt:lpstr>
      <vt:lpstr>2.1 Vnos šifre</vt:lpstr>
      <vt:lpstr>2.2 Prenova ceste</vt:lpstr>
      <vt:lpstr>2.2 Prenova ceste</vt:lpstr>
      <vt:lpstr>2.3 Skrivno sporočilo</vt:lpstr>
      <vt:lpstr>2.3 Skrivno sporočilo</vt:lpstr>
      <vt:lpstr>2.4 Potenciranje</vt:lpstr>
      <vt:lpstr>2.4 Potenciranje</vt:lpstr>
      <vt:lpstr>2.4 Potenciranje</vt:lpstr>
      <vt:lpstr>2.5 Vezja</vt:lpstr>
      <vt:lpstr>2.5 Vezja</vt:lpstr>
      <vt:lpstr>3.1 Ljudožerci na premici</vt:lpstr>
      <vt:lpstr>3.1 Ljudožerci na premici</vt:lpstr>
      <vt:lpstr>3.2 Po Indiji z avtobusom</vt:lpstr>
      <vt:lpstr>3.2 Po Indiji z avtobusom</vt:lpstr>
      <vt:lpstr>3.3 Luči</vt:lpstr>
      <vt:lpstr>3.3 Luči</vt:lpstr>
      <vt:lpstr>3.3 Luči</vt:lpstr>
      <vt:lpstr>3.4 Bloki</vt:lpstr>
      <vt:lpstr>3.4 Bloki</vt:lpstr>
      <vt:lpstr>3.5 Poravnavanje desnega roba</vt:lpstr>
      <vt:lpstr>3.5 Poravnavanje desnega roba</vt:lpstr>
    </vt:vector>
  </TitlesOfParts>
  <Company>IJS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Naloge in rešitve</dc:title>
  <dc:creator>janez</dc:creator>
  <cp:lastModifiedBy>Janez Brank</cp:lastModifiedBy>
  <cp:revision>201</cp:revision>
  <dcterms:created xsi:type="dcterms:W3CDTF">2013-03-22T21:46:10Z</dcterms:created>
  <dcterms:modified xsi:type="dcterms:W3CDTF">2014-03-29T11:02:11Z</dcterms:modified>
</cp:coreProperties>
</file>