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77" r:id="rId5"/>
    <p:sldId id="259" r:id="rId6"/>
    <p:sldId id="278" r:id="rId7"/>
    <p:sldId id="260" r:id="rId8"/>
    <p:sldId id="279" r:id="rId9"/>
    <p:sldId id="261" r:id="rId10"/>
    <p:sldId id="280" r:id="rId11"/>
    <p:sldId id="262" r:id="rId12"/>
    <p:sldId id="281" r:id="rId13"/>
    <p:sldId id="263" r:id="rId14"/>
    <p:sldId id="282" r:id="rId15"/>
    <p:sldId id="264" r:id="rId16"/>
    <p:sldId id="265" r:id="rId17"/>
    <p:sldId id="266" r:id="rId18"/>
    <p:sldId id="283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>
      <p:cViewPr varScale="1">
        <p:scale>
          <a:sx n="150" d="100"/>
          <a:sy n="150" d="100"/>
        </p:scale>
        <p:origin x="-90" y="-10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6BEB4-5663-42D0-84F0-96489F6B5195}" type="datetimeFigureOut">
              <a:rPr lang="sl-SI" smtClean="0"/>
              <a:pPr/>
              <a:t>23.3.2013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89AD8-84A3-48CD-B8D4-33E7EAE3825F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Naloge</a:t>
            </a:r>
            <a:r>
              <a:rPr lang="en-US" dirty="0" smtClean="0"/>
              <a:t> in re</a:t>
            </a:r>
            <a:r>
              <a:rPr lang="sl-SI" dirty="0" err="1" smtClean="0"/>
              <a:t>šitve</a:t>
            </a:r>
            <a:r>
              <a:rPr lang="sl-SI" dirty="0" smtClean="0"/>
              <a:t> RTK 2013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Janez Brank</a:t>
            </a:r>
            <a:endParaRPr lang="sl-SI" dirty="0"/>
          </a:p>
        </p:txBody>
      </p:sp>
    </p:spTree>
    <p:extLst>
      <p:ext uri="{BB962C8B-B14F-4D97-AF65-F5344CB8AC3E}">
        <p14:creationId xmlns="" xmlns:p14="http://schemas.microsoft.com/office/powerpoint/2010/main" val="218333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1.5 Dvigalo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	</a:t>
            </a:r>
            <a:r>
              <a:rPr lang="sl-SI" i="1" dirty="0" err="1" smtClean="0"/>
              <a:t>stZabojev</a:t>
            </a:r>
            <a:r>
              <a:rPr lang="sl-SI" dirty="0" smtClean="0"/>
              <a:t> = 0; 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err="1" smtClean="0"/>
              <a:t>while</a:t>
            </a:r>
            <a:r>
              <a:rPr lang="sl-SI" dirty="0" smtClean="0"/>
              <a:t> (</a:t>
            </a:r>
            <a:r>
              <a:rPr lang="sl-SI" b="1" dirty="0" err="1" smtClean="0"/>
              <a:t>true</a:t>
            </a:r>
            <a:r>
              <a:rPr lang="sl-SI" dirty="0" smtClean="0"/>
              <a:t>) {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dirty="0" smtClean="0"/>
              <a:t>    </a:t>
            </a:r>
            <a:r>
              <a:rPr lang="sl-SI" i="1" dirty="0" err="1" smtClean="0"/>
              <a:t>skupnaMasa</a:t>
            </a:r>
            <a:r>
              <a:rPr lang="sl-SI" dirty="0" smtClean="0"/>
              <a:t> </a:t>
            </a:r>
            <a:r>
              <a:rPr lang="sl-SI" dirty="0" smtClean="0"/>
              <a:t>= 0; </a:t>
            </a:r>
            <a:r>
              <a:rPr lang="sl-SI" dirty="0" smtClean="0"/>
              <a:t>		</a:t>
            </a:r>
            <a:r>
              <a:rPr lang="sl-SI" dirty="0" smtClean="0">
                <a:solidFill>
                  <a:schemeClr val="accent1"/>
                </a:solidFill>
              </a:rPr>
              <a:t>// </a:t>
            </a:r>
            <a:r>
              <a:rPr lang="sl-SI" i="1" dirty="0" smtClean="0">
                <a:solidFill>
                  <a:schemeClr val="accent1"/>
                </a:solidFill>
              </a:rPr>
              <a:t>dvigalo je prazno in v spodnjem nadstropju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b="1" dirty="0" err="1" smtClean="0"/>
              <a:t>while</a:t>
            </a:r>
            <a:r>
              <a:rPr lang="sl-SI" dirty="0" smtClean="0"/>
              <a:t> (</a:t>
            </a:r>
            <a:r>
              <a:rPr lang="sl-SI" b="1" dirty="0" err="1" smtClean="0"/>
              <a:t>true</a:t>
            </a:r>
            <a:r>
              <a:rPr lang="sl-SI" dirty="0" smtClean="0"/>
              <a:t>) {		</a:t>
            </a:r>
            <a:r>
              <a:rPr lang="sl-SI" dirty="0" smtClean="0">
                <a:solidFill>
                  <a:schemeClr val="accent1"/>
                </a:solidFill>
              </a:rPr>
              <a:t>// </a:t>
            </a:r>
            <a:r>
              <a:rPr lang="sl-SI" i="1" dirty="0" smtClean="0">
                <a:solidFill>
                  <a:schemeClr val="accent1"/>
                </a:solidFill>
              </a:rPr>
              <a:t>nalagamo zaboje, dokler se da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i="1" dirty="0" smtClean="0"/>
              <a:t>m</a:t>
            </a:r>
            <a:r>
              <a:rPr lang="sl-SI" dirty="0" smtClean="0"/>
              <a:t> = </a:t>
            </a:r>
            <a:r>
              <a:rPr lang="sl-SI" i="1" dirty="0" smtClean="0"/>
              <a:t>Stehtaj</a:t>
            </a:r>
            <a:r>
              <a:rPr lang="sl-SI" dirty="0" smtClean="0"/>
              <a:t>();</a:t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b="1" dirty="0" err="1" smtClean="0"/>
              <a:t>if</a:t>
            </a:r>
            <a:r>
              <a:rPr lang="sl-SI" dirty="0" smtClean="0"/>
              <a:t> (</a:t>
            </a:r>
            <a:r>
              <a:rPr lang="sl-SI" i="1" dirty="0" err="1" smtClean="0"/>
              <a:t>skupnaMasa</a:t>
            </a:r>
            <a:r>
              <a:rPr lang="sl-SI" dirty="0" smtClean="0"/>
              <a:t> + </a:t>
            </a:r>
            <a:r>
              <a:rPr lang="sl-SI" i="1" dirty="0" smtClean="0"/>
              <a:t>m</a:t>
            </a:r>
            <a:r>
              <a:rPr lang="sl-SI" dirty="0" smtClean="0"/>
              <a:t> &gt; </a:t>
            </a:r>
            <a:r>
              <a:rPr lang="sl-SI" i="1" dirty="0" err="1" smtClean="0"/>
              <a:t>NosilnostDvigala</a:t>
            </a:r>
            <a:r>
              <a:rPr lang="sl-SI" dirty="0" smtClean="0"/>
              <a:t>) </a:t>
            </a:r>
            <a:r>
              <a:rPr lang="sl-SI" b="1" dirty="0" err="1" smtClean="0"/>
              <a:t>break</a:t>
            </a:r>
            <a:r>
              <a:rPr lang="sl-SI" dirty="0" smtClean="0"/>
              <a:t>;</a:t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i="1" dirty="0" err="1" smtClean="0"/>
              <a:t>Nalozi</a:t>
            </a:r>
            <a:r>
              <a:rPr lang="sl-SI" dirty="0" smtClean="0"/>
              <a:t>(); </a:t>
            </a:r>
            <a:r>
              <a:rPr lang="sl-SI" i="1" dirty="0" err="1" smtClean="0"/>
              <a:t>stZabojev</a:t>
            </a:r>
            <a:r>
              <a:rPr lang="sl-SI" dirty="0" smtClean="0"/>
              <a:t> += 1; </a:t>
            </a:r>
            <a:r>
              <a:rPr lang="sl-SI" i="1" dirty="0" err="1" smtClean="0"/>
              <a:t>skupnaMasa</a:t>
            </a:r>
            <a:r>
              <a:rPr lang="sl-SI" dirty="0" smtClean="0"/>
              <a:t> += </a:t>
            </a:r>
            <a:r>
              <a:rPr lang="sl-SI" i="1" dirty="0" smtClean="0"/>
              <a:t>m</a:t>
            </a:r>
            <a:r>
              <a:rPr lang="sl-SI" dirty="0" smtClean="0"/>
              <a:t>; }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i="1" dirty="0" err="1" smtClean="0"/>
              <a:t>OdpeljiDvigalo</a:t>
            </a:r>
            <a:r>
              <a:rPr lang="sl-SI" dirty="0" smtClean="0"/>
              <a:t>(2);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b="1" dirty="0" err="1" smtClean="0"/>
              <a:t>while</a:t>
            </a:r>
            <a:r>
              <a:rPr lang="sl-SI" dirty="0" smtClean="0"/>
              <a:t> (</a:t>
            </a:r>
            <a:r>
              <a:rPr lang="sl-SI" i="1" dirty="0" err="1" smtClean="0"/>
              <a:t>stZabojev</a:t>
            </a:r>
            <a:r>
              <a:rPr lang="sl-SI" dirty="0" smtClean="0"/>
              <a:t> &gt; 0) {	</a:t>
            </a:r>
            <a:r>
              <a:rPr lang="sl-SI" dirty="0" smtClean="0">
                <a:solidFill>
                  <a:schemeClr val="accent1"/>
                </a:solidFill>
              </a:rPr>
              <a:t>// </a:t>
            </a:r>
            <a:r>
              <a:rPr lang="sl-SI" i="1" dirty="0" smtClean="0">
                <a:solidFill>
                  <a:schemeClr val="accent1"/>
                </a:solidFill>
              </a:rPr>
              <a:t>raztovorimo dvigalo v drugem nadstropju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i="1" dirty="0" err="1" smtClean="0"/>
              <a:t>Razlozi</a:t>
            </a:r>
            <a:r>
              <a:rPr lang="sl-SI" dirty="0" smtClean="0"/>
              <a:t>(); </a:t>
            </a:r>
            <a:r>
              <a:rPr lang="sl-SI" i="1" dirty="0" err="1" smtClean="0"/>
              <a:t>stZabojev</a:t>
            </a:r>
            <a:r>
              <a:rPr lang="sl-SI" dirty="0" smtClean="0"/>
              <a:t> –= 1; }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i="1" dirty="0" err="1" smtClean="0"/>
              <a:t>OdpeljiDvigalo</a:t>
            </a:r>
            <a:r>
              <a:rPr lang="sl-SI" dirty="0" smtClean="0"/>
              <a:t>(1); }</a:t>
            </a:r>
            <a:br>
              <a:rPr lang="sl-SI" dirty="0" smtClean="0"/>
            </a:br>
            <a:r>
              <a:rPr lang="sl-SI" dirty="0" smtClean="0"/>
              <a:t>	</a:t>
            </a: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9550" y="29482"/>
            <a:ext cx="4362450" cy="20726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495600" y="2852936"/>
            <a:ext cx="595164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2" name="Rectangle 31"/>
          <p:cNvSpPr/>
          <p:nvPr/>
        </p:nvSpPr>
        <p:spPr>
          <a:xfrm>
            <a:off x="2639616" y="2852936"/>
            <a:ext cx="595164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4" name="Rectangle 33"/>
          <p:cNvSpPr/>
          <p:nvPr/>
        </p:nvSpPr>
        <p:spPr>
          <a:xfrm>
            <a:off x="2836540" y="2852936"/>
            <a:ext cx="595164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5" name="Rectangle 34"/>
          <p:cNvSpPr/>
          <p:nvPr/>
        </p:nvSpPr>
        <p:spPr>
          <a:xfrm>
            <a:off x="2980556" y="2852936"/>
            <a:ext cx="595164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6" name="Rectangle 35"/>
          <p:cNvSpPr/>
          <p:nvPr/>
        </p:nvSpPr>
        <p:spPr>
          <a:xfrm>
            <a:off x="3196580" y="2852936"/>
            <a:ext cx="595164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Rectangle 36"/>
          <p:cNvSpPr/>
          <p:nvPr/>
        </p:nvSpPr>
        <p:spPr>
          <a:xfrm>
            <a:off x="3359696" y="2852936"/>
            <a:ext cx="595164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8" name="Rectangle 37"/>
          <p:cNvSpPr/>
          <p:nvPr/>
        </p:nvSpPr>
        <p:spPr>
          <a:xfrm>
            <a:off x="3556620" y="2852936"/>
            <a:ext cx="595164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9" name="Rectangle 38"/>
          <p:cNvSpPr/>
          <p:nvPr/>
        </p:nvSpPr>
        <p:spPr>
          <a:xfrm>
            <a:off x="3772644" y="2852936"/>
            <a:ext cx="595164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Dan je nek niz ničel in enic</a:t>
            </a:r>
          </a:p>
          <a:p>
            <a:r>
              <a:rPr lang="sl-SI" dirty="0" smtClean="0"/>
              <a:t>Ali se v njem kot (strnjeni) podnizi pojavljajo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vsa </a:t>
            </a:r>
            <a:r>
              <a:rPr lang="sl-SI" dirty="0" smtClean="0"/>
              <a:t>možna zaporedja </a:t>
            </a:r>
            <a:r>
              <a:rPr lang="sl-SI" i="1" dirty="0" smtClean="0"/>
              <a:t>n</a:t>
            </a:r>
            <a:r>
              <a:rPr lang="sl-SI" dirty="0" smtClean="0"/>
              <a:t> ničel in enic?  </a:t>
            </a:r>
            <a:r>
              <a:rPr lang="sl-SI" i="1" dirty="0" smtClean="0"/>
              <a:t>n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 12</a:t>
            </a:r>
            <a:endParaRPr lang="sl-SI" dirty="0" smtClean="0"/>
          </a:p>
          <a:p>
            <a:pPr lvl="1"/>
            <a:r>
              <a:rPr lang="sl-SI" dirty="0" smtClean="0"/>
              <a:t>Primer: </a:t>
            </a:r>
            <a:r>
              <a:rPr lang="sl-SI" dirty="0" smtClean="0">
                <a:latin typeface="Consolas" pitchFamily="49" charset="0"/>
              </a:rPr>
              <a:t>0001011100</a:t>
            </a:r>
            <a:r>
              <a:rPr lang="sl-SI" dirty="0" smtClean="0"/>
              <a:t>, </a:t>
            </a:r>
            <a:r>
              <a:rPr lang="sl-SI" i="1" dirty="0" smtClean="0"/>
              <a:t>n</a:t>
            </a:r>
            <a:r>
              <a:rPr lang="sl-SI" dirty="0" smtClean="0"/>
              <a:t> = 3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Obstaja 2</a:t>
            </a:r>
            <a:r>
              <a:rPr lang="sl-SI" i="1" baseline="30000" dirty="0" smtClean="0"/>
              <a:t>n</a:t>
            </a:r>
            <a:r>
              <a:rPr lang="sl-SI" dirty="0" smtClean="0"/>
              <a:t> nizov dolžine </a:t>
            </a:r>
            <a:r>
              <a:rPr lang="sl-SI" i="1" dirty="0" smtClean="0"/>
              <a:t>n</a:t>
            </a:r>
            <a:r>
              <a:rPr lang="sl-SI" dirty="0" smtClean="0"/>
              <a:t>, torej največ 4096</a:t>
            </a:r>
          </a:p>
          <a:p>
            <a:pPr lvl="1"/>
            <a:r>
              <a:rPr lang="sl-SI" dirty="0" smtClean="0"/>
              <a:t>Imejmo tabelo 2</a:t>
            </a:r>
            <a:r>
              <a:rPr lang="sl-SI" i="1" baseline="30000" dirty="0" smtClean="0"/>
              <a:t>n</a:t>
            </a:r>
            <a:r>
              <a:rPr lang="sl-SI" dirty="0" smtClean="0"/>
              <a:t> boolov, ki povedo, katere nize dolžine </a:t>
            </a:r>
            <a:r>
              <a:rPr lang="sl-SI" i="1" dirty="0" smtClean="0"/>
              <a:t>n</a:t>
            </a:r>
            <a:r>
              <a:rPr lang="sl-SI" dirty="0" smtClean="0"/>
              <a:t> smo že videli</a:t>
            </a:r>
          </a:p>
          <a:p>
            <a:pPr lvl="1"/>
            <a:r>
              <a:rPr lang="sl-SI" dirty="0" smtClean="0"/>
              <a:t>Premikajmo se po vhodnem nizu </a:t>
            </a:r>
            <a:r>
              <a:rPr lang="sl-SI" i="1" dirty="0" smtClean="0"/>
              <a:t>s</a:t>
            </a:r>
          </a:p>
          <a:p>
            <a:pPr lvl="2"/>
            <a:r>
              <a:rPr lang="sl-SI" dirty="0" smtClean="0"/>
              <a:t>Naj bo </a:t>
            </a:r>
            <a:r>
              <a:rPr lang="sl-SI" i="1" dirty="0" smtClean="0"/>
              <a:t>x</a:t>
            </a:r>
            <a:r>
              <a:rPr lang="sl-SI" dirty="0" smtClean="0"/>
              <a:t> neko </a:t>
            </a:r>
            <a:r>
              <a:rPr lang="sl-SI" i="1" dirty="0" smtClean="0"/>
              <a:t>n</a:t>
            </a:r>
            <a:r>
              <a:rPr lang="sl-SI" dirty="0" smtClean="0"/>
              <a:t>-bitno število, ki vsebuje zadnjih </a:t>
            </a:r>
            <a:r>
              <a:rPr lang="sl-SI" i="1" dirty="0" smtClean="0"/>
              <a:t>n</a:t>
            </a:r>
            <a:r>
              <a:rPr lang="sl-SI" dirty="0" smtClean="0"/>
              <a:t> prebranih števk niza </a:t>
            </a:r>
            <a:r>
              <a:rPr lang="sl-SI" i="1" dirty="0" smtClean="0"/>
              <a:t>s</a:t>
            </a:r>
          </a:p>
          <a:p>
            <a:pPr lvl="2"/>
            <a:r>
              <a:rPr lang="sl-SI" i="1" dirty="0" smtClean="0"/>
              <a:t>x</a:t>
            </a:r>
            <a:r>
              <a:rPr lang="sl-SI" dirty="0" smtClean="0"/>
              <a:t> = ((x &lt;&lt; 1) &amp; ~(1 &lt;&lt; </a:t>
            </a:r>
            <a:r>
              <a:rPr lang="sl-SI" i="1" dirty="0" smtClean="0"/>
              <a:t>n</a:t>
            </a:r>
            <a:r>
              <a:rPr lang="sl-SI" dirty="0" smtClean="0"/>
              <a:t>)) | </a:t>
            </a:r>
            <a:r>
              <a:rPr lang="sl-SI" i="1" dirty="0" smtClean="0"/>
              <a:t>s</a:t>
            </a:r>
            <a:r>
              <a:rPr lang="sl-SI" dirty="0" smtClean="0"/>
              <a:t>[</a:t>
            </a:r>
            <a:r>
              <a:rPr lang="sl-SI" i="1" dirty="0" smtClean="0"/>
              <a:t>i</a:t>
            </a:r>
            <a:r>
              <a:rPr lang="sl-SI" dirty="0" smtClean="0"/>
              <a:t>]</a:t>
            </a:r>
          </a:p>
          <a:p>
            <a:pPr lvl="2"/>
            <a:r>
              <a:rPr lang="sl-SI" i="1" dirty="0" smtClean="0"/>
              <a:t>jePodniz</a:t>
            </a:r>
            <a:r>
              <a:rPr lang="sl-SI" dirty="0" smtClean="0"/>
              <a:t>[</a:t>
            </a:r>
            <a:r>
              <a:rPr lang="sl-SI" i="1" dirty="0" smtClean="0"/>
              <a:t>x</a:t>
            </a:r>
            <a:r>
              <a:rPr lang="sl-SI" dirty="0" smtClean="0"/>
              <a:t>] = </a:t>
            </a:r>
            <a:r>
              <a:rPr lang="sl-SI" b="1" dirty="0" smtClean="0"/>
              <a:t>true</a:t>
            </a:r>
            <a:r>
              <a:rPr lang="sl-SI" dirty="0" smtClean="0"/>
              <a:t>;</a:t>
            </a:r>
            <a:endParaRPr lang="sl-S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2.1. Binarni sef</a:t>
            </a:r>
            <a:endParaRPr lang="sl-SI" dirty="0"/>
          </a:p>
        </p:txBody>
      </p:sp>
      <p:grpSp>
        <p:nvGrpSpPr>
          <p:cNvPr id="33" name="Group 32"/>
          <p:cNvGrpSpPr/>
          <p:nvPr/>
        </p:nvGrpSpPr>
        <p:grpSpPr>
          <a:xfrm>
            <a:off x="10056440" y="548680"/>
            <a:ext cx="1008112" cy="2304256"/>
            <a:chOff x="10056440" y="548680"/>
            <a:chExt cx="1008112" cy="2304256"/>
          </a:xfrm>
        </p:grpSpPr>
        <p:sp>
          <p:nvSpPr>
            <p:cNvPr id="4" name="TextBox 3"/>
            <p:cNvSpPr txBox="1"/>
            <p:nvPr/>
          </p:nvSpPr>
          <p:spPr>
            <a:xfrm>
              <a:off x="10776520" y="5486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0056440" y="548680"/>
              <a:ext cx="720080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000</a:t>
              </a:r>
              <a:endParaRPr lang="sl-SI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776520" y="83671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0056440" y="836712"/>
              <a:ext cx="720080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001</a:t>
              </a:r>
              <a:endParaRPr lang="sl-SI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776520" y="1124744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056440" y="1124744"/>
              <a:ext cx="720080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010</a:t>
              </a:r>
              <a:endParaRPr lang="sl-SI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776520" y="1412776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056440" y="1412776"/>
              <a:ext cx="720080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011</a:t>
              </a:r>
              <a:endParaRPr lang="sl-SI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0776520" y="170080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056440" y="1700808"/>
              <a:ext cx="720080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100</a:t>
              </a:r>
              <a:endParaRPr lang="sl-SI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776520" y="19888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056440" y="1988840"/>
              <a:ext cx="720080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101</a:t>
              </a:r>
              <a:endParaRPr lang="sl-SI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0776520" y="227687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056440" y="2276872"/>
              <a:ext cx="720080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110</a:t>
              </a:r>
              <a:endParaRPr lang="sl-SI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776520" y="2564904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056440" y="2564904"/>
              <a:ext cx="720080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111</a:t>
              </a:r>
              <a:endParaRPr lang="sl-SI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0776520" y="548680"/>
            <a:ext cx="288032" cy="288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>
                <a:sym typeface="Wingdings"/>
              </a:rPr>
              <a:t></a:t>
            </a:r>
            <a:endParaRPr lang="sl-SI" dirty="0"/>
          </a:p>
        </p:txBody>
      </p:sp>
      <p:sp>
        <p:nvSpPr>
          <p:cNvPr id="22" name="TextBox 21"/>
          <p:cNvSpPr txBox="1"/>
          <p:nvPr/>
        </p:nvSpPr>
        <p:spPr>
          <a:xfrm>
            <a:off x="10776520" y="836712"/>
            <a:ext cx="288032" cy="288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>
                <a:sym typeface="Wingdings"/>
              </a:rPr>
              <a:t></a:t>
            </a:r>
            <a:endParaRPr lang="sl-SI" dirty="0"/>
          </a:p>
        </p:txBody>
      </p:sp>
      <p:sp>
        <p:nvSpPr>
          <p:cNvPr id="23" name="TextBox 22"/>
          <p:cNvSpPr txBox="1"/>
          <p:nvPr/>
        </p:nvSpPr>
        <p:spPr>
          <a:xfrm>
            <a:off x="10776520" y="1124744"/>
            <a:ext cx="288032" cy="288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>
                <a:sym typeface="Wingdings"/>
              </a:rPr>
              <a:t></a:t>
            </a:r>
            <a:endParaRPr lang="sl-SI" dirty="0"/>
          </a:p>
        </p:txBody>
      </p:sp>
      <p:sp>
        <p:nvSpPr>
          <p:cNvPr id="24" name="TextBox 23"/>
          <p:cNvSpPr txBox="1"/>
          <p:nvPr/>
        </p:nvSpPr>
        <p:spPr>
          <a:xfrm>
            <a:off x="10776520" y="1412776"/>
            <a:ext cx="288032" cy="288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>
                <a:sym typeface="Wingdings"/>
              </a:rPr>
              <a:t></a:t>
            </a:r>
            <a:endParaRPr lang="sl-SI" dirty="0"/>
          </a:p>
        </p:txBody>
      </p:sp>
      <p:sp>
        <p:nvSpPr>
          <p:cNvPr id="25" name="TextBox 24"/>
          <p:cNvSpPr txBox="1"/>
          <p:nvPr/>
        </p:nvSpPr>
        <p:spPr>
          <a:xfrm>
            <a:off x="10776520" y="1700808"/>
            <a:ext cx="288032" cy="288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>
                <a:sym typeface="Wingdings"/>
              </a:rPr>
              <a:t></a:t>
            </a:r>
            <a:endParaRPr lang="sl-SI" dirty="0"/>
          </a:p>
        </p:txBody>
      </p:sp>
      <p:sp>
        <p:nvSpPr>
          <p:cNvPr id="26" name="TextBox 25"/>
          <p:cNvSpPr txBox="1"/>
          <p:nvPr/>
        </p:nvSpPr>
        <p:spPr>
          <a:xfrm>
            <a:off x="10776520" y="1988840"/>
            <a:ext cx="288032" cy="288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>
                <a:sym typeface="Wingdings"/>
              </a:rPr>
              <a:t></a:t>
            </a:r>
            <a:endParaRPr lang="sl-SI" dirty="0"/>
          </a:p>
        </p:txBody>
      </p:sp>
      <p:sp>
        <p:nvSpPr>
          <p:cNvPr id="27" name="TextBox 26"/>
          <p:cNvSpPr txBox="1"/>
          <p:nvPr/>
        </p:nvSpPr>
        <p:spPr>
          <a:xfrm>
            <a:off x="10776520" y="2276872"/>
            <a:ext cx="288032" cy="288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>
                <a:sym typeface="Wingdings"/>
              </a:rPr>
              <a:t></a:t>
            </a:r>
            <a:endParaRPr lang="sl-SI" dirty="0"/>
          </a:p>
        </p:txBody>
      </p:sp>
      <p:sp>
        <p:nvSpPr>
          <p:cNvPr id="28" name="TextBox 27"/>
          <p:cNvSpPr txBox="1"/>
          <p:nvPr/>
        </p:nvSpPr>
        <p:spPr>
          <a:xfrm>
            <a:off x="10776520" y="2564904"/>
            <a:ext cx="288032" cy="288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>
                <a:sym typeface="Wingdings"/>
              </a:rPr>
              <a:t></a:t>
            </a:r>
            <a:endParaRPr lang="sl-SI" dirty="0"/>
          </a:p>
        </p:txBody>
      </p:sp>
    </p:spTree>
    <p:extLst>
      <p:ext uri="{BB962C8B-B14F-4D97-AF65-F5344CB8AC3E}">
        <p14:creationId xmlns="" xmlns:p14="http://schemas.microsoft.com/office/powerpoint/2010/main" val="400001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32" grpId="0" animBg="1"/>
      <p:bldP spid="32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2.1 Binarni sef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7862664" cy="4525963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	</a:t>
            </a:r>
            <a:r>
              <a:rPr lang="sl-SI" b="1" dirty="0" err="1" smtClean="0"/>
              <a:t>for</a:t>
            </a:r>
            <a:r>
              <a:rPr lang="sl-SI" dirty="0" smtClean="0"/>
              <a:t> (</a:t>
            </a:r>
            <a:r>
              <a:rPr lang="sl-SI" i="1" dirty="0" smtClean="0"/>
              <a:t>x</a:t>
            </a:r>
            <a:r>
              <a:rPr lang="sl-SI" dirty="0" smtClean="0"/>
              <a:t> = 0; </a:t>
            </a:r>
            <a:r>
              <a:rPr lang="sl-SI" i="1" dirty="0" smtClean="0"/>
              <a:t>x</a:t>
            </a:r>
            <a:r>
              <a:rPr lang="sl-SI" dirty="0" smtClean="0"/>
              <a:t> &lt; (1 &lt;&lt; </a:t>
            </a:r>
            <a:r>
              <a:rPr lang="sl-SI" i="1" dirty="0" smtClean="0"/>
              <a:t>n</a:t>
            </a:r>
            <a:r>
              <a:rPr lang="sl-SI" dirty="0" smtClean="0"/>
              <a:t>); </a:t>
            </a:r>
            <a:r>
              <a:rPr lang="sl-SI" i="1" dirty="0" smtClean="0"/>
              <a:t>x</a:t>
            </a:r>
            <a:r>
              <a:rPr lang="sl-SI" dirty="0" smtClean="0"/>
              <a:t>++) </a:t>
            </a:r>
            <a:r>
              <a:rPr lang="sl-SI" i="1" dirty="0" smtClean="0"/>
              <a:t>prisotna</a:t>
            </a:r>
            <a:r>
              <a:rPr lang="sl-SI" dirty="0" smtClean="0"/>
              <a:t>[</a:t>
            </a:r>
            <a:r>
              <a:rPr lang="sl-SI" i="1" dirty="0" smtClean="0"/>
              <a:t>x</a:t>
            </a:r>
            <a:r>
              <a:rPr lang="sl-SI" dirty="0" smtClean="0"/>
              <a:t>] = </a:t>
            </a:r>
            <a:r>
              <a:rPr lang="sl-SI" b="1" dirty="0" err="1" smtClean="0"/>
              <a:t>false</a:t>
            </a:r>
            <a:r>
              <a:rPr lang="sl-SI" dirty="0" smtClean="0"/>
              <a:t>;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i="1" dirty="0" err="1" smtClean="0"/>
              <a:t>stPrisotnih</a:t>
            </a:r>
            <a:r>
              <a:rPr lang="sl-SI" dirty="0" smtClean="0"/>
              <a:t> = 0;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err="1" smtClean="0"/>
              <a:t>for</a:t>
            </a:r>
            <a:r>
              <a:rPr lang="sl-SI" dirty="0" smtClean="0"/>
              <a:t> (</a:t>
            </a:r>
            <a:r>
              <a:rPr lang="sl-SI" i="1" dirty="0" smtClean="0"/>
              <a:t>x</a:t>
            </a:r>
            <a:r>
              <a:rPr lang="sl-SI" dirty="0" smtClean="0"/>
              <a:t> = 0, </a:t>
            </a:r>
            <a:r>
              <a:rPr lang="sl-SI" i="1" dirty="0" smtClean="0"/>
              <a:t>i</a:t>
            </a:r>
            <a:r>
              <a:rPr lang="sl-SI" dirty="0" smtClean="0"/>
              <a:t> = 0; </a:t>
            </a:r>
            <a:r>
              <a:rPr lang="sl-SI" i="1" dirty="0" smtClean="0"/>
              <a:t>i</a:t>
            </a:r>
            <a:r>
              <a:rPr lang="sl-SI" dirty="0" smtClean="0"/>
              <a:t> &lt; </a:t>
            </a:r>
            <a:r>
              <a:rPr lang="sl-SI" i="1" dirty="0" err="1" smtClean="0"/>
              <a:t>length</a:t>
            </a:r>
            <a:r>
              <a:rPr lang="sl-SI" dirty="0" smtClean="0"/>
              <a:t>(</a:t>
            </a:r>
            <a:r>
              <a:rPr lang="sl-SI" i="1" dirty="0" smtClean="0"/>
              <a:t>s</a:t>
            </a:r>
            <a:r>
              <a:rPr lang="sl-SI" dirty="0" smtClean="0"/>
              <a:t>); </a:t>
            </a:r>
            <a:r>
              <a:rPr lang="sl-SI" i="1" dirty="0" smtClean="0"/>
              <a:t>i</a:t>
            </a:r>
            <a:r>
              <a:rPr lang="sl-SI" dirty="0" smtClean="0"/>
              <a:t>++) {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i="1" dirty="0" smtClean="0"/>
              <a:t>x</a:t>
            </a:r>
            <a:r>
              <a:rPr lang="sl-SI" dirty="0" smtClean="0"/>
              <a:t> = </a:t>
            </a:r>
            <a:r>
              <a:rPr lang="sl-SI" i="1" dirty="0" err="1" smtClean="0"/>
              <a:t>x</a:t>
            </a:r>
            <a:r>
              <a:rPr lang="sl-SI" dirty="0" smtClean="0"/>
              <a:t> &lt;&lt; 1;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i="1" dirty="0" smtClean="0"/>
              <a:t>x</a:t>
            </a:r>
            <a:r>
              <a:rPr lang="sl-SI" dirty="0" smtClean="0"/>
              <a:t> = </a:t>
            </a:r>
            <a:r>
              <a:rPr lang="sl-SI" i="1" dirty="0" err="1" smtClean="0"/>
              <a:t>x</a:t>
            </a:r>
            <a:r>
              <a:rPr lang="sl-SI" dirty="0" smtClean="0"/>
              <a:t> &amp; ~(1 &lt;&lt; </a:t>
            </a:r>
            <a:r>
              <a:rPr lang="sl-SI" i="1" dirty="0" smtClean="0"/>
              <a:t>n</a:t>
            </a:r>
            <a:r>
              <a:rPr lang="sl-SI" dirty="0" smtClean="0"/>
              <a:t>);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b="1" dirty="0" err="1" smtClean="0"/>
              <a:t>if</a:t>
            </a:r>
            <a:r>
              <a:rPr lang="sl-SI" dirty="0" smtClean="0"/>
              <a:t> (</a:t>
            </a:r>
            <a:r>
              <a:rPr lang="sl-SI" i="1" dirty="0" smtClean="0"/>
              <a:t>s</a:t>
            </a:r>
            <a:r>
              <a:rPr lang="sl-SI" dirty="0" smtClean="0"/>
              <a:t>[</a:t>
            </a:r>
            <a:r>
              <a:rPr lang="sl-SI" i="1" dirty="0" smtClean="0"/>
              <a:t>i</a:t>
            </a:r>
            <a:r>
              <a:rPr lang="sl-SI" dirty="0" smtClean="0"/>
              <a:t>] == ‘</a:t>
            </a:r>
            <a:r>
              <a:rPr lang="sl-SI" dirty="0" smtClean="0">
                <a:latin typeface="Consolas" pitchFamily="49" charset="0"/>
              </a:rPr>
              <a:t>1</a:t>
            </a:r>
            <a:r>
              <a:rPr lang="sl-SI" dirty="0" smtClean="0"/>
              <a:t>’) </a:t>
            </a:r>
            <a:r>
              <a:rPr lang="sl-SI" i="1" dirty="0" smtClean="0"/>
              <a:t>x</a:t>
            </a:r>
            <a:r>
              <a:rPr lang="sl-SI" dirty="0" smtClean="0"/>
              <a:t> = </a:t>
            </a:r>
            <a:r>
              <a:rPr lang="sl-SI" i="1" dirty="0" err="1" smtClean="0"/>
              <a:t>x</a:t>
            </a:r>
            <a:r>
              <a:rPr lang="sl-SI" dirty="0" smtClean="0"/>
              <a:t> | 1;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b="1" dirty="0" err="1" smtClean="0"/>
              <a:t>if</a:t>
            </a:r>
            <a:r>
              <a:rPr lang="sl-SI" dirty="0" smtClean="0"/>
              <a:t> (</a:t>
            </a:r>
            <a:r>
              <a:rPr lang="sl-SI" i="1" dirty="0" smtClean="0"/>
              <a:t>i</a:t>
            </a:r>
            <a:r>
              <a:rPr lang="sl-SI" dirty="0" smtClean="0"/>
              <a:t> &gt;= </a:t>
            </a:r>
            <a:r>
              <a:rPr lang="sl-SI" i="1" dirty="0" smtClean="0"/>
              <a:t>n</a:t>
            </a:r>
            <a:r>
              <a:rPr lang="sl-SI" dirty="0" smtClean="0"/>
              <a:t> – 1)</a:t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b="1" dirty="0" err="1" smtClean="0"/>
              <a:t>if</a:t>
            </a:r>
            <a:r>
              <a:rPr lang="sl-SI" dirty="0" smtClean="0"/>
              <a:t> (! </a:t>
            </a:r>
            <a:r>
              <a:rPr lang="sl-SI" i="1" dirty="0" smtClean="0"/>
              <a:t>prisotna</a:t>
            </a:r>
            <a:r>
              <a:rPr lang="sl-SI" dirty="0" smtClean="0"/>
              <a:t>[</a:t>
            </a:r>
            <a:r>
              <a:rPr lang="sl-SI" i="1" dirty="0" smtClean="0"/>
              <a:t>x</a:t>
            </a:r>
            <a:r>
              <a:rPr lang="sl-SI" dirty="0" smtClean="0"/>
              <a:t>])</a:t>
            </a:r>
            <a:br>
              <a:rPr lang="sl-SI" dirty="0" smtClean="0"/>
            </a:br>
            <a:r>
              <a:rPr lang="sl-SI" dirty="0" smtClean="0"/>
              <a:t>	             </a:t>
            </a:r>
            <a:r>
              <a:rPr lang="sl-SI" i="1" dirty="0" smtClean="0"/>
              <a:t>prisotna</a:t>
            </a:r>
            <a:r>
              <a:rPr lang="sl-SI" dirty="0" smtClean="0"/>
              <a:t>[</a:t>
            </a:r>
            <a:r>
              <a:rPr lang="sl-SI" i="1" dirty="0" smtClean="0"/>
              <a:t>x</a:t>
            </a:r>
            <a:r>
              <a:rPr lang="sl-SI" dirty="0" smtClean="0"/>
              <a:t>] = </a:t>
            </a:r>
            <a:r>
              <a:rPr lang="sl-SI" b="1" dirty="0" err="1" smtClean="0"/>
              <a:t>true</a:t>
            </a:r>
            <a:r>
              <a:rPr lang="sl-SI" dirty="0" smtClean="0"/>
              <a:t>, </a:t>
            </a:r>
            <a:r>
              <a:rPr lang="sl-SI" i="1" dirty="0" err="1" smtClean="0"/>
              <a:t>stPrisotnih</a:t>
            </a:r>
            <a:r>
              <a:rPr lang="sl-SI" dirty="0" smtClean="0"/>
              <a:t> += 1; }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err="1" smtClean="0"/>
              <a:t>return</a:t>
            </a:r>
            <a:r>
              <a:rPr lang="sl-SI" dirty="0" smtClean="0"/>
              <a:t> </a:t>
            </a:r>
            <a:r>
              <a:rPr lang="sl-SI" i="1" dirty="0" err="1" smtClean="0"/>
              <a:t>stPrisotnih</a:t>
            </a:r>
            <a:r>
              <a:rPr lang="sl-SI" dirty="0" smtClean="0"/>
              <a:t> == (1 &lt;&lt; </a:t>
            </a:r>
            <a:r>
              <a:rPr lang="sl-SI" i="1" dirty="0" smtClean="0"/>
              <a:t>n</a:t>
            </a:r>
            <a:r>
              <a:rPr lang="sl-SI" dirty="0" smtClean="0"/>
              <a:t>);</a:t>
            </a:r>
          </a:p>
        </p:txBody>
      </p:sp>
      <p:sp>
        <p:nvSpPr>
          <p:cNvPr id="15" name="Isosceles Triangle 14"/>
          <p:cNvSpPr/>
          <p:nvPr/>
        </p:nvSpPr>
        <p:spPr>
          <a:xfrm>
            <a:off x="9984432" y="1268760"/>
            <a:ext cx="144016" cy="144016"/>
          </a:xfrm>
          <a:prstGeom prst="triangle">
            <a:avLst/>
          </a:prstGeom>
          <a:solidFill>
            <a:srgbClr val="FFC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TextBox 15"/>
          <p:cNvSpPr txBox="1"/>
          <p:nvPr/>
        </p:nvSpPr>
        <p:spPr>
          <a:xfrm>
            <a:off x="9696400" y="141277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i="1" dirty="0" smtClean="0"/>
              <a:t>i</a:t>
            </a:r>
            <a:r>
              <a:rPr lang="sl-SI" dirty="0" smtClean="0"/>
              <a:t> = 5</a:t>
            </a:r>
            <a:endParaRPr lang="sl-SI" dirty="0"/>
          </a:p>
        </p:txBody>
      </p:sp>
      <p:sp>
        <p:nvSpPr>
          <p:cNvPr id="18" name="TextBox 17"/>
          <p:cNvSpPr txBox="1"/>
          <p:nvPr/>
        </p:nvSpPr>
        <p:spPr>
          <a:xfrm>
            <a:off x="9984432" y="141277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i="1" dirty="0" smtClean="0"/>
              <a:t>i</a:t>
            </a:r>
            <a:r>
              <a:rPr lang="sl-SI" dirty="0" smtClean="0"/>
              <a:t> = 6</a:t>
            </a:r>
            <a:endParaRPr lang="sl-SI" dirty="0"/>
          </a:p>
        </p:txBody>
      </p:sp>
      <p:grpSp>
        <p:nvGrpSpPr>
          <p:cNvPr id="38" name="Group 37"/>
          <p:cNvGrpSpPr/>
          <p:nvPr/>
        </p:nvGrpSpPr>
        <p:grpSpPr>
          <a:xfrm>
            <a:off x="9264352" y="3284984"/>
            <a:ext cx="1152128" cy="288032"/>
            <a:chOff x="9264352" y="3284984"/>
            <a:chExt cx="1152128" cy="288032"/>
          </a:xfrm>
        </p:grpSpPr>
        <p:sp>
          <p:nvSpPr>
            <p:cNvPr id="23" name="TextBox 22"/>
            <p:cNvSpPr txBox="1"/>
            <p:nvPr/>
          </p:nvSpPr>
          <p:spPr>
            <a:xfrm>
              <a:off x="9552384" y="3284984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840416" y="3284984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264352" y="3284984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128448" y="3284984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9552384" y="3717032"/>
            <a:ext cx="864096" cy="288032"/>
            <a:chOff x="9552384" y="3717032"/>
            <a:chExt cx="864096" cy="288032"/>
          </a:xfrm>
        </p:grpSpPr>
        <p:sp>
          <p:nvSpPr>
            <p:cNvPr id="27" name="TextBox 26"/>
            <p:cNvSpPr txBox="1"/>
            <p:nvPr/>
          </p:nvSpPr>
          <p:spPr>
            <a:xfrm>
              <a:off x="9840416" y="371703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0128448" y="371703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552384" y="371703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9552384" y="4149080"/>
            <a:ext cx="864096" cy="288032"/>
            <a:chOff x="9552384" y="4149080"/>
            <a:chExt cx="864096" cy="288032"/>
          </a:xfrm>
        </p:grpSpPr>
        <p:sp>
          <p:nvSpPr>
            <p:cNvPr id="30" name="TextBox 29"/>
            <p:cNvSpPr txBox="1"/>
            <p:nvPr/>
          </p:nvSpPr>
          <p:spPr>
            <a:xfrm>
              <a:off x="9840416" y="41490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0128448" y="41490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9552384" y="41490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680176" y="836712"/>
            <a:ext cx="3672408" cy="369332"/>
            <a:chOff x="7680176" y="836712"/>
            <a:chExt cx="3672408" cy="369332"/>
          </a:xfrm>
        </p:grpSpPr>
        <p:sp>
          <p:nvSpPr>
            <p:cNvPr id="5" name="TextBox 4"/>
            <p:cNvSpPr txBox="1"/>
            <p:nvPr/>
          </p:nvSpPr>
          <p:spPr>
            <a:xfrm>
              <a:off x="9624392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9912424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0200456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88488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472264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760296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048328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336360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776520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064552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680176" y="836712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l-SI" i="1" dirty="0" smtClean="0"/>
                <a:t>s</a:t>
              </a:r>
              <a:r>
                <a:rPr lang="sl-SI" dirty="0" smtClean="0"/>
                <a:t> =</a:t>
              </a:r>
              <a:endParaRPr lang="sl-SI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8616280" y="1772816"/>
            <a:ext cx="1584176" cy="369332"/>
            <a:chOff x="8616280" y="1772816"/>
            <a:chExt cx="1584176" cy="369332"/>
          </a:xfrm>
        </p:grpSpPr>
        <p:sp>
          <p:nvSpPr>
            <p:cNvPr id="20" name="TextBox 19"/>
            <p:cNvSpPr txBox="1"/>
            <p:nvPr/>
          </p:nvSpPr>
          <p:spPr>
            <a:xfrm>
              <a:off x="9624392" y="1844824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912424" y="1844824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336360" y="1844824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616280" y="1772816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l-SI" i="1" dirty="0" smtClean="0"/>
                <a:t>x</a:t>
              </a:r>
              <a:r>
                <a:rPr lang="sl-SI" dirty="0" smtClean="0"/>
                <a:t> =</a:t>
              </a:r>
              <a:endParaRPr lang="sl-SI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2357 0 " pathEditMode="relative" ptsTypes="AA">
                                      <p:cBhvr>
                                        <p:cTn id="2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/>
      <p:bldP spid="16" grpId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976320" y="438150"/>
            <a:ext cx="3215680" cy="20547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ectangle 5"/>
          <p:cNvSpPr/>
          <p:nvPr/>
        </p:nvSpPr>
        <p:spPr>
          <a:xfrm>
            <a:off x="8976320" y="0"/>
            <a:ext cx="3215680" cy="2606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/>
        </p:nvSpPr>
        <p:spPr>
          <a:xfrm>
            <a:off x="8976320" y="234950"/>
            <a:ext cx="3215680" cy="2143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2.2 Sumljiva imenovanja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Imamo nize 32 znakov D/N, ki povedo:</a:t>
            </a:r>
          </a:p>
          <a:p>
            <a:pPr lvl="1"/>
            <a:r>
              <a:rPr lang="sl-SI" dirty="0" smtClean="0"/>
              <a:t>Katere so zahtevane kvalifikacije za neko službo</a:t>
            </a:r>
          </a:p>
          <a:p>
            <a:pPr lvl="1"/>
            <a:r>
              <a:rPr lang="sl-SI" dirty="0" smtClean="0"/>
              <a:t>Katere kvalifikacije je imel kandidat, ki je dobil službo</a:t>
            </a:r>
          </a:p>
          <a:p>
            <a:pPr lvl="1"/>
            <a:r>
              <a:rPr lang="sl-SI" dirty="0" smtClean="0"/>
              <a:t>Katere kvalifikacije so imeli ostali kandidati</a:t>
            </a:r>
          </a:p>
          <a:p>
            <a:r>
              <a:rPr lang="sl-SI" dirty="0" smtClean="0"/>
              <a:t>Imenovanje je</a:t>
            </a:r>
          </a:p>
          <a:p>
            <a:pPr lvl="1"/>
            <a:r>
              <a:rPr lang="sl-SI" dirty="0" smtClean="0"/>
              <a:t>nezakonito, če sprejeti kandidat ni imel vseh zahtevanih kvalifikacij</a:t>
            </a:r>
          </a:p>
          <a:p>
            <a:pPr lvl="1"/>
            <a:r>
              <a:rPr lang="sl-SI" dirty="0" smtClean="0"/>
              <a:t>sumljivo, če ima nek drug kandidat vse kvalifikacije,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ki </a:t>
            </a:r>
            <a:r>
              <a:rPr lang="sl-SI" dirty="0" smtClean="0"/>
              <a:t>jih je imel sprejeti kandidat, in še kakšno drugo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Nabor kvalifikacij </a:t>
            </a:r>
            <a:r>
              <a:rPr lang="sl-SI" dirty="0" smtClean="0"/>
              <a:t>predstavimo z 32-bitnim celim številom</a:t>
            </a:r>
          </a:p>
          <a:p>
            <a:pPr lvl="1"/>
            <a:r>
              <a:rPr lang="sl-SI" dirty="0" smtClean="0"/>
              <a:t>Če ((</a:t>
            </a:r>
            <a:r>
              <a:rPr lang="sl-SI" i="1" dirty="0" smtClean="0"/>
              <a:t>z</a:t>
            </a:r>
            <a:r>
              <a:rPr lang="sl-SI" dirty="0" smtClean="0"/>
              <a:t> &amp; </a:t>
            </a:r>
            <a:r>
              <a:rPr lang="sl-SI" i="1" dirty="0" smtClean="0"/>
              <a:t>k</a:t>
            </a:r>
            <a:r>
              <a:rPr lang="sl-SI" dirty="0" smtClean="0"/>
              <a:t>) != </a:t>
            </a:r>
            <a:r>
              <a:rPr lang="sl-SI" i="1" dirty="0" smtClean="0"/>
              <a:t>z</a:t>
            </a:r>
            <a:r>
              <a:rPr lang="sl-SI" dirty="0" smtClean="0"/>
              <a:t>), je imenovanje nezakonito</a:t>
            </a:r>
          </a:p>
          <a:p>
            <a:pPr lvl="1"/>
            <a:r>
              <a:rPr lang="sl-SI" dirty="0" smtClean="0"/>
              <a:t>Če ((</a:t>
            </a:r>
            <a:r>
              <a:rPr lang="sl-SI" i="1" dirty="0" smtClean="0"/>
              <a:t>k</a:t>
            </a:r>
            <a:r>
              <a:rPr lang="sl-SI" dirty="0" smtClean="0"/>
              <a:t> &amp; </a:t>
            </a:r>
            <a:r>
              <a:rPr lang="sl-SI" i="1" dirty="0" smtClean="0"/>
              <a:t>k'</a:t>
            </a:r>
            <a:r>
              <a:rPr lang="sl-SI" dirty="0" smtClean="0"/>
              <a:t>) == </a:t>
            </a:r>
            <a:r>
              <a:rPr lang="sl-SI" i="1" dirty="0" smtClean="0"/>
              <a:t>k</a:t>
            </a:r>
            <a:r>
              <a:rPr lang="sl-SI" dirty="0" smtClean="0"/>
              <a:t> &amp;&amp; </a:t>
            </a:r>
            <a:r>
              <a:rPr lang="sl-SI" i="1" dirty="0" smtClean="0"/>
              <a:t>k</a:t>
            </a:r>
            <a:r>
              <a:rPr lang="sl-SI" dirty="0" smtClean="0"/>
              <a:t> != </a:t>
            </a:r>
            <a:r>
              <a:rPr lang="sl-SI" i="1" dirty="0" smtClean="0"/>
              <a:t>k'</a:t>
            </a:r>
            <a:r>
              <a:rPr lang="sl-SI" dirty="0" smtClean="0"/>
              <a:t>), je imenovanje sumljivo</a:t>
            </a:r>
            <a:endParaRPr lang="sl-SI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29700" y="1"/>
            <a:ext cx="3162300" cy="24846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0920536" y="188640"/>
            <a:ext cx="144016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Rectangle 10"/>
          <p:cNvSpPr/>
          <p:nvPr/>
        </p:nvSpPr>
        <p:spPr>
          <a:xfrm>
            <a:off x="11963276" y="209178"/>
            <a:ext cx="144016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16280" y="4148342"/>
            <a:ext cx="3575720" cy="2709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89973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8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2.2 Sumljiva imenovanja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6854552" cy="4525963"/>
          </a:xfrm>
        </p:spPr>
        <p:txBody>
          <a:bodyPr/>
          <a:lstStyle/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	</a:t>
            </a:r>
            <a:r>
              <a:rPr lang="sl-SI" i="1" dirty="0" err="1" smtClean="0"/>
              <a:t>gets</a:t>
            </a:r>
            <a:r>
              <a:rPr lang="sl-SI" dirty="0" smtClean="0"/>
              <a:t>(</a:t>
            </a:r>
            <a:r>
              <a:rPr lang="sl-SI" i="1" dirty="0" smtClean="0"/>
              <a:t>s</a:t>
            </a:r>
            <a:r>
              <a:rPr lang="sl-SI" dirty="0" smtClean="0"/>
              <a:t>); </a:t>
            </a:r>
            <a:r>
              <a:rPr lang="sl-SI" i="1" dirty="0" smtClean="0"/>
              <a:t>z</a:t>
            </a:r>
            <a:r>
              <a:rPr lang="sl-SI" dirty="0" smtClean="0"/>
              <a:t> = </a:t>
            </a:r>
            <a:r>
              <a:rPr lang="sl-SI" i="1" dirty="0" err="1" smtClean="0"/>
              <a:t>vStevilo</a:t>
            </a:r>
            <a:r>
              <a:rPr lang="sl-SI" dirty="0" smtClean="0"/>
              <a:t>(</a:t>
            </a:r>
            <a:r>
              <a:rPr lang="sl-SI" i="1" dirty="0" smtClean="0"/>
              <a:t>s</a:t>
            </a:r>
            <a:r>
              <a:rPr lang="sl-SI" dirty="0" smtClean="0"/>
              <a:t>);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i="1" dirty="0" err="1" smtClean="0"/>
              <a:t>gets</a:t>
            </a:r>
            <a:r>
              <a:rPr lang="sl-SI" dirty="0" smtClean="0"/>
              <a:t>(</a:t>
            </a:r>
            <a:r>
              <a:rPr lang="sl-SI" i="1" dirty="0" smtClean="0"/>
              <a:t>s</a:t>
            </a:r>
            <a:r>
              <a:rPr lang="sl-SI" dirty="0" smtClean="0"/>
              <a:t>); </a:t>
            </a:r>
            <a:r>
              <a:rPr lang="sl-SI" i="1" dirty="0" smtClean="0"/>
              <a:t>k</a:t>
            </a:r>
            <a:r>
              <a:rPr lang="sl-SI" dirty="0" smtClean="0"/>
              <a:t> = </a:t>
            </a:r>
            <a:r>
              <a:rPr lang="sl-SI" i="1" dirty="0" err="1" smtClean="0"/>
              <a:t>vStevilo</a:t>
            </a:r>
            <a:r>
              <a:rPr lang="sl-SI" dirty="0" smtClean="0"/>
              <a:t>(</a:t>
            </a:r>
            <a:r>
              <a:rPr lang="sl-SI" i="1" dirty="0" smtClean="0"/>
              <a:t>s</a:t>
            </a:r>
            <a:r>
              <a:rPr lang="sl-SI" dirty="0" smtClean="0"/>
              <a:t>);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err="1" smtClean="0"/>
              <a:t>if</a:t>
            </a:r>
            <a:r>
              <a:rPr lang="sl-SI" dirty="0" smtClean="0"/>
              <a:t> ((</a:t>
            </a:r>
            <a:r>
              <a:rPr lang="sl-SI" i="1" dirty="0" smtClean="0"/>
              <a:t>z</a:t>
            </a:r>
            <a:r>
              <a:rPr lang="sl-SI" dirty="0" smtClean="0"/>
              <a:t> &amp; </a:t>
            </a:r>
            <a:r>
              <a:rPr lang="sl-SI" i="1" dirty="0" smtClean="0"/>
              <a:t>k</a:t>
            </a:r>
            <a:r>
              <a:rPr lang="sl-SI" dirty="0" smtClean="0"/>
              <a:t>) != </a:t>
            </a:r>
            <a:r>
              <a:rPr lang="sl-SI" i="1" dirty="0" smtClean="0"/>
              <a:t>z</a:t>
            </a:r>
            <a:r>
              <a:rPr lang="sl-SI" dirty="0" smtClean="0"/>
              <a:t>) { </a:t>
            </a:r>
            <a:br>
              <a:rPr lang="sl-SI" dirty="0" smtClean="0"/>
            </a:br>
            <a:r>
              <a:rPr lang="sl-SI" dirty="0" smtClean="0"/>
              <a:t>	    izpiši “</a:t>
            </a:r>
            <a:r>
              <a:rPr lang="sl-SI" dirty="0" smtClean="0">
                <a:latin typeface="Consolas" pitchFamily="49" charset="0"/>
              </a:rPr>
              <a:t>nezakonito</a:t>
            </a:r>
            <a:r>
              <a:rPr lang="sl-SI" dirty="0" smtClean="0"/>
              <a:t>”; </a:t>
            </a:r>
            <a:r>
              <a:rPr lang="sl-SI" b="1" dirty="0" err="1" smtClean="0"/>
              <a:t>return</a:t>
            </a:r>
            <a:r>
              <a:rPr lang="sl-SI" dirty="0" smtClean="0"/>
              <a:t>; }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err="1" smtClean="0"/>
              <a:t>while</a:t>
            </a:r>
            <a:r>
              <a:rPr lang="sl-SI" dirty="0" smtClean="0"/>
              <a:t> (</a:t>
            </a:r>
            <a:r>
              <a:rPr lang="sl-SI" i="1" dirty="0" err="1" smtClean="0"/>
              <a:t>gets</a:t>
            </a:r>
            <a:r>
              <a:rPr lang="sl-SI" dirty="0" smtClean="0"/>
              <a:t>(</a:t>
            </a:r>
            <a:r>
              <a:rPr lang="sl-SI" i="1" dirty="0" smtClean="0"/>
              <a:t>s</a:t>
            </a:r>
            <a:r>
              <a:rPr lang="sl-SI" dirty="0" smtClean="0"/>
              <a:t>)) {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i="1" dirty="0" err="1" smtClean="0"/>
              <a:t>kk</a:t>
            </a:r>
            <a:r>
              <a:rPr lang="sl-SI" dirty="0" smtClean="0"/>
              <a:t> = </a:t>
            </a:r>
            <a:r>
              <a:rPr lang="sl-SI" i="1" dirty="0" err="1" smtClean="0"/>
              <a:t>vStevilo</a:t>
            </a:r>
            <a:r>
              <a:rPr lang="sl-SI" dirty="0" smtClean="0"/>
              <a:t>(</a:t>
            </a:r>
            <a:r>
              <a:rPr lang="sl-SI" i="1" dirty="0" smtClean="0"/>
              <a:t>s</a:t>
            </a:r>
            <a:r>
              <a:rPr lang="sl-SI" dirty="0" smtClean="0"/>
              <a:t>);</a:t>
            </a:r>
            <a:br>
              <a:rPr lang="sl-SI" dirty="0" smtClean="0"/>
            </a:br>
            <a:r>
              <a:rPr lang="sl-SI" dirty="0" smtClean="0"/>
              <a:t>      </a:t>
            </a:r>
            <a:r>
              <a:rPr lang="sl-SI" b="1" dirty="0" err="1" smtClean="0"/>
              <a:t>if</a:t>
            </a:r>
            <a:r>
              <a:rPr lang="sl-SI" dirty="0" smtClean="0"/>
              <a:t> ((</a:t>
            </a:r>
            <a:r>
              <a:rPr lang="sl-SI" i="1" dirty="0" smtClean="0"/>
              <a:t>k</a:t>
            </a:r>
            <a:r>
              <a:rPr lang="sl-SI" dirty="0" smtClean="0"/>
              <a:t> &amp; </a:t>
            </a:r>
            <a:r>
              <a:rPr lang="sl-SI" i="1" dirty="0" err="1" smtClean="0"/>
              <a:t>kk</a:t>
            </a:r>
            <a:r>
              <a:rPr lang="sl-SI" dirty="0" smtClean="0"/>
              <a:t>) == </a:t>
            </a:r>
            <a:r>
              <a:rPr lang="sl-SI" i="1" dirty="0" smtClean="0"/>
              <a:t>k</a:t>
            </a:r>
            <a:r>
              <a:rPr lang="sl-SI" dirty="0" smtClean="0"/>
              <a:t>  </a:t>
            </a:r>
            <a:r>
              <a:rPr lang="sl-SI" b="1" dirty="0" err="1" smtClean="0"/>
              <a:t>and</a:t>
            </a:r>
            <a:r>
              <a:rPr lang="sl-SI" dirty="0" smtClean="0"/>
              <a:t>  </a:t>
            </a:r>
            <a:r>
              <a:rPr lang="sl-SI" i="1" dirty="0" err="1" smtClean="0"/>
              <a:t>kk</a:t>
            </a:r>
            <a:r>
              <a:rPr lang="sl-SI" dirty="0" smtClean="0"/>
              <a:t> != </a:t>
            </a:r>
            <a:r>
              <a:rPr lang="sl-SI" i="1" dirty="0" smtClean="0"/>
              <a:t>k</a:t>
            </a:r>
            <a:r>
              <a:rPr lang="sl-SI" dirty="0" smtClean="0"/>
              <a:t>) {</a:t>
            </a:r>
            <a:br>
              <a:rPr lang="sl-SI" dirty="0" smtClean="0"/>
            </a:br>
            <a:r>
              <a:rPr lang="sl-SI" dirty="0" smtClean="0"/>
              <a:t>	        izpiši “</a:t>
            </a:r>
            <a:r>
              <a:rPr lang="sl-SI" dirty="0" smtClean="0">
                <a:latin typeface="Consolas" pitchFamily="49" charset="0"/>
              </a:rPr>
              <a:t>sumljivo</a:t>
            </a:r>
            <a:r>
              <a:rPr lang="sl-SI" dirty="0" smtClean="0"/>
              <a:t>”; </a:t>
            </a:r>
            <a:r>
              <a:rPr lang="sl-SI" b="1" dirty="0" err="1" smtClean="0"/>
              <a:t>return</a:t>
            </a:r>
            <a:r>
              <a:rPr lang="sl-SI" dirty="0" smtClean="0"/>
              <a:t>; }}</a:t>
            </a:r>
            <a:br>
              <a:rPr lang="sl-SI" dirty="0" smtClean="0"/>
            </a:br>
            <a:r>
              <a:rPr lang="sl-SI" dirty="0" smtClean="0"/>
              <a:t>	izpiši “</a:t>
            </a:r>
            <a:r>
              <a:rPr lang="sl-SI" dirty="0" smtClean="0">
                <a:latin typeface="Consolas" pitchFamily="49" charset="0"/>
              </a:rPr>
              <a:t>zakonito</a:t>
            </a:r>
            <a:r>
              <a:rPr lang="sl-SI" dirty="0" smtClean="0"/>
              <a:t>”;</a:t>
            </a:r>
            <a:endParaRPr lang="sl-S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4508" y="4149080"/>
            <a:ext cx="3577492" cy="2708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3" name="Group 32"/>
          <p:cNvGrpSpPr/>
          <p:nvPr/>
        </p:nvGrpSpPr>
        <p:grpSpPr>
          <a:xfrm>
            <a:off x="8184232" y="1916832"/>
            <a:ext cx="2952328" cy="288032"/>
            <a:chOff x="8184232" y="1916832"/>
            <a:chExt cx="2952328" cy="288032"/>
          </a:xfrm>
        </p:grpSpPr>
        <p:sp>
          <p:nvSpPr>
            <p:cNvPr id="6" name="TextBox 5"/>
            <p:cNvSpPr txBox="1"/>
            <p:nvPr/>
          </p:nvSpPr>
          <p:spPr>
            <a:xfrm>
              <a:off x="9696400" y="191683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984432" y="191683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408368" y="191683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560496" y="191683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848528" y="191683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272464" y="191683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120336" y="191683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184232" y="1916832"/>
              <a:ext cx="720080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r"/>
              <a:r>
                <a:rPr lang="sl-SI" i="1" dirty="0" smtClean="0"/>
                <a:t>z</a:t>
              </a:r>
              <a:r>
                <a:rPr lang="sl-SI" dirty="0" smtClean="0"/>
                <a:t> =</a:t>
              </a:r>
              <a:endParaRPr lang="sl-SI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184232" y="2348880"/>
            <a:ext cx="2952328" cy="288032"/>
            <a:chOff x="8184232" y="2348880"/>
            <a:chExt cx="2952328" cy="288032"/>
          </a:xfrm>
        </p:grpSpPr>
        <p:sp>
          <p:nvSpPr>
            <p:cNvPr id="13" name="TextBox 12"/>
            <p:cNvSpPr txBox="1"/>
            <p:nvPr/>
          </p:nvSpPr>
          <p:spPr>
            <a:xfrm>
              <a:off x="9696400" y="23488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84432" y="23488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408368" y="23488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0560496" y="23488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848528" y="23488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272464" y="23488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120336" y="23488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184232" y="2348880"/>
              <a:ext cx="720080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r"/>
              <a:r>
                <a:rPr lang="sl-SI" i="1" dirty="0" smtClean="0"/>
                <a:t>k</a:t>
              </a:r>
              <a:r>
                <a:rPr lang="sl-SI" dirty="0" smtClean="0"/>
                <a:t> =</a:t>
              </a:r>
              <a:endParaRPr lang="sl-SI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896200" y="2780928"/>
            <a:ext cx="3240360" cy="288032"/>
            <a:chOff x="7896200" y="2780928"/>
            <a:chExt cx="3240360" cy="288032"/>
          </a:xfrm>
        </p:grpSpPr>
        <p:sp>
          <p:nvSpPr>
            <p:cNvPr id="20" name="TextBox 19"/>
            <p:cNvSpPr txBox="1"/>
            <p:nvPr/>
          </p:nvSpPr>
          <p:spPr>
            <a:xfrm>
              <a:off x="9696400" y="278092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984432" y="278092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408368" y="278092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0560496" y="278092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848528" y="278092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272464" y="278092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120336" y="278092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0</a:t>
              </a:r>
              <a:endParaRPr lang="sl-SI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896200" y="2780928"/>
              <a:ext cx="1008112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r"/>
              <a:r>
                <a:rPr lang="sl-SI" i="1" dirty="0" smtClean="0"/>
                <a:t>z </a:t>
              </a:r>
              <a:r>
                <a:rPr lang="sl-SI" dirty="0" smtClean="0"/>
                <a:t>&amp;</a:t>
              </a:r>
              <a:r>
                <a:rPr lang="sl-SI" i="1" dirty="0" smtClean="0"/>
                <a:t> k</a:t>
              </a:r>
              <a:r>
                <a:rPr lang="sl-SI" dirty="0" smtClean="0"/>
                <a:t> =</a:t>
              </a:r>
              <a:endParaRPr lang="sl-SI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984432" y="2780928"/>
            <a:ext cx="288032" cy="288032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35" name="TextBox 34"/>
          <p:cNvSpPr txBox="1"/>
          <p:nvPr/>
        </p:nvSpPr>
        <p:spPr>
          <a:xfrm>
            <a:off x="9984432" y="1916832"/>
            <a:ext cx="288032" cy="288032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/>
              <a:t>1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2.3 Dekodiranje nizov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Dan je postopek za kodiranje niza </a:t>
            </a:r>
            <a:r>
              <a:rPr lang="sl-SI" i="1" dirty="0" smtClean="0"/>
              <a:t>s</a:t>
            </a:r>
            <a:r>
              <a:rPr lang="sl-SI" dirty="0" smtClean="0"/>
              <a:t>:</a:t>
            </a:r>
          </a:p>
          <a:p>
            <a:pPr lvl="1"/>
            <a:r>
              <a:rPr lang="sl-SI" dirty="0" smtClean="0"/>
              <a:t>Trenutni položaj </a:t>
            </a:r>
            <a:r>
              <a:rPr lang="sl-SI" i="1" dirty="0" smtClean="0"/>
              <a:t>k</a:t>
            </a:r>
            <a:r>
              <a:rPr lang="sl-SI" dirty="0" smtClean="0"/>
              <a:t> = 1</a:t>
            </a:r>
          </a:p>
          <a:p>
            <a:pPr lvl="1"/>
            <a:r>
              <a:rPr lang="sl-SI" dirty="0" smtClean="0"/>
              <a:t>Poišči prvi samoglasnik za </a:t>
            </a:r>
            <a:r>
              <a:rPr lang="sl-SI" i="1" dirty="0" smtClean="0"/>
              <a:t>k</a:t>
            </a:r>
            <a:r>
              <a:rPr lang="sl-SI" dirty="0" smtClean="0"/>
              <a:t>, obrni podniz od </a:t>
            </a:r>
            <a:r>
              <a:rPr lang="sl-SI" i="1" dirty="0" smtClean="0"/>
              <a:t>k</a:t>
            </a:r>
            <a:r>
              <a:rPr lang="sl-SI" dirty="0" smtClean="0"/>
              <a:t> do tega samoglasnika</a:t>
            </a:r>
          </a:p>
          <a:p>
            <a:pPr lvl="1"/>
            <a:r>
              <a:rPr lang="sl-SI" i="1" dirty="0" smtClean="0"/>
              <a:t>k</a:t>
            </a:r>
            <a:r>
              <a:rPr lang="sl-SI" dirty="0" smtClean="0"/>
              <a:t> = </a:t>
            </a:r>
            <a:r>
              <a:rPr lang="sl-SI" i="1" dirty="0" smtClean="0"/>
              <a:t>k</a:t>
            </a:r>
            <a:r>
              <a:rPr lang="sl-SI" dirty="0" smtClean="0"/>
              <a:t> + 1, ponovi prejšnji korak (dokler ne zmanjka samoglasnikov)</a:t>
            </a:r>
          </a:p>
          <a:p>
            <a:pPr lvl="1"/>
            <a:r>
              <a:rPr lang="sl-SI" dirty="0" smtClean="0"/>
              <a:t>Zapomnimo si tudi zaporedje dolžin obrnjenih podnizov</a:t>
            </a:r>
          </a:p>
          <a:p>
            <a:r>
              <a:rPr lang="sl-SI" dirty="0" smtClean="0"/>
              <a:t>Naloga: napiši postopek za dekodiranje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Naj bo </a:t>
            </a:r>
            <a:r>
              <a:rPr lang="sl-SI" i="1" dirty="0" smtClean="0"/>
              <a:t>d</a:t>
            </a:r>
            <a:r>
              <a:rPr lang="sl-SI" baseline="-25000" dirty="0" smtClean="0"/>
              <a:t>1</a:t>
            </a:r>
            <a:r>
              <a:rPr lang="sl-SI" dirty="0" smtClean="0"/>
              <a:t>, </a:t>
            </a:r>
            <a:r>
              <a:rPr lang="sl-SI" i="1" dirty="0" smtClean="0"/>
              <a:t>d</a:t>
            </a:r>
            <a:r>
              <a:rPr lang="sl-SI" baseline="-25000" dirty="0" smtClean="0"/>
              <a:t>2</a:t>
            </a:r>
            <a:r>
              <a:rPr lang="sl-SI" dirty="0" smtClean="0"/>
              <a:t>, ..., </a:t>
            </a:r>
            <a:r>
              <a:rPr lang="sl-SI" i="1" dirty="0" smtClean="0"/>
              <a:t>d</a:t>
            </a:r>
            <a:r>
              <a:rPr lang="sl-SI" i="1" baseline="-25000" dirty="0" smtClean="0"/>
              <a:t>m</a:t>
            </a:r>
            <a:r>
              <a:rPr lang="sl-SI" dirty="0" smtClean="0"/>
              <a:t> naš seznam dolžin </a:t>
            </a:r>
            <a:br>
              <a:rPr lang="sl-SI" dirty="0" smtClean="0"/>
            </a:br>
            <a:r>
              <a:rPr lang="sl-SI" dirty="0" smtClean="0"/>
              <a:t>obrnjenih podnizov</a:t>
            </a:r>
          </a:p>
          <a:p>
            <a:pPr lvl="1"/>
            <a:r>
              <a:rPr lang="sl-SI" dirty="0" smtClean="0"/>
              <a:t>For </a:t>
            </a:r>
            <a:r>
              <a:rPr lang="sl-SI" i="1" dirty="0" smtClean="0"/>
              <a:t>k</a:t>
            </a:r>
            <a:r>
              <a:rPr lang="sl-SI" dirty="0" smtClean="0"/>
              <a:t> := </a:t>
            </a:r>
            <a:r>
              <a:rPr lang="sl-SI" i="1" dirty="0" smtClean="0"/>
              <a:t>m</a:t>
            </a:r>
            <a:r>
              <a:rPr lang="sl-SI" dirty="0" smtClean="0"/>
              <a:t>, </a:t>
            </a:r>
            <a:r>
              <a:rPr lang="sl-SI" i="1" dirty="0" smtClean="0"/>
              <a:t>m</a:t>
            </a:r>
            <a:r>
              <a:rPr lang="sl-SI" dirty="0" smtClean="0"/>
              <a:t> – 1, ..., 2, 1:</a:t>
            </a:r>
            <a:br>
              <a:rPr lang="sl-SI" dirty="0" smtClean="0"/>
            </a:br>
            <a:r>
              <a:rPr lang="sl-SI" dirty="0" smtClean="0"/>
              <a:t>	obrni v </a:t>
            </a:r>
            <a:r>
              <a:rPr lang="sl-SI" i="1" dirty="0" smtClean="0"/>
              <a:t>s</a:t>
            </a:r>
            <a:r>
              <a:rPr lang="sl-SI" dirty="0" smtClean="0"/>
              <a:t> podniz od </a:t>
            </a:r>
            <a:r>
              <a:rPr lang="sl-SI" i="1" dirty="0" smtClean="0"/>
              <a:t>k</a:t>
            </a:r>
            <a:r>
              <a:rPr lang="sl-SI" dirty="0" smtClean="0"/>
              <a:t> do </a:t>
            </a:r>
            <a:r>
              <a:rPr lang="sl-SI" i="1" dirty="0" smtClean="0"/>
              <a:t>k</a:t>
            </a:r>
            <a:r>
              <a:rPr lang="sl-SI" dirty="0" smtClean="0"/>
              <a:t> + </a:t>
            </a:r>
            <a:r>
              <a:rPr lang="sl-SI" i="1" dirty="0" smtClean="0"/>
              <a:t>d</a:t>
            </a:r>
            <a:r>
              <a:rPr lang="sl-SI" i="1" baseline="-25000" dirty="0" smtClean="0"/>
              <a:t>k</a:t>
            </a:r>
            <a:r>
              <a:rPr lang="sl-SI" dirty="0" smtClean="0"/>
              <a:t> – 1;</a:t>
            </a: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17429" y="0"/>
            <a:ext cx="3271837" cy="18408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90152" y="3821437"/>
            <a:ext cx="3799114" cy="20976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01286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10128448" y="5301208"/>
            <a:ext cx="1152128" cy="864096"/>
            <a:chOff x="8112224" y="5733256"/>
            <a:chExt cx="1152128" cy="864096"/>
          </a:xfrm>
        </p:grpSpPr>
        <p:sp>
          <p:nvSpPr>
            <p:cNvPr id="27" name="TextBox 26"/>
            <p:cNvSpPr txBox="1"/>
            <p:nvPr/>
          </p:nvSpPr>
          <p:spPr>
            <a:xfrm>
              <a:off x="8112224" y="6309320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400256" y="6309320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688288" y="6309320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976320" y="6309320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112224" y="6021288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400256" y="6021288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688288" y="6021288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976320" y="6021288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8112224" y="5733256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400256" y="5733256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688288" y="5733256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8976320" y="5733256"/>
              <a:ext cx="288032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endParaRPr lang="sl-SI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2.4 Silhuete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Imamo pravokotno mrežo </a:t>
            </a:r>
            <a:r>
              <a:rPr lang="sl-SI" i="1" dirty="0" smtClean="0"/>
              <a:t>w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 </a:t>
            </a:r>
            <a:r>
              <a:rPr lang="sl-SI" i="1" dirty="0" smtClean="0">
                <a:sym typeface="Symbol" panose="05050102010706020507" pitchFamily="18" charset="2"/>
              </a:rPr>
              <a:t>h</a:t>
            </a:r>
            <a:r>
              <a:rPr lang="sl-SI" dirty="0" smtClean="0">
                <a:sym typeface="Symbol" panose="05050102010706020507" pitchFamily="18" charset="2"/>
              </a:rPr>
              <a:t> stolpnic</a:t>
            </a:r>
          </a:p>
          <a:p>
            <a:pPr lvl="1"/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rc</a:t>
            </a:r>
            <a:r>
              <a:rPr lang="sl-SI" dirty="0" smtClean="0">
                <a:sym typeface="Symbol" panose="05050102010706020507" pitchFamily="18" charset="2"/>
              </a:rPr>
              <a:t> = višina stolpnice v vrstici </a:t>
            </a:r>
            <a:r>
              <a:rPr lang="sl-SI" i="1" dirty="0" smtClean="0">
                <a:sym typeface="Symbol" panose="05050102010706020507" pitchFamily="18" charset="2"/>
              </a:rPr>
              <a:t>r</a:t>
            </a:r>
            <a:r>
              <a:rPr lang="sl-SI" dirty="0" smtClean="0">
                <a:sym typeface="Symbol" panose="05050102010706020507" pitchFamily="18" charset="2"/>
              </a:rPr>
              <a:t> in stolpcu </a:t>
            </a:r>
            <a:r>
              <a:rPr lang="sl-SI" i="1" dirty="0" smtClean="0">
                <a:sym typeface="Symbol" panose="05050102010706020507" pitchFamily="18" charset="2"/>
              </a:rPr>
              <a:t>c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Teh višin ne poznamo, pač pa poznamo maksimume v vsaki vrstici in stolpcu:</a:t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i="1" dirty="0" smtClean="0">
                <a:sym typeface="Symbol" panose="05050102010706020507" pitchFamily="18" charset="2"/>
              </a:rPr>
              <a:t>x</a:t>
            </a:r>
            <a:r>
              <a:rPr lang="sl-SI" i="1" baseline="-25000" dirty="0" smtClean="0">
                <a:sym typeface="Symbol" panose="05050102010706020507" pitchFamily="18" charset="2"/>
              </a:rPr>
              <a:t>c</a:t>
            </a:r>
            <a:r>
              <a:rPr lang="sl-SI" dirty="0" smtClean="0">
                <a:sym typeface="Symbol" panose="05050102010706020507" pitchFamily="18" charset="2"/>
              </a:rPr>
              <a:t> = max</a:t>
            </a:r>
            <a:r>
              <a:rPr lang="sl-SI" i="1" baseline="-25000" dirty="0" smtClean="0">
                <a:sym typeface="Symbol" panose="05050102010706020507" pitchFamily="18" charset="2"/>
              </a:rPr>
              <a:t>r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r>
              <a:rPr lang="sl-SI" i="1" dirty="0" smtClean="0">
                <a:sym typeface="Symbol" panose="05050102010706020507" pitchFamily="18" charset="2"/>
              </a:rPr>
              <a:t>a</a:t>
            </a:r>
            <a:r>
              <a:rPr lang="sl-SI" i="1" baseline="-25000" dirty="0" smtClean="0">
                <a:sym typeface="Symbol" panose="05050102010706020507" pitchFamily="18" charset="2"/>
              </a:rPr>
              <a:t>rc </a:t>
            </a:r>
            <a:r>
              <a:rPr lang="sl-SI" dirty="0" smtClean="0">
                <a:sym typeface="Symbol" panose="05050102010706020507" pitchFamily="18" charset="2"/>
              </a:rPr>
              <a:t>,  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i="1" baseline="-25000" dirty="0" smtClean="0">
                <a:sym typeface="Symbol" panose="05050102010706020507" pitchFamily="18" charset="2"/>
              </a:rPr>
              <a:t>r</a:t>
            </a:r>
            <a:r>
              <a:rPr lang="sl-SI" dirty="0" smtClean="0">
                <a:sym typeface="Symbol" panose="05050102010706020507" pitchFamily="18" charset="2"/>
              </a:rPr>
              <a:t> = max</a:t>
            </a:r>
            <a:r>
              <a:rPr lang="sl-SI" i="1" baseline="-25000" dirty="0" smtClean="0">
                <a:sym typeface="Symbol" panose="05050102010706020507" pitchFamily="18" charset="2"/>
              </a:rPr>
              <a:t>c</a:t>
            </a:r>
            <a:r>
              <a:rPr lang="sl-SI" i="1" dirty="0" smtClean="0">
                <a:sym typeface="Symbol" panose="05050102010706020507" pitchFamily="18" charset="2"/>
              </a:rPr>
              <a:t> a</a:t>
            </a:r>
            <a:r>
              <a:rPr lang="sl-SI" i="1" baseline="-25000" dirty="0" smtClean="0">
                <a:sym typeface="Symbol" panose="05050102010706020507" pitchFamily="18" charset="2"/>
              </a:rPr>
              <a:t>rc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Poišči poljuben nabor višin, ki je skladen s temi maksimumi </a:t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dirty="0" smtClean="0">
                <a:sym typeface="Symbol" panose="05050102010706020507" pitchFamily="18" charset="2"/>
              </a:rPr>
              <a:t>(ali pa ugotovi, da ne obstaja)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max</a:t>
            </a:r>
            <a:r>
              <a:rPr lang="sl-SI" i="1" baseline="-25000" dirty="0" smtClean="0"/>
              <a:t>c</a:t>
            </a:r>
            <a:r>
              <a:rPr lang="sl-SI" dirty="0" smtClean="0"/>
              <a:t> </a:t>
            </a:r>
            <a:r>
              <a:rPr lang="sl-SI" i="1" dirty="0" smtClean="0"/>
              <a:t>x</a:t>
            </a:r>
            <a:r>
              <a:rPr lang="sl-SI" i="1" baseline="-25000" dirty="0" smtClean="0"/>
              <a:t>c</a:t>
            </a:r>
            <a:r>
              <a:rPr lang="sl-SI" dirty="0" smtClean="0"/>
              <a:t> mora biti najvišja stolpnica, max</a:t>
            </a:r>
            <a:r>
              <a:rPr lang="sl-SI" i="1" baseline="-25000" dirty="0" smtClean="0"/>
              <a:t>r</a:t>
            </a:r>
            <a:r>
              <a:rPr lang="sl-SI" dirty="0" smtClean="0"/>
              <a:t> </a:t>
            </a:r>
            <a:r>
              <a:rPr lang="sl-SI" i="1" dirty="0" smtClean="0"/>
              <a:t>y</a:t>
            </a:r>
            <a:r>
              <a:rPr lang="sl-SI" i="1" baseline="-25000" dirty="0" smtClean="0"/>
              <a:t>r</a:t>
            </a:r>
            <a:r>
              <a:rPr lang="sl-SI" dirty="0" smtClean="0"/>
              <a:t> prav tako – oba maksimuma morata biti torej enaka, sicer je problem nerešljiv</a:t>
            </a:r>
          </a:p>
          <a:p>
            <a:pPr lvl="1"/>
            <a:r>
              <a:rPr lang="sl-SI" dirty="0" smtClean="0"/>
              <a:t>Naj bo </a:t>
            </a:r>
            <a:r>
              <a:rPr lang="sl-SI" i="1" dirty="0" smtClean="0"/>
              <a:t>C</a:t>
            </a:r>
            <a:r>
              <a:rPr lang="sl-SI" dirty="0" smtClean="0"/>
              <a:t> stolpec, kjer </a:t>
            </a:r>
            <a:r>
              <a:rPr lang="sl-SI" i="1" dirty="0" smtClean="0"/>
              <a:t>x</a:t>
            </a:r>
            <a:r>
              <a:rPr lang="sl-SI" i="1" baseline="-25000" dirty="0" smtClean="0"/>
              <a:t>c</a:t>
            </a:r>
            <a:r>
              <a:rPr lang="sl-SI" dirty="0" smtClean="0"/>
              <a:t> doseže maksimum, </a:t>
            </a:r>
            <a:r>
              <a:rPr lang="sl-SI" i="1" dirty="0" smtClean="0"/>
              <a:t>R</a:t>
            </a:r>
            <a:r>
              <a:rPr lang="sl-SI" dirty="0" smtClean="0"/>
              <a:t> pa vrstica, kjer </a:t>
            </a:r>
            <a:r>
              <a:rPr lang="sl-SI" i="1" dirty="0" smtClean="0"/>
              <a:t>y</a:t>
            </a:r>
            <a:r>
              <a:rPr lang="sl-SI" i="1" baseline="-25000" dirty="0" smtClean="0"/>
              <a:t>r</a:t>
            </a:r>
            <a:r>
              <a:rPr lang="sl-SI" dirty="0" smtClean="0"/>
              <a:t> doseže maksimum</a:t>
            </a:r>
          </a:p>
          <a:p>
            <a:pPr lvl="1"/>
            <a:r>
              <a:rPr lang="sl-SI" dirty="0" smtClean="0"/>
              <a:t>V stolpec </a:t>
            </a:r>
            <a:r>
              <a:rPr lang="sl-SI" i="1" dirty="0" smtClean="0"/>
              <a:t>C</a:t>
            </a:r>
            <a:r>
              <a:rPr lang="sl-SI" dirty="0" smtClean="0"/>
              <a:t> postavimo stolpnice z višinami </a:t>
            </a:r>
            <a:r>
              <a:rPr lang="sl-SI" i="1" dirty="0" smtClean="0"/>
              <a:t>y</a:t>
            </a:r>
            <a:r>
              <a:rPr lang="sl-SI" baseline="-25000" dirty="0" smtClean="0"/>
              <a:t>1</a:t>
            </a:r>
            <a:r>
              <a:rPr lang="sl-SI" dirty="0" smtClean="0"/>
              <a:t>, ..., </a:t>
            </a:r>
            <a:r>
              <a:rPr lang="sl-SI" i="1" dirty="0" smtClean="0"/>
              <a:t>y</a:t>
            </a:r>
            <a:r>
              <a:rPr lang="sl-SI" i="1" baseline="-25000" dirty="0" smtClean="0"/>
              <a:t>h </a:t>
            </a:r>
            <a:r>
              <a:rPr lang="sl-SI" dirty="0" smtClean="0"/>
              <a:t>, </a:t>
            </a:r>
            <a:br>
              <a:rPr lang="sl-SI" dirty="0" smtClean="0"/>
            </a:br>
            <a:r>
              <a:rPr lang="sl-SI" dirty="0" smtClean="0"/>
              <a:t>v vrstico </a:t>
            </a:r>
            <a:r>
              <a:rPr lang="sl-SI" i="1" dirty="0" smtClean="0"/>
              <a:t>R</a:t>
            </a:r>
            <a:r>
              <a:rPr lang="sl-SI" dirty="0" smtClean="0"/>
              <a:t> pa stolpnice z višinami </a:t>
            </a:r>
            <a:r>
              <a:rPr lang="sl-SI" i="1" dirty="0" smtClean="0"/>
              <a:t>x</a:t>
            </a:r>
            <a:r>
              <a:rPr lang="sl-SI" baseline="-25000" dirty="0" smtClean="0"/>
              <a:t>1</a:t>
            </a:r>
            <a:r>
              <a:rPr lang="sl-SI" dirty="0" smtClean="0"/>
              <a:t>, ..., </a:t>
            </a:r>
            <a:r>
              <a:rPr lang="sl-SI" i="1" dirty="0" smtClean="0"/>
              <a:t>x</a:t>
            </a:r>
            <a:r>
              <a:rPr lang="sl-SI" i="1" baseline="-25000" dirty="0" smtClean="0"/>
              <a:t>w</a:t>
            </a:r>
          </a:p>
          <a:p>
            <a:pPr lvl="1"/>
            <a:r>
              <a:rPr lang="sl-SI" dirty="0" smtClean="0"/>
              <a:t>Vse ostale stolpnice lahko dobijo minimalno višino (1</a:t>
            </a:r>
            <a:r>
              <a:rPr lang="sl-SI" dirty="0" smtClean="0"/>
              <a:t>)</a:t>
            </a:r>
          </a:p>
          <a:p>
            <a:pPr lvl="2"/>
            <a:r>
              <a:rPr lang="sl-SI" dirty="0" smtClean="0"/>
              <a:t>Oz. natančneje, </a:t>
            </a:r>
            <a:r>
              <a:rPr lang="sl-SI" i="1" dirty="0" err="1" smtClean="0"/>
              <a:t>a</a:t>
            </a:r>
            <a:r>
              <a:rPr lang="sl-SI" i="1" baseline="-25000" dirty="0" err="1" smtClean="0"/>
              <a:t>rc</a:t>
            </a:r>
            <a:r>
              <a:rPr lang="sl-SI" dirty="0" smtClean="0"/>
              <a:t> lahko dobi poljubno višino od 1 do min{</a:t>
            </a:r>
            <a:r>
              <a:rPr lang="sl-SI" i="1" dirty="0" err="1" smtClean="0"/>
              <a:t>x</a:t>
            </a:r>
            <a:r>
              <a:rPr lang="sl-SI" i="1" baseline="-25000" dirty="0" err="1" smtClean="0"/>
              <a:t>c</a:t>
            </a:r>
            <a:r>
              <a:rPr lang="sl-SI" dirty="0" smtClean="0"/>
              <a:t>, </a:t>
            </a:r>
            <a:r>
              <a:rPr lang="sl-SI" i="1" dirty="0" err="1" smtClean="0"/>
              <a:t>y</a:t>
            </a:r>
            <a:r>
              <a:rPr lang="sl-SI" i="1" baseline="-25000" dirty="0" err="1" smtClean="0"/>
              <a:t>r</a:t>
            </a:r>
            <a:r>
              <a:rPr lang="sl-SI" dirty="0" smtClean="0"/>
              <a:t>}</a:t>
            </a: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91750" y="0"/>
            <a:ext cx="2000250" cy="14954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836729" y="2275114"/>
            <a:ext cx="1338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4 3 </a:t>
            </a:r>
            <a:b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9 3 6 9</a:t>
            </a:r>
            <a:b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sl-SI" dirty="0" smtClean="0">
                <a:latin typeface="Consolas" panose="020B0609020204030204" pitchFamily="49" charset="0"/>
                <a:cs typeface="Consolas" panose="020B0609020204030204" pitchFamily="49" charset="0"/>
              </a:rPr>
              <a:t>9 6 9</a:t>
            </a:r>
            <a:endParaRPr lang="sl-SI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10128448" y="5301208"/>
            <a:ext cx="864096" cy="576064"/>
            <a:chOff x="10128448" y="5301208"/>
            <a:chExt cx="864096" cy="576064"/>
          </a:xfrm>
        </p:grpSpPr>
        <p:sp>
          <p:nvSpPr>
            <p:cNvPr id="16" name="TextBox 15"/>
            <p:cNvSpPr txBox="1"/>
            <p:nvPr/>
          </p:nvSpPr>
          <p:spPr>
            <a:xfrm>
              <a:off x="10128448" y="55892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416480" y="55892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704512" y="55892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128448" y="530120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0416480" y="530120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704512" y="530120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1</a:t>
              </a:r>
              <a:endParaRPr lang="sl-SI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0128448" y="5301208"/>
            <a:ext cx="1152128" cy="864096"/>
            <a:chOff x="10128448" y="5301208"/>
            <a:chExt cx="1152128" cy="864096"/>
          </a:xfrm>
        </p:grpSpPr>
        <p:sp>
          <p:nvSpPr>
            <p:cNvPr id="12" name="TextBox 11"/>
            <p:cNvSpPr txBox="1"/>
            <p:nvPr/>
          </p:nvSpPr>
          <p:spPr>
            <a:xfrm>
              <a:off x="10128448" y="5877272"/>
              <a:ext cx="288032" cy="28803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9</a:t>
              </a:r>
              <a:endParaRPr lang="sl-SI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416480" y="5877272"/>
              <a:ext cx="288032" cy="28803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3</a:t>
              </a:r>
              <a:endParaRPr lang="sl-SI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704512" y="5877272"/>
              <a:ext cx="288032" cy="28803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6</a:t>
              </a:r>
              <a:endParaRPr lang="sl-SI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992544" y="5877272"/>
              <a:ext cx="288032" cy="28803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9</a:t>
              </a:r>
              <a:endParaRPr lang="sl-SI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992544" y="5589240"/>
              <a:ext cx="288032" cy="28803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6</a:t>
              </a:r>
              <a:endParaRPr lang="sl-SI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0992544" y="5301208"/>
              <a:ext cx="288032" cy="28803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9</a:t>
              </a:r>
              <a:endParaRPr lang="sl-SI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9768408" y="5301208"/>
            <a:ext cx="1512168" cy="1224136"/>
            <a:chOff x="9768408" y="5301208"/>
            <a:chExt cx="1512168" cy="1224136"/>
          </a:xfrm>
        </p:grpSpPr>
        <p:sp>
          <p:nvSpPr>
            <p:cNvPr id="8" name="TextBox 7"/>
            <p:cNvSpPr txBox="1"/>
            <p:nvPr/>
          </p:nvSpPr>
          <p:spPr>
            <a:xfrm>
              <a:off x="10128448" y="623731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9</a:t>
              </a:r>
              <a:endParaRPr lang="sl-SI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416480" y="623731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3</a:t>
              </a:r>
              <a:endParaRPr lang="sl-SI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704512" y="623731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6</a:t>
              </a:r>
              <a:endParaRPr lang="sl-SI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992544" y="623731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9</a:t>
              </a:r>
              <a:endParaRPr lang="sl-SI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768408" y="5877272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9</a:t>
              </a:r>
              <a:endParaRPr lang="sl-SI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768408" y="55892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6</a:t>
              </a:r>
              <a:endParaRPr lang="sl-SI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768408" y="5301208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sl-SI" dirty="0" smtClean="0"/>
                <a:t>9</a:t>
              </a:r>
              <a:endParaRPr lang="sl-SI" dirty="0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10992544" y="6237312"/>
            <a:ext cx="288032" cy="2880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/>
              <a:t>9</a:t>
            </a:r>
            <a:endParaRPr lang="sl-SI" dirty="0"/>
          </a:p>
        </p:txBody>
      </p:sp>
      <p:sp>
        <p:nvSpPr>
          <p:cNvPr id="41" name="TextBox 40"/>
          <p:cNvSpPr txBox="1"/>
          <p:nvPr/>
        </p:nvSpPr>
        <p:spPr>
          <a:xfrm>
            <a:off x="9768408" y="5877272"/>
            <a:ext cx="288032" cy="2880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sl-SI" dirty="0" smtClean="0"/>
              <a:t>9</a:t>
            </a:r>
            <a:endParaRPr lang="sl-SI" dirty="0"/>
          </a:p>
        </p:txBody>
      </p:sp>
    </p:spTree>
    <p:extLst>
      <p:ext uri="{BB962C8B-B14F-4D97-AF65-F5344CB8AC3E}">
        <p14:creationId xmlns="" xmlns:p14="http://schemas.microsoft.com/office/powerpoint/2010/main" val="846616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0" grpId="0" animBg="1"/>
      <p:bldP spid="4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2.5 Ribič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Dana je številska premica, na koordinatah </a:t>
            </a:r>
            <a:r>
              <a:rPr lang="sl-SI" i="1" dirty="0" smtClean="0"/>
              <a:t>x</a:t>
            </a:r>
            <a:r>
              <a:rPr lang="sl-SI" baseline="-25000" dirty="0" smtClean="0"/>
              <a:t>1</a:t>
            </a:r>
            <a:r>
              <a:rPr lang="sl-SI" dirty="0" smtClean="0"/>
              <a:t>, </a:t>
            </a:r>
            <a:r>
              <a:rPr lang="sl-SI" i="1" dirty="0" smtClean="0"/>
              <a:t>x</a:t>
            </a:r>
            <a:r>
              <a:rPr lang="sl-SI" baseline="-25000" dirty="0" smtClean="0"/>
              <a:t>2</a:t>
            </a:r>
            <a:r>
              <a:rPr lang="sl-SI" dirty="0" smtClean="0"/>
              <a:t>, ..., </a:t>
            </a:r>
            <a:r>
              <a:rPr lang="sl-SI" i="1" dirty="0" smtClean="0"/>
              <a:t>x</a:t>
            </a:r>
            <a:r>
              <a:rPr lang="sl-SI" i="1" baseline="-25000" dirty="0" smtClean="0"/>
              <a:t>n</a:t>
            </a:r>
            <a:r>
              <a:rPr lang="sl-SI" dirty="0" smtClean="0"/>
              <a:t> so ribe</a:t>
            </a:r>
          </a:p>
          <a:p>
            <a:r>
              <a:rPr lang="sl-SI" dirty="0" smtClean="0"/>
              <a:t>Imamo mrežo dolžine </a:t>
            </a:r>
            <a:r>
              <a:rPr lang="sl-SI" i="1" dirty="0" smtClean="0"/>
              <a:t>d</a:t>
            </a:r>
            <a:r>
              <a:rPr lang="sl-SI" dirty="0" smtClean="0"/>
              <a:t>; če jo postavimo na </a:t>
            </a:r>
            <a:r>
              <a:rPr lang="sl-SI" i="1" dirty="0" smtClean="0"/>
              <a:t>x</a:t>
            </a:r>
            <a:r>
              <a:rPr lang="sl-SI" dirty="0" smtClean="0"/>
              <a:t>, ujamemo vse ribe od </a:t>
            </a:r>
            <a:r>
              <a:rPr lang="sl-SI" i="1" dirty="0" smtClean="0"/>
              <a:t>x</a:t>
            </a:r>
            <a:r>
              <a:rPr lang="sl-SI" dirty="0" smtClean="0"/>
              <a:t> do vključno </a:t>
            </a:r>
            <a:r>
              <a:rPr lang="sl-SI" i="1" dirty="0" smtClean="0"/>
              <a:t>x</a:t>
            </a:r>
            <a:r>
              <a:rPr lang="sl-SI" dirty="0" smtClean="0"/>
              <a:t> + </a:t>
            </a:r>
            <a:r>
              <a:rPr lang="sl-SI" i="1" dirty="0" smtClean="0"/>
              <a:t>d</a:t>
            </a:r>
            <a:r>
              <a:rPr lang="sl-SI" dirty="0" smtClean="0"/>
              <a:t> – 1</a:t>
            </a:r>
          </a:p>
          <a:p>
            <a:r>
              <a:rPr lang="sl-SI" dirty="0" smtClean="0"/>
              <a:t>Pri koliko celoštevilskih </a:t>
            </a:r>
            <a:r>
              <a:rPr lang="sl-SI" i="1" dirty="0" smtClean="0"/>
              <a:t>x</a:t>
            </a:r>
            <a:r>
              <a:rPr lang="sl-SI" dirty="0" smtClean="0"/>
              <a:t> bomo ujeli natanko </a:t>
            </a:r>
            <a:r>
              <a:rPr lang="sl-SI" i="1" dirty="0" smtClean="0"/>
              <a:t>k</a:t>
            </a:r>
            <a:r>
              <a:rPr lang="sl-SI" dirty="0" smtClean="0"/>
              <a:t> rib?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Če počasi premikamo mrežo od manjših x proti večjim,</a:t>
            </a:r>
            <a:br>
              <a:rPr lang="sl-SI" dirty="0" smtClean="0"/>
            </a:br>
            <a:r>
              <a:rPr lang="sl-SI" dirty="0" smtClean="0"/>
              <a:t>pride do sprememb ulova le:</a:t>
            </a:r>
          </a:p>
          <a:p>
            <a:pPr lvl="2"/>
            <a:r>
              <a:rPr lang="sl-SI" dirty="0" smtClean="0"/>
              <a:t>Ko se </a:t>
            </a:r>
            <a:r>
              <a:rPr lang="sl-SI" i="1" dirty="0" smtClean="0"/>
              <a:t>x</a:t>
            </a:r>
            <a:r>
              <a:rPr lang="sl-SI" dirty="0" smtClean="0"/>
              <a:t> poveča z </a:t>
            </a:r>
            <a:r>
              <a:rPr lang="sl-SI" i="1" dirty="0" smtClean="0"/>
              <a:t>x</a:t>
            </a:r>
            <a:r>
              <a:rPr lang="sl-SI" i="1" baseline="-25000" dirty="0" smtClean="0"/>
              <a:t>i</a:t>
            </a:r>
            <a:r>
              <a:rPr lang="sl-SI" dirty="0" smtClean="0"/>
              <a:t> na </a:t>
            </a:r>
            <a:r>
              <a:rPr lang="sl-SI" i="1" dirty="0" smtClean="0"/>
              <a:t>x</a:t>
            </a:r>
            <a:r>
              <a:rPr lang="sl-SI" i="1" baseline="-25000" dirty="0" smtClean="0"/>
              <a:t>i</a:t>
            </a:r>
            <a:r>
              <a:rPr lang="sl-SI" dirty="0" smtClean="0"/>
              <a:t> + 1 (riba </a:t>
            </a:r>
            <a:r>
              <a:rPr lang="sl-SI" i="1" dirty="0" smtClean="0"/>
              <a:t>x</a:t>
            </a:r>
            <a:r>
              <a:rPr lang="sl-SI" i="1" baseline="-25000" dirty="0" smtClean="0"/>
              <a:t>i</a:t>
            </a:r>
            <a:r>
              <a:rPr lang="sl-SI" dirty="0" smtClean="0"/>
              <a:t> pade iz mreže)</a:t>
            </a:r>
          </a:p>
          <a:p>
            <a:pPr lvl="2"/>
            <a:r>
              <a:rPr lang="sl-SI" dirty="0" smtClean="0"/>
              <a:t>Ko se </a:t>
            </a:r>
            <a:r>
              <a:rPr lang="sl-SI" i="1" dirty="0" smtClean="0"/>
              <a:t>x</a:t>
            </a:r>
            <a:r>
              <a:rPr lang="sl-SI" dirty="0" smtClean="0"/>
              <a:t> poveča z </a:t>
            </a:r>
            <a:r>
              <a:rPr lang="sl-SI" i="1" dirty="0" smtClean="0"/>
              <a:t>x</a:t>
            </a:r>
            <a:r>
              <a:rPr lang="sl-SI" i="1" baseline="-25000" dirty="0" smtClean="0"/>
              <a:t>i</a:t>
            </a:r>
            <a:r>
              <a:rPr lang="sl-SI" dirty="0" smtClean="0"/>
              <a:t> – </a:t>
            </a:r>
            <a:r>
              <a:rPr lang="sl-SI" i="1" dirty="0" smtClean="0"/>
              <a:t>d</a:t>
            </a:r>
            <a:r>
              <a:rPr lang="sl-SI" dirty="0" smtClean="0"/>
              <a:t> na </a:t>
            </a:r>
            <a:r>
              <a:rPr lang="sl-SI" i="1" dirty="0" smtClean="0"/>
              <a:t>x</a:t>
            </a:r>
            <a:r>
              <a:rPr lang="sl-SI" i="1" baseline="-25000" dirty="0" smtClean="0"/>
              <a:t>i</a:t>
            </a:r>
            <a:r>
              <a:rPr lang="sl-SI" dirty="0" smtClean="0"/>
              <a:t> – </a:t>
            </a:r>
            <a:r>
              <a:rPr lang="sl-SI" i="1" dirty="0" smtClean="0"/>
              <a:t>d</a:t>
            </a:r>
            <a:r>
              <a:rPr lang="sl-SI" dirty="0" smtClean="0"/>
              <a:t> + 1 (riba </a:t>
            </a:r>
            <a:r>
              <a:rPr lang="sl-SI" i="1" dirty="0" smtClean="0"/>
              <a:t>x</a:t>
            </a:r>
            <a:r>
              <a:rPr lang="sl-SI" i="1" baseline="-25000" dirty="0" smtClean="0"/>
              <a:t>i</a:t>
            </a:r>
            <a:r>
              <a:rPr lang="sl-SI" dirty="0" smtClean="0"/>
              <a:t> pride v mrežo)</a:t>
            </a:r>
          </a:p>
          <a:p>
            <a:pPr lvl="1"/>
            <a:r>
              <a:rPr lang="sl-SI" dirty="0" smtClean="0"/>
              <a:t>Zlivajmo oba seznama sprememb; tako bomo videli, pri katerem x nastopi prva naslednja sprememba in kako se poveča ulov</a:t>
            </a:r>
          </a:p>
          <a:p>
            <a:pPr lvl="2"/>
            <a:r>
              <a:rPr lang="sl-SI" dirty="0" smtClean="0"/>
              <a:t>Če je bila zadnja sprememba pri </a:t>
            </a:r>
            <a:r>
              <a:rPr lang="sl-SI" i="1" dirty="0" smtClean="0"/>
              <a:t>x</a:t>
            </a:r>
            <a:r>
              <a:rPr lang="sl-SI" dirty="0" smtClean="0"/>
              <a:t>, naslednja pri </a:t>
            </a:r>
            <a:r>
              <a:rPr lang="sl-SI" i="1" dirty="0" smtClean="0"/>
              <a:t>x'</a:t>
            </a:r>
            <a:r>
              <a:rPr lang="sl-SI" dirty="0" smtClean="0"/>
              <a:t>, potem imamo tu </a:t>
            </a:r>
            <a:r>
              <a:rPr lang="sl-SI" i="1" dirty="0" smtClean="0"/>
              <a:t>x'</a:t>
            </a:r>
            <a:r>
              <a:rPr lang="sl-SI" dirty="0" smtClean="0"/>
              <a:t> – </a:t>
            </a:r>
            <a:r>
              <a:rPr lang="sl-SI" i="1" dirty="0" smtClean="0"/>
              <a:t>x</a:t>
            </a:r>
            <a:r>
              <a:rPr lang="sl-SI" dirty="0" smtClean="0"/>
              <a:t> položajev mreže z enakim ulovom; če je to </a:t>
            </a:r>
            <a:r>
              <a:rPr lang="sl-SI" i="1" dirty="0" smtClean="0"/>
              <a:t>k</a:t>
            </a:r>
            <a:r>
              <a:rPr lang="sl-SI" dirty="0" smtClean="0"/>
              <a:t>, si jih zapomnimo</a:t>
            </a:r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645604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6816080" y="548680"/>
            <a:ext cx="360039" cy="360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ectangle 5"/>
          <p:cNvSpPr/>
          <p:nvPr/>
        </p:nvSpPr>
        <p:spPr>
          <a:xfrm>
            <a:off x="7176120" y="548680"/>
            <a:ext cx="360039" cy="360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753616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/>
        </p:nvSpPr>
        <p:spPr>
          <a:xfrm>
            <a:off x="789620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ectangle 8"/>
          <p:cNvSpPr/>
          <p:nvPr/>
        </p:nvSpPr>
        <p:spPr>
          <a:xfrm>
            <a:off x="825624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Rectangle 9"/>
          <p:cNvSpPr/>
          <p:nvPr/>
        </p:nvSpPr>
        <p:spPr>
          <a:xfrm>
            <a:off x="8616280" y="548680"/>
            <a:ext cx="360039" cy="360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Rectangle 10"/>
          <p:cNvSpPr/>
          <p:nvPr/>
        </p:nvSpPr>
        <p:spPr>
          <a:xfrm>
            <a:off x="897632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Rectangle 11"/>
          <p:cNvSpPr/>
          <p:nvPr/>
        </p:nvSpPr>
        <p:spPr>
          <a:xfrm>
            <a:off x="501588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Rectangle 12"/>
          <p:cNvSpPr/>
          <p:nvPr/>
        </p:nvSpPr>
        <p:spPr>
          <a:xfrm>
            <a:off x="5375920" y="548680"/>
            <a:ext cx="360039" cy="360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Rectangle 13"/>
          <p:cNvSpPr/>
          <p:nvPr/>
        </p:nvSpPr>
        <p:spPr>
          <a:xfrm>
            <a:off x="573596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Rectangle 14"/>
          <p:cNvSpPr/>
          <p:nvPr/>
        </p:nvSpPr>
        <p:spPr>
          <a:xfrm>
            <a:off x="609600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Rectangle 15"/>
          <p:cNvSpPr/>
          <p:nvPr/>
        </p:nvSpPr>
        <p:spPr>
          <a:xfrm>
            <a:off x="9336360" y="548680"/>
            <a:ext cx="360039" cy="360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Rectangle 16"/>
          <p:cNvSpPr/>
          <p:nvPr/>
        </p:nvSpPr>
        <p:spPr>
          <a:xfrm>
            <a:off x="969640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8" name="Rectangle 17"/>
          <p:cNvSpPr/>
          <p:nvPr/>
        </p:nvSpPr>
        <p:spPr>
          <a:xfrm>
            <a:off x="1005644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Rectangle 18"/>
          <p:cNvSpPr/>
          <p:nvPr/>
        </p:nvSpPr>
        <p:spPr>
          <a:xfrm>
            <a:off x="10416480" y="548680"/>
            <a:ext cx="360039" cy="3600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0" name="Rectangle 19"/>
          <p:cNvSpPr/>
          <p:nvPr/>
        </p:nvSpPr>
        <p:spPr>
          <a:xfrm>
            <a:off x="1077652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1" name="Rectangle 20"/>
          <p:cNvSpPr/>
          <p:nvPr/>
        </p:nvSpPr>
        <p:spPr>
          <a:xfrm>
            <a:off x="11136560" y="548680"/>
            <a:ext cx="360039" cy="36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2" name="TextBox 21"/>
          <p:cNvSpPr txBox="1"/>
          <p:nvPr/>
        </p:nvSpPr>
        <p:spPr>
          <a:xfrm>
            <a:off x="5015880" y="98072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23" name="TextBox 22"/>
          <p:cNvSpPr txBox="1"/>
          <p:nvPr/>
        </p:nvSpPr>
        <p:spPr>
          <a:xfrm>
            <a:off x="6816080" y="98072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/>
              <a:t>5</a:t>
            </a:r>
            <a:endParaRPr lang="sl-SI" dirty="0"/>
          </a:p>
        </p:txBody>
      </p:sp>
      <p:sp>
        <p:nvSpPr>
          <p:cNvPr id="24" name="TextBox 23"/>
          <p:cNvSpPr txBox="1"/>
          <p:nvPr/>
        </p:nvSpPr>
        <p:spPr>
          <a:xfrm>
            <a:off x="8544272" y="980728"/>
            <a:ext cx="49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/>
              <a:t>10</a:t>
            </a:r>
            <a:endParaRPr lang="sl-SI" dirty="0"/>
          </a:p>
        </p:txBody>
      </p:sp>
      <p:sp>
        <p:nvSpPr>
          <p:cNvPr id="25" name="TextBox 24"/>
          <p:cNvSpPr txBox="1"/>
          <p:nvPr/>
        </p:nvSpPr>
        <p:spPr>
          <a:xfrm>
            <a:off x="10344472" y="9807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/>
              <a:t>15</a:t>
            </a:r>
            <a:endParaRPr lang="sl-SI" dirty="0"/>
          </a:p>
        </p:txBody>
      </p:sp>
      <p:sp>
        <p:nvSpPr>
          <p:cNvPr id="26" name="Left Bracket 25"/>
          <p:cNvSpPr/>
          <p:nvPr/>
        </p:nvSpPr>
        <p:spPr>
          <a:xfrm rot="5400000">
            <a:off x="6744072" y="-1035496"/>
            <a:ext cx="144016" cy="2880320"/>
          </a:xfrm>
          <a:prstGeom prst="leftBracket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203856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2.22222E-6 L 0.02943 2.22222E-6 " pathEditMode="fixed" rAng="0" ptsTypes="AA">
                                      <p:cBhvr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43 2.22222E-6 L 0.05899 2.22222E-6 " pathEditMode="fixed" rAng="0" ptsTypes="AA">
                                      <p:cBhvr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99 2.22222E-6 L 0.08855 2.22222E-6 " pathEditMode="fixed" rAng="0" ptsTypes="AA">
                                      <p:cBhvr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855 2.22222E-6 L 0.1181 2.22222E-6 " pathEditMode="fixed" rAng="0" ptsTypes="AA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1 2.22222E-6 L 0.14766 2.22222E-6 " pathEditMode="fixed" rAng="0" ptsTypes="AA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66 2.22222E-6 L 0.17709 2.22222E-6 " pathEditMode="fixed" rAng="0" ptsTypes="AA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709 2.22222E-6 L 0.20678 2.22222E-6 " pathEditMode="fixed" rAng="0" ptsTypes="AA">
                                      <p:cBhvr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678 2.22222E-6 L 0.23633 2.22222E-6 " pathEditMode="fixed" rAng="0" ptsTypes="AA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633 2.22222E-6 L 0.26589 2.22222E-6 " pathEditMode="fixed" rAng="0" ptsTypes="AA">
                                      <p:cBhvr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589 2.22222E-6 L 0.29545 2.22222E-6 " pathEditMode="fixed" rAng="0" ptsTypes="AA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2" animBg="1"/>
      <p:bldP spid="26" grpId="3" animBg="1"/>
      <p:bldP spid="26" grpId="4" animBg="1"/>
      <p:bldP spid="26" grpId="5" animBg="1"/>
      <p:bldP spid="26" grpId="6" animBg="1"/>
      <p:bldP spid="26" grpId="7" animBg="1"/>
      <p:bldP spid="26" grpId="8" animBg="1"/>
      <p:bldP spid="26" grpId="9" animBg="1"/>
      <p:bldP spid="26" grpId="10" animBg="1"/>
      <p:bldP spid="26" grpId="1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2.5 Ribič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	</a:t>
            </a:r>
            <a:r>
              <a:rPr lang="sl-SI" i="1" dirty="0" smtClean="0"/>
              <a:t>i</a:t>
            </a:r>
            <a:r>
              <a:rPr lang="sl-SI" dirty="0" smtClean="0"/>
              <a:t> = 1; </a:t>
            </a:r>
            <a:r>
              <a:rPr lang="sl-SI" i="1" dirty="0" smtClean="0"/>
              <a:t>j</a:t>
            </a:r>
            <a:r>
              <a:rPr lang="sl-SI" dirty="0" smtClean="0"/>
              <a:t> = 1; </a:t>
            </a:r>
            <a:r>
              <a:rPr lang="sl-SI" i="1" dirty="0" smtClean="0"/>
              <a:t>x</a:t>
            </a:r>
            <a:r>
              <a:rPr lang="sl-SI" dirty="0" smtClean="0"/>
              <a:t> = </a:t>
            </a:r>
            <a:r>
              <a:rPr lang="sl-SI" i="1" dirty="0" smtClean="0"/>
              <a:t>x</a:t>
            </a:r>
            <a:r>
              <a:rPr lang="sl-SI" baseline="-25000" dirty="0" smtClean="0"/>
              <a:t>1</a:t>
            </a:r>
            <a:r>
              <a:rPr lang="sl-SI" dirty="0" smtClean="0"/>
              <a:t> – </a:t>
            </a:r>
            <a:r>
              <a:rPr lang="sl-SI" i="1" dirty="0" smtClean="0"/>
              <a:t>d</a:t>
            </a:r>
            <a:r>
              <a:rPr lang="sl-SI" dirty="0" smtClean="0"/>
              <a:t>; </a:t>
            </a:r>
            <a:r>
              <a:rPr lang="sl-SI" i="1" dirty="0" smtClean="0"/>
              <a:t>ulov</a:t>
            </a:r>
            <a:r>
              <a:rPr lang="sl-SI" dirty="0" smtClean="0"/>
              <a:t> = 0; </a:t>
            </a:r>
            <a:r>
              <a:rPr lang="sl-SI" i="1" dirty="0" smtClean="0"/>
              <a:t>rezultat</a:t>
            </a:r>
            <a:r>
              <a:rPr lang="sl-SI" dirty="0" smtClean="0"/>
              <a:t> = 0;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err="1" smtClean="0"/>
              <a:t>while</a:t>
            </a:r>
            <a:r>
              <a:rPr lang="sl-SI" dirty="0" smtClean="0"/>
              <a:t> (</a:t>
            </a:r>
            <a:r>
              <a:rPr lang="sl-SI" i="1" dirty="0" smtClean="0"/>
              <a:t>i</a:t>
            </a:r>
            <a:r>
              <a:rPr lang="sl-SI" dirty="0" smtClean="0"/>
              <a:t> &lt; </a:t>
            </a:r>
            <a:r>
              <a:rPr lang="sl-SI" i="1" dirty="0" smtClean="0"/>
              <a:t>n</a:t>
            </a:r>
            <a:r>
              <a:rPr lang="sl-SI" dirty="0" smtClean="0"/>
              <a:t>) {</a:t>
            </a:r>
            <a:br>
              <a:rPr lang="sl-SI" dirty="0" smtClean="0"/>
            </a:br>
            <a:r>
              <a:rPr lang="sl-SI" dirty="0" smtClean="0">
                <a:solidFill>
                  <a:schemeClr val="accent1"/>
                </a:solidFill>
              </a:rPr>
              <a:t>	    // </a:t>
            </a:r>
            <a:r>
              <a:rPr lang="sl-SI" i="1" dirty="0" smtClean="0">
                <a:solidFill>
                  <a:schemeClr val="accent1"/>
                </a:solidFill>
              </a:rPr>
              <a:t>i je naslednja riba, ki bo padla iz mreže (pri x = </a:t>
            </a:r>
            <a:r>
              <a:rPr lang="sl-SI" i="1" dirty="0" err="1" smtClean="0">
                <a:solidFill>
                  <a:schemeClr val="accent1"/>
                </a:solidFill>
              </a:rPr>
              <a:t>x</a:t>
            </a:r>
            <a:r>
              <a:rPr lang="sl-SI" i="1" baseline="-25000" dirty="0" smtClean="0">
                <a:solidFill>
                  <a:schemeClr val="accent1"/>
                </a:solidFill>
                <a:sym typeface="Symbol"/>
              </a:rPr>
              <a:t>–</a:t>
            </a:r>
            <a:r>
              <a:rPr lang="sl-SI" i="1" dirty="0" smtClean="0">
                <a:solidFill>
                  <a:schemeClr val="accent1"/>
                </a:solidFill>
                <a:sym typeface="Symbol"/>
              </a:rPr>
              <a:t>)</a:t>
            </a:r>
            <a:r>
              <a:rPr lang="sl-SI" dirty="0" smtClean="0">
                <a:solidFill>
                  <a:schemeClr val="accent1"/>
                </a:solidFill>
              </a:rPr>
              <a:t/>
            </a:r>
            <a:br>
              <a:rPr lang="sl-SI" dirty="0" smtClean="0">
                <a:solidFill>
                  <a:schemeClr val="accent1"/>
                </a:solidFill>
              </a:rPr>
            </a:br>
            <a:r>
              <a:rPr lang="sl-SI" dirty="0" smtClean="0">
                <a:solidFill>
                  <a:schemeClr val="accent1"/>
                </a:solidFill>
              </a:rPr>
              <a:t>	    // </a:t>
            </a:r>
            <a:r>
              <a:rPr lang="sl-SI" i="1" dirty="0" smtClean="0">
                <a:solidFill>
                  <a:schemeClr val="accent1"/>
                </a:solidFill>
              </a:rPr>
              <a:t>j je naslednja riba, ki bo prišla v mrežo (pri x = </a:t>
            </a:r>
            <a:r>
              <a:rPr lang="sl-SI" i="1" dirty="0" err="1" smtClean="0">
                <a:solidFill>
                  <a:schemeClr val="accent1"/>
                </a:solidFill>
              </a:rPr>
              <a:t>x</a:t>
            </a:r>
            <a:r>
              <a:rPr lang="sl-SI" i="1" baseline="-25000" dirty="0" smtClean="0">
                <a:solidFill>
                  <a:schemeClr val="accent1"/>
                </a:solidFill>
              </a:rPr>
              <a:t>+</a:t>
            </a:r>
            <a:r>
              <a:rPr lang="sl-SI" i="1" dirty="0" smtClean="0">
                <a:solidFill>
                  <a:schemeClr val="accent1"/>
                </a:solidFill>
              </a:rPr>
              <a:t>)</a:t>
            </a:r>
            <a:r>
              <a:rPr lang="sl-SI" dirty="0" smtClean="0">
                <a:solidFill>
                  <a:schemeClr val="accent1"/>
                </a:solidFill>
              </a:rPr>
              <a:t/>
            </a:r>
            <a:br>
              <a:rPr lang="sl-SI" dirty="0" smtClean="0">
                <a:solidFill>
                  <a:schemeClr val="accent1"/>
                </a:solidFill>
              </a:rPr>
            </a:br>
            <a:r>
              <a:rPr lang="sl-SI" dirty="0" smtClean="0">
                <a:solidFill>
                  <a:schemeClr val="accent1"/>
                </a:solidFill>
              </a:rPr>
              <a:t>	    // </a:t>
            </a:r>
            <a:r>
              <a:rPr lang="sl-SI" i="1" dirty="0" smtClean="0">
                <a:solidFill>
                  <a:schemeClr val="accent1"/>
                </a:solidFill>
              </a:rPr>
              <a:t>x = dosedanji položaj mreže, ulov = </a:t>
            </a:r>
            <a:r>
              <a:rPr lang="sl-SI" i="1" dirty="0" err="1" smtClean="0">
                <a:solidFill>
                  <a:schemeClr val="accent1"/>
                </a:solidFill>
              </a:rPr>
              <a:t>ulov</a:t>
            </a:r>
            <a:r>
              <a:rPr lang="sl-SI" i="1" dirty="0" smtClean="0">
                <a:solidFill>
                  <a:schemeClr val="accent1"/>
                </a:solidFill>
              </a:rPr>
              <a:t> pri tem x</a:t>
            </a:r>
            <a:r>
              <a:rPr lang="sl-SI" dirty="0" smtClean="0">
                <a:solidFill>
                  <a:schemeClr val="accent1"/>
                </a:solidFill>
              </a:rPr>
              <a:t/>
            </a:r>
            <a:br>
              <a:rPr lang="sl-SI" dirty="0" smtClean="0">
                <a:solidFill>
                  <a:schemeClr val="accent1"/>
                </a:solidFill>
              </a:rPr>
            </a:br>
            <a:r>
              <a:rPr lang="sl-SI" dirty="0" smtClean="0"/>
              <a:t>      </a:t>
            </a:r>
            <a:r>
              <a:rPr lang="sl-SI" i="1" dirty="0" err="1" smtClean="0"/>
              <a:t>x</a:t>
            </a:r>
            <a:r>
              <a:rPr lang="sl-SI" baseline="-25000" dirty="0" smtClean="0">
                <a:sym typeface="Symbol"/>
              </a:rPr>
              <a:t>–</a:t>
            </a:r>
            <a:r>
              <a:rPr lang="sl-SI" dirty="0" smtClean="0">
                <a:sym typeface="Symbol"/>
              </a:rPr>
              <a:t> = </a:t>
            </a:r>
            <a:r>
              <a:rPr lang="sl-SI" i="1" dirty="0" err="1" smtClean="0">
                <a:sym typeface="Symbol"/>
              </a:rPr>
              <a:t>x</a:t>
            </a:r>
            <a:r>
              <a:rPr lang="sl-SI" i="1" baseline="-25000" dirty="0" err="1" smtClean="0">
                <a:sym typeface="Symbol"/>
              </a:rPr>
              <a:t>i</a:t>
            </a:r>
            <a:r>
              <a:rPr lang="sl-SI" dirty="0" smtClean="0">
                <a:sym typeface="Symbol"/>
              </a:rPr>
              <a:t> + 1; </a:t>
            </a:r>
            <a:br>
              <a:rPr lang="sl-SI" dirty="0" smtClean="0">
                <a:sym typeface="Symbol"/>
              </a:rPr>
            </a:br>
            <a:r>
              <a:rPr lang="sl-SI" dirty="0" smtClean="0">
                <a:sym typeface="Symbol"/>
              </a:rPr>
              <a:t>	    </a:t>
            </a:r>
            <a:r>
              <a:rPr lang="sl-SI" b="1" dirty="0" err="1" smtClean="0">
                <a:sym typeface="Symbol"/>
              </a:rPr>
              <a:t>if</a:t>
            </a:r>
            <a:r>
              <a:rPr lang="sl-SI" dirty="0" smtClean="0">
                <a:sym typeface="Symbol"/>
              </a:rPr>
              <a:t> (</a:t>
            </a:r>
            <a:r>
              <a:rPr lang="sl-SI" i="1" dirty="0" smtClean="0">
                <a:sym typeface="Symbol"/>
              </a:rPr>
              <a:t>j</a:t>
            </a:r>
            <a:r>
              <a:rPr lang="sl-SI" dirty="0" smtClean="0">
                <a:sym typeface="Symbol"/>
              </a:rPr>
              <a:t> &lt; </a:t>
            </a:r>
            <a:r>
              <a:rPr lang="sl-SI" i="1" dirty="0" smtClean="0">
                <a:sym typeface="Symbol"/>
              </a:rPr>
              <a:t>n</a:t>
            </a:r>
            <a:r>
              <a:rPr lang="sl-SI" dirty="0" smtClean="0">
                <a:sym typeface="Symbol"/>
              </a:rPr>
              <a:t>) </a:t>
            </a:r>
            <a:r>
              <a:rPr lang="sl-SI" i="1" dirty="0" smtClean="0"/>
              <a:t>x</a:t>
            </a:r>
            <a:r>
              <a:rPr lang="sl-SI" baseline="-25000" dirty="0" smtClean="0">
                <a:sym typeface="Symbol"/>
              </a:rPr>
              <a:t>+</a:t>
            </a:r>
            <a:r>
              <a:rPr lang="sl-SI" dirty="0" smtClean="0">
                <a:sym typeface="Symbol"/>
              </a:rPr>
              <a:t> = </a:t>
            </a:r>
            <a:r>
              <a:rPr lang="sl-SI" i="1" dirty="0" err="1" smtClean="0">
                <a:sym typeface="Symbol"/>
              </a:rPr>
              <a:t>x</a:t>
            </a:r>
            <a:r>
              <a:rPr lang="sl-SI" i="1" baseline="-25000" dirty="0" err="1" smtClean="0">
                <a:sym typeface="Symbol"/>
              </a:rPr>
              <a:t>j</a:t>
            </a:r>
            <a:r>
              <a:rPr lang="sl-SI" dirty="0" smtClean="0">
                <a:sym typeface="Symbol"/>
              </a:rPr>
              <a:t> – </a:t>
            </a:r>
            <a:r>
              <a:rPr lang="sl-SI" i="1" dirty="0" smtClean="0">
                <a:sym typeface="Symbol"/>
              </a:rPr>
              <a:t>d</a:t>
            </a:r>
            <a:r>
              <a:rPr lang="sl-SI" dirty="0" smtClean="0">
                <a:sym typeface="Symbol"/>
              </a:rPr>
              <a:t> + 1; </a:t>
            </a:r>
            <a:r>
              <a:rPr lang="sl-SI" b="1" dirty="0" err="1" smtClean="0">
                <a:sym typeface="Symbol"/>
              </a:rPr>
              <a:t>else</a:t>
            </a:r>
            <a:r>
              <a:rPr lang="sl-SI" dirty="0" smtClean="0">
                <a:sym typeface="Symbol"/>
              </a:rPr>
              <a:t> </a:t>
            </a:r>
            <a:r>
              <a:rPr lang="sl-SI" i="1" dirty="0" smtClean="0"/>
              <a:t>x</a:t>
            </a:r>
            <a:r>
              <a:rPr lang="sl-SI" baseline="-25000" dirty="0" smtClean="0">
                <a:sym typeface="Symbol"/>
              </a:rPr>
              <a:t>+</a:t>
            </a:r>
            <a:r>
              <a:rPr lang="sl-SI" dirty="0" smtClean="0">
                <a:sym typeface="Symbol"/>
              </a:rPr>
              <a:t> = </a:t>
            </a:r>
            <a:r>
              <a:rPr lang="sl-SI" dirty="0" smtClean="0">
                <a:sym typeface="Symbol"/>
              </a:rPr>
              <a:t>;</a:t>
            </a:r>
            <a:br>
              <a:rPr lang="sl-SI" dirty="0" smtClean="0">
                <a:sym typeface="Symbol"/>
              </a:rPr>
            </a:br>
            <a:r>
              <a:rPr lang="sl-SI" dirty="0" smtClean="0">
                <a:sym typeface="Symbol"/>
              </a:rPr>
              <a:t>	    </a:t>
            </a:r>
            <a:r>
              <a:rPr lang="sl-SI" i="1" dirty="0" smtClean="0">
                <a:sym typeface="Symbol"/>
              </a:rPr>
              <a:t>x'</a:t>
            </a:r>
            <a:r>
              <a:rPr lang="sl-SI" dirty="0" smtClean="0">
                <a:sym typeface="Symbol"/>
              </a:rPr>
              <a:t> = min(</a:t>
            </a:r>
            <a:r>
              <a:rPr lang="sl-SI" i="1" dirty="0" smtClean="0">
                <a:sym typeface="Symbol"/>
              </a:rPr>
              <a:t>x</a:t>
            </a:r>
            <a:r>
              <a:rPr lang="sl-SI" baseline="-25000" dirty="0" smtClean="0">
                <a:sym typeface="Symbol"/>
              </a:rPr>
              <a:t>–</a:t>
            </a:r>
            <a:r>
              <a:rPr lang="sl-SI" dirty="0" smtClean="0">
                <a:sym typeface="Symbol"/>
              </a:rPr>
              <a:t>, </a:t>
            </a:r>
            <a:r>
              <a:rPr lang="sl-SI" i="1" dirty="0" err="1" smtClean="0">
                <a:sym typeface="Symbol"/>
              </a:rPr>
              <a:t>x</a:t>
            </a:r>
            <a:r>
              <a:rPr lang="sl-SI" baseline="-25000" dirty="0" smtClean="0">
                <a:sym typeface="Symbol"/>
              </a:rPr>
              <a:t>+</a:t>
            </a:r>
            <a:r>
              <a:rPr lang="sl-SI" dirty="0" smtClean="0">
                <a:sym typeface="Symbol"/>
              </a:rPr>
              <a:t>);	</a:t>
            </a:r>
            <a:r>
              <a:rPr lang="sl-SI" dirty="0" smtClean="0">
                <a:solidFill>
                  <a:schemeClr val="accent1"/>
                </a:solidFill>
                <a:sym typeface="Symbol"/>
              </a:rPr>
              <a:t>// katera sprememba nastopi prej?</a:t>
            </a:r>
            <a:r>
              <a:rPr lang="sl-SI" dirty="0" smtClean="0">
                <a:sym typeface="Symbol"/>
              </a:rPr>
              <a:t/>
            </a:r>
            <a:br>
              <a:rPr lang="sl-SI" dirty="0" smtClean="0">
                <a:sym typeface="Symbol"/>
              </a:rPr>
            </a:br>
            <a:r>
              <a:rPr lang="sl-SI" dirty="0" smtClean="0">
                <a:sym typeface="Symbol"/>
              </a:rPr>
              <a:t>      </a:t>
            </a:r>
            <a:r>
              <a:rPr lang="sl-SI" b="1" dirty="0" err="1" smtClean="0">
                <a:sym typeface="Symbol"/>
              </a:rPr>
              <a:t>if</a:t>
            </a:r>
            <a:r>
              <a:rPr lang="sl-SI" dirty="0" smtClean="0">
                <a:sym typeface="Symbol"/>
              </a:rPr>
              <a:t> (</a:t>
            </a:r>
            <a:r>
              <a:rPr lang="sl-SI" i="1" dirty="0" smtClean="0">
                <a:sym typeface="Symbol"/>
              </a:rPr>
              <a:t>ulov</a:t>
            </a:r>
            <a:r>
              <a:rPr lang="sl-SI" dirty="0" smtClean="0">
                <a:sym typeface="Symbol"/>
              </a:rPr>
              <a:t> == </a:t>
            </a:r>
            <a:r>
              <a:rPr lang="sl-SI" i="1" dirty="0" smtClean="0">
                <a:sym typeface="Symbol"/>
              </a:rPr>
              <a:t>k</a:t>
            </a:r>
            <a:r>
              <a:rPr lang="sl-SI" dirty="0" smtClean="0">
                <a:sym typeface="Symbol"/>
              </a:rPr>
              <a:t>) </a:t>
            </a:r>
            <a:r>
              <a:rPr lang="sl-SI" i="1" dirty="0" smtClean="0">
                <a:sym typeface="Symbol"/>
              </a:rPr>
              <a:t>rezultat</a:t>
            </a:r>
            <a:r>
              <a:rPr lang="sl-SI" dirty="0" smtClean="0">
                <a:sym typeface="Symbol"/>
              </a:rPr>
              <a:t> += </a:t>
            </a:r>
            <a:r>
              <a:rPr lang="sl-SI" i="1" dirty="0" smtClean="0">
                <a:sym typeface="Symbol"/>
              </a:rPr>
              <a:t>x'</a:t>
            </a:r>
            <a:r>
              <a:rPr lang="sl-SI" dirty="0" smtClean="0">
                <a:sym typeface="Symbol"/>
              </a:rPr>
              <a:t> – </a:t>
            </a:r>
            <a:r>
              <a:rPr lang="sl-SI" i="1" dirty="0" err="1" smtClean="0">
                <a:sym typeface="Symbol"/>
              </a:rPr>
              <a:t>x</a:t>
            </a:r>
            <a:r>
              <a:rPr lang="sl-SI" dirty="0" smtClean="0">
                <a:sym typeface="Symbol"/>
              </a:rPr>
              <a:t>;  </a:t>
            </a:r>
            <a:r>
              <a:rPr lang="sl-SI" dirty="0" smtClean="0">
                <a:solidFill>
                  <a:schemeClr val="accent1"/>
                </a:solidFill>
                <a:sym typeface="Symbol"/>
              </a:rPr>
              <a:t>// od x do x' – 1 je bil ulov konstanten</a:t>
            </a:r>
            <a:r>
              <a:rPr lang="sl-SI" dirty="0" smtClean="0">
                <a:sym typeface="Symbol"/>
              </a:rPr>
              <a:t/>
            </a:r>
            <a:br>
              <a:rPr lang="sl-SI" dirty="0" smtClean="0">
                <a:sym typeface="Symbol"/>
              </a:rPr>
            </a:br>
            <a:r>
              <a:rPr lang="sl-SI" dirty="0" smtClean="0">
                <a:sym typeface="Symbol"/>
              </a:rPr>
              <a:t>	   </a:t>
            </a:r>
            <a:r>
              <a:rPr lang="sl-SI" dirty="0" smtClean="0">
                <a:sym typeface="Symbol"/>
              </a:rPr>
              <a:t> </a:t>
            </a:r>
            <a:r>
              <a:rPr lang="sl-SI" i="1" dirty="0" smtClean="0">
                <a:sym typeface="Symbol"/>
              </a:rPr>
              <a:t>x</a:t>
            </a:r>
            <a:r>
              <a:rPr lang="sl-SI" dirty="0" smtClean="0">
                <a:sym typeface="Symbol"/>
              </a:rPr>
              <a:t> = </a:t>
            </a:r>
            <a:r>
              <a:rPr lang="sl-SI" i="1" dirty="0" err="1" smtClean="0">
                <a:sym typeface="Symbol"/>
              </a:rPr>
              <a:t>x</a:t>
            </a:r>
            <a:r>
              <a:rPr lang="sl-SI" i="1" dirty="0" smtClean="0">
                <a:sym typeface="Symbol"/>
              </a:rPr>
              <a:t>'</a:t>
            </a:r>
            <a:r>
              <a:rPr lang="sl-SI" dirty="0" smtClean="0">
                <a:sym typeface="Symbol"/>
              </a:rPr>
              <a:t>;</a:t>
            </a:r>
            <a:br>
              <a:rPr lang="sl-SI" dirty="0" smtClean="0">
                <a:sym typeface="Symbol"/>
              </a:rPr>
            </a:br>
            <a:r>
              <a:rPr lang="sl-SI" dirty="0" smtClean="0">
                <a:sym typeface="Symbol"/>
              </a:rPr>
              <a:t>	    </a:t>
            </a:r>
            <a:r>
              <a:rPr lang="sl-SI" b="1" dirty="0" err="1" smtClean="0">
                <a:sym typeface="Symbol"/>
              </a:rPr>
              <a:t>if</a:t>
            </a:r>
            <a:r>
              <a:rPr lang="sl-SI" dirty="0" smtClean="0">
                <a:sym typeface="Symbol"/>
              </a:rPr>
              <a:t> (</a:t>
            </a:r>
            <a:r>
              <a:rPr lang="sl-SI" i="1" dirty="0" smtClean="0">
                <a:sym typeface="Symbol"/>
              </a:rPr>
              <a:t>x</a:t>
            </a:r>
            <a:r>
              <a:rPr lang="sl-SI" dirty="0" smtClean="0">
                <a:sym typeface="Symbol"/>
              </a:rPr>
              <a:t> == </a:t>
            </a:r>
            <a:r>
              <a:rPr lang="sl-SI" i="1" dirty="0" err="1" smtClean="0">
                <a:sym typeface="Symbol"/>
              </a:rPr>
              <a:t>x</a:t>
            </a:r>
            <a:r>
              <a:rPr lang="sl-SI" baseline="-25000" dirty="0" smtClean="0">
                <a:sym typeface="Symbol"/>
              </a:rPr>
              <a:t>–</a:t>
            </a:r>
            <a:r>
              <a:rPr lang="sl-SI" dirty="0" smtClean="0">
                <a:sym typeface="Symbol"/>
              </a:rPr>
              <a:t>) { </a:t>
            </a:r>
            <a:r>
              <a:rPr lang="sl-SI" i="1" dirty="0" smtClean="0">
                <a:sym typeface="Symbol"/>
              </a:rPr>
              <a:t>ulov</a:t>
            </a:r>
            <a:r>
              <a:rPr lang="sl-SI" dirty="0" smtClean="0">
                <a:sym typeface="Symbol"/>
              </a:rPr>
              <a:t> –= 1; </a:t>
            </a:r>
            <a:r>
              <a:rPr lang="sl-SI" i="1" dirty="0" smtClean="0">
                <a:sym typeface="Symbol"/>
              </a:rPr>
              <a:t>i</a:t>
            </a:r>
            <a:r>
              <a:rPr lang="sl-SI" dirty="0" smtClean="0">
                <a:sym typeface="Symbol"/>
              </a:rPr>
              <a:t> += 1; }</a:t>
            </a:r>
            <a:br>
              <a:rPr lang="sl-SI" dirty="0" smtClean="0">
                <a:sym typeface="Symbol"/>
              </a:rPr>
            </a:br>
            <a:r>
              <a:rPr lang="sl-SI" dirty="0" smtClean="0">
                <a:sym typeface="Symbol"/>
              </a:rPr>
              <a:t>	    </a:t>
            </a:r>
            <a:r>
              <a:rPr lang="sl-SI" b="1" dirty="0" err="1" smtClean="0">
                <a:sym typeface="Symbol"/>
              </a:rPr>
              <a:t>if</a:t>
            </a:r>
            <a:r>
              <a:rPr lang="sl-SI" dirty="0" smtClean="0">
                <a:sym typeface="Symbol"/>
              </a:rPr>
              <a:t> (</a:t>
            </a:r>
            <a:r>
              <a:rPr lang="sl-SI" i="1" dirty="0" smtClean="0">
                <a:sym typeface="Symbol"/>
              </a:rPr>
              <a:t>x</a:t>
            </a:r>
            <a:r>
              <a:rPr lang="sl-SI" dirty="0" smtClean="0">
                <a:sym typeface="Symbol"/>
              </a:rPr>
              <a:t> == </a:t>
            </a:r>
            <a:r>
              <a:rPr lang="sl-SI" i="1" dirty="0" err="1" smtClean="0">
                <a:sym typeface="Symbol"/>
              </a:rPr>
              <a:t>x</a:t>
            </a:r>
            <a:r>
              <a:rPr lang="sl-SI" baseline="-25000" dirty="0" smtClean="0">
                <a:sym typeface="Symbol"/>
              </a:rPr>
              <a:t>+</a:t>
            </a:r>
            <a:r>
              <a:rPr lang="sl-SI" dirty="0" smtClean="0">
                <a:sym typeface="Symbol"/>
              </a:rPr>
              <a:t>) </a:t>
            </a:r>
            <a:r>
              <a:rPr lang="sl-SI" dirty="0" smtClean="0">
                <a:sym typeface="Symbol"/>
              </a:rPr>
              <a:t>{ </a:t>
            </a:r>
            <a:r>
              <a:rPr lang="sl-SI" i="1" dirty="0" smtClean="0">
                <a:sym typeface="Symbol"/>
              </a:rPr>
              <a:t>ulov</a:t>
            </a:r>
            <a:r>
              <a:rPr lang="sl-SI" dirty="0" smtClean="0">
                <a:sym typeface="Symbol"/>
              </a:rPr>
              <a:t> </a:t>
            </a:r>
            <a:r>
              <a:rPr lang="sl-SI" dirty="0" smtClean="0">
                <a:sym typeface="Symbol"/>
              </a:rPr>
              <a:t>+= </a:t>
            </a:r>
            <a:r>
              <a:rPr lang="sl-SI" dirty="0" smtClean="0">
                <a:sym typeface="Symbol"/>
              </a:rPr>
              <a:t>1; </a:t>
            </a:r>
            <a:r>
              <a:rPr lang="sl-SI" i="1" dirty="0" smtClean="0">
                <a:sym typeface="Symbol"/>
              </a:rPr>
              <a:t>j</a:t>
            </a:r>
            <a:r>
              <a:rPr lang="sl-SI" dirty="0" smtClean="0">
                <a:sym typeface="Symbol"/>
              </a:rPr>
              <a:t> </a:t>
            </a:r>
            <a:r>
              <a:rPr lang="sl-SI" dirty="0" smtClean="0">
                <a:sym typeface="Symbol"/>
              </a:rPr>
              <a:t>+= 1; </a:t>
            </a:r>
            <a:r>
              <a:rPr lang="sl-SI" dirty="0" smtClean="0">
                <a:sym typeface="Symbol"/>
              </a:rPr>
              <a:t>} }</a:t>
            </a:r>
            <a:r>
              <a:rPr lang="sl-SI" dirty="0" smtClean="0">
                <a:sym typeface="Symbol"/>
              </a:rPr>
              <a:t/>
            </a:r>
            <a:br>
              <a:rPr lang="sl-SI" dirty="0" smtClean="0">
                <a:sym typeface="Symbol"/>
              </a:rPr>
            </a:br>
            <a:endParaRPr lang="sl-SI" dirty="0" smtClean="0">
              <a:sym typeface="Symbol"/>
            </a:endParaRPr>
          </a:p>
          <a:p>
            <a:pPr lvl="1"/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3.1 Moderna umetnost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l-SI" dirty="0" smtClean="0"/>
              <a:t>Sliko sestavlja </a:t>
            </a:r>
            <a:r>
              <a:rPr lang="sl-SI" i="1" dirty="0" smtClean="0"/>
              <a:t>n</a:t>
            </a:r>
            <a:r>
              <a:rPr lang="sl-SI" dirty="0" smtClean="0"/>
              <a:t> stolpcev enake širine</a:t>
            </a:r>
          </a:p>
          <a:p>
            <a:pPr lvl="1"/>
            <a:r>
              <a:rPr lang="sl-SI" dirty="0" smtClean="0"/>
              <a:t>Za vsakega je predpisana končna barva</a:t>
            </a:r>
          </a:p>
          <a:p>
            <a:pPr lvl="1"/>
            <a:r>
              <a:rPr lang="sl-SI" dirty="0" smtClean="0"/>
              <a:t>Barvamo z valjem širine </a:t>
            </a:r>
            <a:r>
              <a:rPr lang="sl-SI" i="1" dirty="0" smtClean="0"/>
              <a:t>k</a:t>
            </a:r>
            <a:r>
              <a:rPr lang="sl-SI" dirty="0" smtClean="0"/>
              <a:t> (= </a:t>
            </a:r>
            <a:r>
              <a:rPr lang="sl-SI" i="1" dirty="0" smtClean="0"/>
              <a:t>k</a:t>
            </a:r>
            <a:r>
              <a:rPr lang="sl-SI" dirty="0" smtClean="0"/>
              <a:t> zaporednih stolpcev pobarvamo z eno barvo)</a:t>
            </a:r>
          </a:p>
          <a:p>
            <a:pPr lvl="1"/>
            <a:r>
              <a:rPr lang="sl-SI" dirty="0" smtClean="0"/>
              <a:t>Iščemo minimalno število potez (lahko se prekrivajo, obvelja zadnja)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Recimo, da imamo stolpce </a:t>
            </a:r>
            <a:r>
              <a:rPr lang="sl-SI" i="1" dirty="0" smtClean="0"/>
              <a:t>x</a:t>
            </a:r>
            <a:r>
              <a:rPr lang="sl-SI" baseline="-25000" dirty="0" smtClean="0"/>
              <a:t>1</a:t>
            </a:r>
            <a:r>
              <a:rPr lang="sl-SI" dirty="0" smtClean="0"/>
              <a:t> &lt; </a:t>
            </a:r>
            <a:r>
              <a:rPr lang="sl-SI" i="1" dirty="0" smtClean="0"/>
              <a:t>x</a:t>
            </a:r>
            <a:r>
              <a:rPr lang="sl-SI" baseline="-25000" dirty="0" smtClean="0"/>
              <a:t>2</a:t>
            </a:r>
            <a:r>
              <a:rPr lang="sl-SI" dirty="0" smtClean="0"/>
              <a:t> &lt; </a:t>
            </a:r>
            <a:r>
              <a:rPr lang="sl-SI" i="1" dirty="0" smtClean="0"/>
              <a:t>x</a:t>
            </a:r>
            <a:r>
              <a:rPr lang="sl-SI" baseline="-25000" dirty="0" smtClean="0"/>
              <a:t>3</a:t>
            </a:r>
            <a:r>
              <a:rPr lang="sl-SI" dirty="0" smtClean="0"/>
              <a:t>, </a:t>
            </a:r>
            <a:br>
              <a:rPr lang="sl-SI" dirty="0" smtClean="0"/>
            </a:br>
            <a:r>
              <a:rPr lang="sl-SI" dirty="0" smtClean="0"/>
              <a:t>pri čemer sta </a:t>
            </a:r>
            <a:r>
              <a:rPr lang="sl-SI" i="1" dirty="0" smtClean="0"/>
              <a:t>x</a:t>
            </a:r>
            <a:r>
              <a:rPr lang="sl-SI" baseline="-25000" dirty="0" smtClean="0"/>
              <a:t>1</a:t>
            </a:r>
            <a:r>
              <a:rPr lang="sl-SI" dirty="0" smtClean="0"/>
              <a:t> in </a:t>
            </a:r>
            <a:r>
              <a:rPr lang="sl-SI" i="1" dirty="0" smtClean="0"/>
              <a:t>x</a:t>
            </a:r>
            <a:r>
              <a:rPr lang="sl-SI" baseline="-25000" dirty="0" smtClean="0"/>
              <a:t>3</a:t>
            </a:r>
            <a:r>
              <a:rPr lang="sl-SI" dirty="0" smtClean="0"/>
              <a:t> ene barve, </a:t>
            </a:r>
            <a:r>
              <a:rPr lang="sl-SI" i="1" dirty="0" smtClean="0"/>
              <a:t>x</a:t>
            </a:r>
            <a:r>
              <a:rPr lang="sl-SI" baseline="-25000" dirty="0" smtClean="0"/>
              <a:t>2</a:t>
            </a:r>
            <a:r>
              <a:rPr lang="sl-SI" dirty="0" smtClean="0"/>
              <a:t> pa neke druge barve</a:t>
            </a:r>
          </a:p>
          <a:p>
            <a:pPr lvl="1"/>
            <a:r>
              <a:rPr lang="sl-SI" dirty="0" smtClean="0"/>
              <a:t>Potem </a:t>
            </a:r>
            <a:r>
              <a:rPr lang="sl-SI" i="1" dirty="0" smtClean="0"/>
              <a:t>x</a:t>
            </a:r>
            <a:r>
              <a:rPr lang="sl-SI" baseline="-25000" dirty="0" smtClean="0"/>
              <a:t>1</a:t>
            </a:r>
            <a:r>
              <a:rPr lang="sl-SI" dirty="0" smtClean="0"/>
              <a:t> in </a:t>
            </a:r>
            <a:r>
              <a:rPr lang="sl-SI" i="1" dirty="0" smtClean="0"/>
              <a:t>x</a:t>
            </a:r>
            <a:r>
              <a:rPr lang="sl-SI" baseline="-25000" dirty="0" smtClean="0"/>
              <a:t>3</a:t>
            </a:r>
            <a:r>
              <a:rPr lang="sl-SI" dirty="0" smtClean="0"/>
              <a:t> ne moreta dobiti svoje končne barve v isti potezi</a:t>
            </a:r>
          </a:p>
          <a:p>
            <a:pPr lvl="2"/>
            <a:r>
              <a:rPr lang="sl-SI" dirty="0" smtClean="0"/>
              <a:t>Ker bi morala za njo priti poteza, ki da končno barvo stolpcu </a:t>
            </a:r>
            <a:r>
              <a:rPr lang="sl-SI" i="1" dirty="0" smtClean="0"/>
              <a:t>x</a:t>
            </a:r>
            <a:r>
              <a:rPr lang="sl-SI" baseline="-25000" dirty="0" smtClean="0"/>
              <a:t>2</a:t>
            </a:r>
          </a:p>
          <a:p>
            <a:pPr lvl="2"/>
            <a:r>
              <a:rPr lang="sl-SI" dirty="0"/>
              <a:t>I</a:t>
            </a:r>
            <a:r>
              <a:rPr lang="sl-SI" dirty="0" smtClean="0"/>
              <a:t>n ta poteza bi gotovo pokvarila ali </a:t>
            </a:r>
            <a:r>
              <a:rPr lang="sl-SI" i="1" dirty="0" smtClean="0"/>
              <a:t>x</a:t>
            </a:r>
            <a:r>
              <a:rPr lang="sl-SI" baseline="-25000" dirty="0" smtClean="0"/>
              <a:t>1</a:t>
            </a:r>
            <a:r>
              <a:rPr lang="sl-SI" dirty="0" smtClean="0"/>
              <a:t> ali </a:t>
            </a:r>
            <a:r>
              <a:rPr lang="sl-SI" i="1" dirty="0" smtClean="0"/>
              <a:t>x</a:t>
            </a:r>
            <a:r>
              <a:rPr lang="sl-SI" baseline="-25000" dirty="0" smtClean="0"/>
              <a:t>3</a:t>
            </a:r>
            <a:r>
              <a:rPr lang="sl-SI" dirty="0" smtClean="0"/>
              <a:t> ali pa celo oba</a:t>
            </a:r>
          </a:p>
          <a:p>
            <a:pPr lvl="1"/>
            <a:r>
              <a:rPr lang="sl-SI" dirty="0" smtClean="0"/>
              <a:t>Torej za vsak blok </a:t>
            </a:r>
            <a:r>
              <a:rPr lang="sl-SI" i="1" dirty="0" smtClean="0"/>
              <a:t>m</a:t>
            </a:r>
            <a:r>
              <a:rPr lang="sl-SI" dirty="0" smtClean="0"/>
              <a:t> stolpcev iste barve potrebujemo </a:t>
            </a:r>
            <a:r>
              <a:rPr lang="sl-SI" dirty="0" smtClean="0">
                <a:sym typeface="Symbol" panose="05050102010706020507" pitchFamily="18" charset="2"/>
              </a:rPr>
              <a:t>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/</a:t>
            </a:r>
            <a:r>
              <a:rPr lang="sl-SI" i="1" dirty="0" smtClean="0">
                <a:sym typeface="Symbol" panose="05050102010706020507" pitchFamily="18" charset="2"/>
              </a:rPr>
              <a:t>k</a:t>
            </a:r>
            <a:r>
              <a:rPr lang="sl-SI" dirty="0" smtClean="0">
                <a:sym typeface="Symbol" panose="05050102010706020507" pitchFamily="18" charset="2"/>
              </a:rPr>
              <a:t> potez</a:t>
            </a:r>
            <a:endParaRPr lang="sl-SI" dirty="0"/>
          </a:p>
        </p:txBody>
      </p:sp>
      <p:grpSp>
        <p:nvGrpSpPr>
          <p:cNvPr id="17" name="Group 16"/>
          <p:cNvGrpSpPr/>
          <p:nvPr/>
        </p:nvGrpSpPr>
        <p:grpSpPr>
          <a:xfrm>
            <a:off x="7176120" y="188640"/>
            <a:ext cx="4680520" cy="1512168"/>
            <a:chOff x="7176120" y="188640"/>
            <a:chExt cx="4680520" cy="1512168"/>
          </a:xfrm>
        </p:grpSpPr>
        <p:sp>
          <p:nvSpPr>
            <p:cNvPr id="4" name="Rectangle 3"/>
            <p:cNvSpPr/>
            <p:nvPr/>
          </p:nvSpPr>
          <p:spPr>
            <a:xfrm>
              <a:off x="9336360" y="188640"/>
              <a:ext cx="360040" cy="1512168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" name="Rectangle 4"/>
            <p:cNvSpPr/>
            <p:nvPr/>
          </p:nvSpPr>
          <p:spPr>
            <a:xfrm>
              <a:off x="9696400" y="188640"/>
              <a:ext cx="360040" cy="151216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0056440" y="188640"/>
              <a:ext cx="360040" cy="151216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0416480" y="188640"/>
              <a:ext cx="360040" cy="151216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0776520" y="188640"/>
              <a:ext cx="360040" cy="15121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136560" y="188640"/>
              <a:ext cx="360040" cy="15121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536160" y="188640"/>
              <a:ext cx="360040" cy="151216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896200" y="188640"/>
              <a:ext cx="360040" cy="151216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256240" y="188640"/>
              <a:ext cx="360040" cy="151216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616280" y="188640"/>
              <a:ext cx="360040" cy="151216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976320" y="188640"/>
              <a:ext cx="360040" cy="1512168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1496600" y="188640"/>
              <a:ext cx="360040" cy="151216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176120" y="188640"/>
              <a:ext cx="360040" cy="1512168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760296" y="1772816"/>
            <a:ext cx="1152128" cy="216024"/>
            <a:chOff x="8760296" y="1772816"/>
            <a:chExt cx="1152128" cy="216024"/>
          </a:xfrm>
        </p:grpSpPr>
        <p:sp>
          <p:nvSpPr>
            <p:cNvPr id="18" name="Isosceles Triangle 17"/>
            <p:cNvSpPr/>
            <p:nvPr/>
          </p:nvSpPr>
          <p:spPr>
            <a:xfrm>
              <a:off x="8760296" y="1772816"/>
              <a:ext cx="72008" cy="21602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9840416" y="1772816"/>
              <a:ext cx="72008" cy="21602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0" name="Isosceles Triangle 19"/>
            <p:cNvSpPr/>
            <p:nvPr/>
          </p:nvSpPr>
          <p:spPr>
            <a:xfrm>
              <a:off x="9120336" y="1772816"/>
              <a:ext cx="72008" cy="216024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</p:spTree>
    <p:extLst>
      <p:ext uri="{BB962C8B-B14F-4D97-AF65-F5344CB8AC3E}">
        <p14:creationId xmlns="" xmlns:p14="http://schemas.microsoft.com/office/powerpoint/2010/main" val="299394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1.1 Vandali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3628997"/>
          </a:xfrm>
        </p:spPr>
        <p:txBody>
          <a:bodyPr>
            <a:normAutofit fontScale="70000" lnSpcReduction="20000"/>
          </a:bodyPr>
          <a:lstStyle/>
          <a:p>
            <a:r>
              <a:rPr lang="sl-SI" dirty="0" smtClean="0"/>
              <a:t>V nizu </a:t>
            </a:r>
            <a:r>
              <a:rPr lang="sl-SI" i="1" dirty="0" smtClean="0"/>
              <a:t>T1</a:t>
            </a:r>
            <a:r>
              <a:rPr lang="sl-SI" dirty="0" smtClean="0"/>
              <a:t> se skriva </a:t>
            </a:r>
            <a:r>
              <a:rPr lang="sl-SI" i="1" dirty="0" smtClean="0"/>
              <a:t>T2</a:t>
            </a:r>
            <a:r>
              <a:rPr lang="sl-SI" dirty="0" smtClean="0"/>
              <a:t> kot </a:t>
            </a:r>
            <a:r>
              <a:rPr lang="sl-SI" dirty="0" smtClean="0"/>
              <a:t>(mogoče </a:t>
            </a:r>
            <a:r>
              <a:rPr lang="sl-SI" dirty="0" err="1" smtClean="0"/>
              <a:t>nestrnjen</a:t>
            </a:r>
            <a:r>
              <a:rPr lang="sl-SI" dirty="0" smtClean="0"/>
              <a:t>) </a:t>
            </a:r>
            <a:r>
              <a:rPr lang="sl-SI" dirty="0" smtClean="0"/>
              <a:t>podniz</a:t>
            </a:r>
            <a:endParaRPr lang="en-US" dirty="0" smtClean="0"/>
          </a:p>
          <a:p>
            <a:pPr lvl="1"/>
            <a:r>
              <a:rPr lang="sl-SI" dirty="0" smtClean="0"/>
              <a:t>Primer: T1 = </a:t>
            </a:r>
            <a:r>
              <a:rPr lang="sl-SI" dirty="0" err="1" smtClean="0">
                <a:latin typeface="Candara" panose="020E0502030303020204" pitchFamily="34" charset="0"/>
              </a:rPr>
              <a:t>bcabacbcac</a:t>
            </a:r>
            <a:r>
              <a:rPr lang="sl-SI" dirty="0" smtClean="0"/>
              <a:t>, </a:t>
            </a:r>
            <a:r>
              <a:rPr lang="sl-SI" i="1" dirty="0" smtClean="0"/>
              <a:t>T2</a:t>
            </a:r>
            <a:r>
              <a:rPr lang="sl-SI" dirty="0" smtClean="0"/>
              <a:t> = </a:t>
            </a:r>
            <a:r>
              <a:rPr lang="sl-SI" dirty="0" err="1" smtClean="0">
                <a:solidFill>
                  <a:srgbClr val="FF0000"/>
                </a:solidFill>
                <a:latin typeface="Candara" panose="020E0502030303020204" pitchFamily="34" charset="0"/>
              </a:rPr>
              <a:t>ccba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 </a:t>
            </a:r>
            <a:r>
              <a:rPr lang="sl-SI" dirty="0" err="1" smtClean="0">
                <a:latin typeface="Candara" panose="020E0502030303020204" pitchFamily="34" charset="0"/>
              </a:rPr>
              <a:t>b</a:t>
            </a:r>
            <a:r>
              <a:rPr lang="sl-SI" dirty="0" err="1" smtClean="0">
                <a:solidFill>
                  <a:srgbClr val="FF0000"/>
                </a:solidFill>
                <a:latin typeface="Candara" panose="020E0502030303020204" pitchFamily="34" charset="0"/>
              </a:rPr>
              <a:t>c</a:t>
            </a:r>
            <a:r>
              <a:rPr lang="sl-SI" dirty="0" err="1" smtClean="0">
                <a:latin typeface="Candara" panose="020E0502030303020204" pitchFamily="34" charset="0"/>
              </a:rPr>
              <a:t>aba</a:t>
            </a:r>
            <a:r>
              <a:rPr lang="sl-SI" dirty="0" err="1" smtClean="0">
                <a:solidFill>
                  <a:srgbClr val="FF0000"/>
                </a:solidFill>
                <a:latin typeface="Candara" panose="020E0502030303020204" pitchFamily="34" charset="0"/>
              </a:rPr>
              <a:t>cb</a:t>
            </a:r>
            <a:r>
              <a:rPr lang="sl-SI" dirty="0" err="1" smtClean="0">
                <a:latin typeface="Candara" panose="020E0502030303020204" pitchFamily="34" charset="0"/>
              </a:rPr>
              <a:t>c</a:t>
            </a:r>
            <a:r>
              <a:rPr lang="sl-SI" dirty="0" err="1" smtClean="0">
                <a:solidFill>
                  <a:srgbClr val="FF0000"/>
                </a:solidFill>
                <a:latin typeface="Candara" panose="020E0502030303020204" pitchFamily="34" charset="0"/>
              </a:rPr>
              <a:t>a</a:t>
            </a:r>
            <a:r>
              <a:rPr lang="sl-SI" dirty="0" err="1" smtClean="0">
                <a:latin typeface="Candara" panose="020E0502030303020204" pitchFamily="34" charset="0"/>
              </a:rPr>
              <a:t>c</a:t>
            </a:r>
            <a:endParaRPr lang="sl-SI" dirty="0" smtClean="0"/>
          </a:p>
          <a:p>
            <a:r>
              <a:rPr lang="sl-SI" dirty="0" smtClean="0"/>
              <a:t>Tiste znake </a:t>
            </a:r>
            <a:r>
              <a:rPr lang="sl-SI" i="1" dirty="0" smtClean="0"/>
              <a:t>T1</a:t>
            </a:r>
            <a:r>
              <a:rPr lang="sl-SI" dirty="0" smtClean="0"/>
              <a:t>, ki ne pripadajo tej pojavitvi, zamenjaj s # in tako vandalizirani niz izpiši</a:t>
            </a:r>
          </a:p>
          <a:p>
            <a:pPr lvl="1"/>
            <a:r>
              <a:rPr lang="sl-SI" dirty="0" smtClean="0"/>
              <a:t>Primer: </a:t>
            </a:r>
            <a:r>
              <a:rPr lang="sl-SI" i="1" dirty="0" smtClean="0"/>
              <a:t>T1</a:t>
            </a:r>
            <a:r>
              <a:rPr lang="sl-SI" dirty="0" smtClean="0"/>
              <a:t> = </a:t>
            </a:r>
            <a:r>
              <a:rPr lang="sl-SI" dirty="0" err="1" smtClean="0">
                <a:latin typeface="Candara" panose="020E0502030303020204" pitchFamily="34" charset="0"/>
              </a:rPr>
              <a:t>bcabacbcac</a:t>
            </a:r>
            <a:r>
              <a:rPr lang="sl-SI" dirty="0" smtClean="0"/>
              <a:t>, </a:t>
            </a:r>
            <a:r>
              <a:rPr lang="sl-SI" i="1" dirty="0" smtClean="0"/>
              <a:t>T2</a:t>
            </a:r>
            <a:r>
              <a:rPr lang="sl-SI" dirty="0" smtClean="0"/>
              <a:t> = </a:t>
            </a:r>
            <a:r>
              <a:rPr lang="sl-SI" dirty="0" smtClean="0">
                <a:solidFill>
                  <a:srgbClr val="FF0000"/>
                </a:solidFill>
                <a:latin typeface="Candara" panose="020E0502030303020204" pitchFamily="34" charset="0"/>
              </a:rPr>
              <a:t>ccba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 </a:t>
            </a:r>
            <a:r>
              <a:rPr lang="sl-SI" dirty="0" err="1" smtClean="0">
                <a:latin typeface="Candara" panose="020E0502030303020204" pitchFamily="34" charset="0"/>
              </a:rPr>
              <a:t>b</a:t>
            </a:r>
            <a:r>
              <a:rPr lang="sl-SI" dirty="0" err="1" smtClean="0">
                <a:solidFill>
                  <a:srgbClr val="FF0000"/>
                </a:solidFill>
                <a:latin typeface="Candara" panose="020E0502030303020204" pitchFamily="34" charset="0"/>
              </a:rPr>
              <a:t>c</a:t>
            </a:r>
            <a:r>
              <a:rPr lang="sl-SI" dirty="0" err="1" smtClean="0">
                <a:latin typeface="Candara" panose="020E0502030303020204" pitchFamily="34" charset="0"/>
              </a:rPr>
              <a:t>aba</a:t>
            </a:r>
            <a:r>
              <a:rPr lang="sl-SI" dirty="0" err="1" smtClean="0">
                <a:solidFill>
                  <a:srgbClr val="FF0000"/>
                </a:solidFill>
                <a:latin typeface="Candara" panose="020E0502030303020204" pitchFamily="34" charset="0"/>
              </a:rPr>
              <a:t>cb</a:t>
            </a:r>
            <a:r>
              <a:rPr lang="sl-SI" dirty="0" err="1" smtClean="0">
                <a:latin typeface="Candara" panose="020E0502030303020204" pitchFamily="34" charset="0"/>
              </a:rPr>
              <a:t>c</a:t>
            </a:r>
            <a:r>
              <a:rPr lang="sl-SI" dirty="0" err="1" smtClean="0">
                <a:solidFill>
                  <a:srgbClr val="FF0000"/>
                </a:solidFill>
                <a:latin typeface="Candara" panose="020E0502030303020204" pitchFamily="34" charset="0"/>
              </a:rPr>
              <a:t>a</a:t>
            </a:r>
            <a:r>
              <a:rPr lang="sl-SI" dirty="0" err="1" smtClean="0">
                <a:latin typeface="Candara" panose="020E0502030303020204" pitchFamily="34" charset="0"/>
              </a:rPr>
              <a:t>c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r>
              <a:rPr lang="sl-SI" dirty="0" smtClean="0">
                <a:sym typeface="Symbol" panose="05050102010706020507" pitchFamily="18" charset="2"/>
              </a:rPr>
              <a:t> </a:t>
            </a:r>
            <a:r>
              <a:rPr lang="sl-SI" dirty="0" err="1" smtClean="0">
                <a:latin typeface="Candara" panose="020E0502030303020204" pitchFamily="34" charset="0"/>
              </a:rPr>
              <a:t>bc</a:t>
            </a:r>
            <a:r>
              <a:rPr lang="sl-SI" dirty="0" smtClean="0">
                <a:latin typeface="Candara" panose="020E0502030303020204" pitchFamily="34" charset="0"/>
              </a:rPr>
              <a:t>###cb#ac</a:t>
            </a:r>
          </a:p>
          <a:p>
            <a:r>
              <a:rPr lang="sl-SI" dirty="0" smtClean="0"/>
              <a:t>Rešitev</a:t>
            </a:r>
            <a:r>
              <a:rPr lang="sl-SI" dirty="0" smtClean="0"/>
              <a:t>:</a:t>
            </a:r>
            <a:endParaRPr lang="en-US" dirty="0" smtClean="0"/>
          </a:p>
          <a:p>
            <a:pPr lvl="1"/>
            <a:r>
              <a:rPr lang="en-US" dirty="0" smtClean="0"/>
              <a:t>	</a:t>
            </a:r>
            <a:r>
              <a:rPr lang="sl-SI" i="1" dirty="0" smtClean="0"/>
              <a:t>j</a:t>
            </a:r>
            <a:r>
              <a:rPr lang="sl-SI" dirty="0" smtClean="0"/>
              <a:t> = 0;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err="1" smtClean="0"/>
              <a:t>for</a:t>
            </a:r>
            <a:r>
              <a:rPr lang="sl-SI" dirty="0" smtClean="0"/>
              <a:t> (</a:t>
            </a:r>
            <a:r>
              <a:rPr lang="sl-SI" i="1" dirty="0" smtClean="0"/>
              <a:t>i</a:t>
            </a:r>
            <a:r>
              <a:rPr lang="sl-SI" dirty="0" smtClean="0"/>
              <a:t> = 0; </a:t>
            </a:r>
            <a:r>
              <a:rPr lang="sl-SI" i="1" dirty="0" smtClean="0"/>
              <a:t>i</a:t>
            </a:r>
            <a:r>
              <a:rPr lang="sl-SI" dirty="0" smtClean="0"/>
              <a:t> &lt; </a:t>
            </a:r>
            <a:r>
              <a:rPr lang="sl-SI" i="1" dirty="0" err="1" smtClean="0"/>
              <a:t>length</a:t>
            </a:r>
            <a:r>
              <a:rPr lang="sl-SI" dirty="0" smtClean="0"/>
              <a:t>(</a:t>
            </a:r>
            <a:r>
              <a:rPr lang="sl-SI" i="1" dirty="0" smtClean="0"/>
              <a:t>T1</a:t>
            </a:r>
            <a:r>
              <a:rPr lang="sl-SI" dirty="0" smtClean="0"/>
              <a:t>); </a:t>
            </a:r>
            <a:r>
              <a:rPr lang="sl-SI" i="1" dirty="0" smtClean="0"/>
              <a:t>i</a:t>
            </a:r>
            <a:r>
              <a:rPr lang="sl-SI" dirty="0" smtClean="0"/>
              <a:t>++)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b="1" dirty="0" err="1" smtClean="0"/>
              <a:t>if</a:t>
            </a:r>
            <a:r>
              <a:rPr lang="sl-SI" dirty="0" smtClean="0"/>
              <a:t> </a:t>
            </a:r>
            <a:r>
              <a:rPr lang="sl-SI" i="1" dirty="0" smtClean="0"/>
              <a:t>j</a:t>
            </a:r>
            <a:r>
              <a:rPr lang="sl-SI" dirty="0" smtClean="0"/>
              <a:t> &lt; </a:t>
            </a:r>
            <a:r>
              <a:rPr lang="sl-SI" i="1" dirty="0" err="1" smtClean="0"/>
              <a:t>length</a:t>
            </a:r>
            <a:r>
              <a:rPr lang="sl-SI" dirty="0" smtClean="0"/>
              <a:t>(</a:t>
            </a:r>
            <a:r>
              <a:rPr lang="sl-SI" i="1" dirty="0" smtClean="0"/>
              <a:t>T1</a:t>
            </a:r>
            <a:r>
              <a:rPr lang="sl-SI" dirty="0" smtClean="0"/>
              <a:t>) </a:t>
            </a:r>
            <a:r>
              <a:rPr lang="sl-SI" b="1" dirty="0" err="1" smtClean="0"/>
              <a:t>and</a:t>
            </a:r>
            <a:r>
              <a:rPr lang="sl-SI" dirty="0" smtClean="0"/>
              <a:t> </a:t>
            </a:r>
            <a:r>
              <a:rPr lang="sl-SI" i="1" dirty="0" smtClean="0"/>
              <a:t>T1</a:t>
            </a:r>
            <a:r>
              <a:rPr lang="sl-SI" dirty="0" smtClean="0"/>
              <a:t>[</a:t>
            </a:r>
            <a:r>
              <a:rPr lang="sl-SI" i="1" dirty="0" smtClean="0"/>
              <a:t>i</a:t>
            </a:r>
            <a:r>
              <a:rPr lang="sl-SI" dirty="0" smtClean="0"/>
              <a:t>] == </a:t>
            </a:r>
            <a:r>
              <a:rPr lang="sl-SI" i="1" dirty="0" smtClean="0"/>
              <a:t>T2</a:t>
            </a:r>
            <a:r>
              <a:rPr lang="sl-SI" dirty="0" smtClean="0"/>
              <a:t>[</a:t>
            </a:r>
            <a:r>
              <a:rPr lang="sl-SI" i="1" dirty="0" smtClean="0"/>
              <a:t>j</a:t>
            </a:r>
            <a:r>
              <a:rPr lang="sl-SI" dirty="0" smtClean="0"/>
              <a:t>] </a:t>
            </a:r>
            <a:r>
              <a:rPr lang="sl-SI" b="1" dirty="0" err="1" smtClean="0"/>
              <a:t>then</a:t>
            </a:r>
            <a:r>
              <a:rPr lang="sl-SI" b="1" dirty="0" smtClean="0"/>
              <a:t>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    izpiši </a:t>
            </a:r>
            <a:r>
              <a:rPr lang="sl-SI" i="1" dirty="0" smtClean="0"/>
              <a:t>T1</a:t>
            </a:r>
            <a:r>
              <a:rPr lang="sl-SI" dirty="0" smtClean="0"/>
              <a:t>[</a:t>
            </a:r>
            <a:r>
              <a:rPr lang="sl-SI" i="1" dirty="0" smtClean="0"/>
              <a:t>i</a:t>
            </a:r>
            <a:r>
              <a:rPr lang="sl-SI" dirty="0" smtClean="0"/>
              <a:t>]; </a:t>
            </a:r>
            <a:r>
              <a:rPr lang="sl-SI" i="1" dirty="0" smtClean="0"/>
              <a:t>j</a:t>
            </a:r>
            <a:r>
              <a:rPr lang="sl-SI" dirty="0" smtClean="0"/>
              <a:t> = </a:t>
            </a:r>
            <a:r>
              <a:rPr lang="sl-SI" i="1" dirty="0" err="1" smtClean="0"/>
              <a:t>j</a:t>
            </a:r>
            <a:r>
              <a:rPr lang="sl-SI" dirty="0" smtClean="0"/>
              <a:t> + 1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b="1" dirty="0" err="1" smtClean="0"/>
              <a:t>else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    izpiši “</a:t>
            </a:r>
            <a:r>
              <a:rPr lang="sl-SI" dirty="0" smtClean="0">
                <a:latin typeface="Consolas" pitchFamily="49" charset="0"/>
              </a:rPr>
              <a:t>#</a:t>
            </a:r>
            <a:r>
              <a:rPr lang="sl-SI" dirty="0" smtClean="0"/>
              <a:t>”</a:t>
            </a:r>
            <a:endParaRPr lang="sl-SI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519936" y="3356992"/>
            <a:ext cx="6672064" cy="273630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Premikamo se po nizu </a:t>
            </a:r>
            <a:r>
              <a:rPr kumimoji="0" lang="sl-SI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T1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vsak znak primer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</a:t>
            </a:r>
            <a:r>
              <a:rPr kumimoji="0" lang="sl-SI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amo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 </a:t>
            </a:r>
            <a:r>
              <a:rPr kumimoji="0" lang="sl-SI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T2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[0]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sl-S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Če se ne ujemata, izpišemo </a:t>
            </a:r>
            <a:r>
              <a:rPr kumimoji="0" lang="sl-S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#</a:t>
            </a:r>
            <a:r>
              <a:rPr kumimoji="0" lang="sl-S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sicer izpišemo </a:t>
            </a:r>
            <a:r>
              <a:rPr kumimoji="0" lang="sl-SI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T2</a:t>
            </a:r>
            <a:r>
              <a:rPr kumimoji="0" lang="sl-S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</a:t>
            </a:r>
            <a:r>
              <a:rPr kumimoji="0" lang="sl-SI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</a:t>
            </a:r>
            <a:r>
              <a:rPr kumimoji="0" lang="sl-S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] in se premaknemo po </a:t>
            </a:r>
            <a:r>
              <a:rPr kumimoji="0" lang="sl-SI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T2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Zdaj se premikamo naprej po </a:t>
            </a:r>
            <a:r>
              <a:rPr kumimoji="0" lang="sl-SI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T1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vsak znak primerjamo s </a:t>
            </a:r>
            <a:r>
              <a:rPr kumimoji="0" lang="sl-SI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T2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[1], itd.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 pridemo do konca </a:t>
            </a:r>
            <a:r>
              <a:rPr kumimoji="0" lang="sl-SI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T2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namesto preostalih znakov niza </a:t>
            </a:r>
            <a:r>
              <a:rPr kumimoji="0" lang="sl-SI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T1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izpišemo </a:t>
            </a:r>
            <a:r>
              <a:rPr kumimoji="0" lang="sl-SI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n-ea"/>
                <a:cs typeface="+mn-cs"/>
              </a:rPr>
              <a:t>#</a:t>
            </a: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181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3.2 Kompleksnost števil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Število </a:t>
            </a:r>
            <a:r>
              <a:rPr lang="sl-SI" i="1" dirty="0" smtClean="0"/>
              <a:t>n</a:t>
            </a:r>
            <a:r>
              <a:rPr lang="sl-SI" dirty="0" smtClean="0"/>
              <a:t> bi radi izrazili s seštevanjem in množenjem samih enic</a:t>
            </a:r>
          </a:p>
          <a:p>
            <a:pPr lvl="1"/>
            <a:r>
              <a:rPr lang="sl-SI" dirty="0" smtClean="0"/>
              <a:t>Seštevanje je dovoljeno le, če je vsaj eden od seštevancev 1</a:t>
            </a:r>
          </a:p>
          <a:p>
            <a:pPr lvl="1"/>
            <a:r>
              <a:rPr lang="sl-SI" dirty="0" smtClean="0"/>
              <a:t>Primer:	12 = (1 + 1) </a:t>
            </a:r>
            <a:r>
              <a:rPr lang="sl-SI" dirty="0" smtClean="0">
                <a:sym typeface="Symbol" panose="05050102010706020507" pitchFamily="18" charset="2"/>
              </a:rPr>
              <a:t> (1 + 1)  (1 + 1 + 1)         		7 enic</a:t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dirty="0" smtClean="0">
                <a:sym typeface="Symbol" panose="05050102010706020507" pitchFamily="18" charset="2"/>
              </a:rPr>
              <a:t>		12 = (1 + 1 + 1)  (1 + 1 + 1) + 1 + 1 +1 	</a:t>
            </a:r>
            <a:r>
              <a:rPr lang="en-US" dirty="0" smtClean="0">
                <a:sym typeface="Symbol" panose="05050102010706020507" pitchFamily="18" charset="2"/>
              </a:rPr>
              <a:t>	</a:t>
            </a:r>
            <a:r>
              <a:rPr lang="sl-SI" dirty="0" smtClean="0">
                <a:sym typeface="Symbol" panose="05050102010706020507" pitchFamily="18" charset="2"/>
              </a:rPr>
              <a:t>9 enic</a:t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dirty="0" smtClean="0">
                <a:sym typeface="Symbol" panose="05050102010706020507" pitchFamily="18" charset="2"/>
              </a:rPr>
              <a:t>		12 = (1 + 1)  (1 + 1)  (1 + 1) + 1 + 1 + 1 + 1	10 enic</a:t>
            </a:r>
          </a:p>
          <a:p>
            <a:pPr lvl="1"/>
            <a:r>
              <a:rPr lang="sl-SI" dirty="0" smtClean="0"/>
              <a:t>Koliko je najmanjše število enic, ki jih potrebujemo za </a:t>
            </a:r>
            <a:r>
              <a:rPr lang="sl-SI" i="1" dirty="0" smtClean="0"/>
              <a:t>n</a:t>
            </a:r>
            <a:r>
              <a:rPr lang="sl-SI" dirty="0" smtClean="0"/>
              <a:t>?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Recimo temu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Rekurzija: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) = min{ 1 +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 – 1), min {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d</a:t>
            </a:r>
            <a:r>
              <a:rPr lang="sl-SI" dirty="0" smtClean="0"/>
              <a:t>) +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/</a:t>
            </a:r>
            <a:r>
              <a:rPr lang="sl-SI" i="1" dirty="0" smtClean="0"/>
              <a:t>d</a:t>
            </a:r>
            <a:r>
              <a:rPr lang="sl-SI" dirty="0" smtClean="0"/>
              <a:t>) : 2 </a:t>
            </a:r>
            <a:r>
              <a:rPr lang="sl-SI" dirty="0" smtClean="0">
                <a:sym typeface="Symbol" panose="05050102010706020507" pitchFamily="18" charset="2"/>
              </a:rPr>
              <a:t>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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deli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 } }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Ko izračunamo </a:t>
            </a:r>
            <a:r>
              <a:rPr lang="sl-SI" i="1" dirty="0" smtClean="0">
                <a:sym typeface="Symbol" panose="05050102010706020507" pitchFamily="18" charset="2"/>
              </a:rPr>
              <a:t>f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), si ga zapomnimo v tabeli, da ga ne bo treba kasneje računati znova in znova</a:t>
            </a:r>
            <a:endParaRPr lang="sl-SI" dirty="0"/>
          </a:p>
        </p:txBody>
      </p:sp>
    </p:spTree>
    <p:extLst>
      <p:ext uri="{BB962C8B-B14F-4D97-AF65-F5344CB8AC3E}">
        <p14:creationId xmlns="" xmlns:p14="http://schemas.microsoft.com/office/powerpoint/2010/main" val="3902518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92695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3.2 Kompleksnost števil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9416" y="692696"/>
            <a:ext cx="10515600" cy="5431458"/>
          </a:xfrm>
        </p:spPr>
        <p:txBody>
          <a:bodyPr>
            <a:normAutofit fontScale="70000" lnSpcReduction="20000"/>
          </a:bodyPr>
          <a:lstStyle/>
          <a:p>
            <a:r>
              <a:rPr lang="sl-SI" dirty="0" smtClean="0"/>
              <a:t>Funkcijo </a:t>
            </a:r>
            <a:r>
              <a:rPr lang="sl-SI" i="1" dirty="0" smtClean="0"/>
              <a:t>f</a:t>
            </a:r>
            <a:r>
              <a:rPr lang="sl-SI" dirty="0" smtClean="0"/>
              <a:t> lahko torej računamo sistematično: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err="1" smtClean="0"/>
              <a:t>for</a:t>
            </a:r>
            <a:r>
              <a:rPr lang="sl-SI" dirty="0" smtClean="0"/>
              <a:t> </a:t>
            </a:r>
            <a:r>
              <a:rPr lang="sl-SI" dirty="0" smtClean="0"/>
              <a:t>(</a:t>
            </a:r>
            <a:r>
              <a:rPr lang="sl-SI" i="1" dirty="0" smtClean="0"/>
              <a:t>f </a:t>
            </a:r>
            <a:r>
              <a:rPr lang="sl-SI" dirty="0" smtClean="0"/>
              <a:t>[1] = 1, </a:t>
            </a:r>
            <a:r>
              <a:rPr lang="sl-SI" i="1" dirty="0" smtClean="0"/>
              <a:t>m</a:t>
            </a:r>
            <a:r>
              <a:rPr lang="sl-SI" dirty="0" smtClean="0"/>
              <a:t> </a:t>
            </a:r>
            <a:r>
              <a:rPr lang="sl-SI" dirty="0" smtClean="0"/>
              <a:t>= </a:t>
            </a:r>
            <a:r>
              <a:rPr lang="sl-SI" dirty="0" smtClean="0"/>
              <a:t>2</a:t>
            </a:r>
            <a:r>
              <a:rPr lang="sl-SI" dirty="0" smtClean="0"/>
              <a:t>; </a:t>
            </a:r>
            <a:r>
              <a:rPr lang="sl-SI" i="1" dirty="0" smtClean="0"/>
              <a:t>m</a:t>
            </a:r>
            <a:r>
              <a:rPr lang="sl-SI" dirty="0" smtClean="0"/>
              <a:t> &lt;= </a:t>
            </a:r>
            <a:r>
              <a:rPr lang="sl-SI" i="1" dirty="0" smtClean="0"/>
              <a:t>n</a:t>
            </a:r>
            <a:r>
              <a:rPr lang="sl-SI" dirty="0" smtClean="0"/>
              <a:t>; m++) {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m</a:t>
            </a:r>
            <a:r>
              <a:rPr lang="sl-SI" dirty="0" smtClean="0"/>
              <a:t>] = 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m</a:t>
            </a:r>
            <a:r>
              <a:rPr lang="sl-SI" dirty="0" smtClean="0"/>
              <a:t> – 1] + 1; 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b="1" dirty="0" smtClean="0"/>
              <a:t>for</a:t>
            </a:r>
            <a:r>
              <a:rPr lang="sl-SI" dirty="0" smtClean="0"/>
              <a:t> (</a:t>
            </a:r>
            <a:r>
              <a:rPr lang="sl-SI" i="1" dirty="0" smtClean="0"/>
              <a:t>d</a:t>
            </a:r>
            <a:r>
              <a:rPr lang="sl-SI" dirty="0" smtClean="0"/>
              <a:t> = 2; </a:t>
            </a:r>
            <a:r>
              <a:rPr lang="sl-SI" i="1" dirty="0" smtClean="0"/>
              <a:t>d</a:t>
            </a:r>
            <a:r>
              <a:rPr lang="sl-SI" dirty="0" smtClean="0"/>
              <a:t> * </a:t>
            </a:r>
            <a:r>
              <a:rPr lang="sl-SI" i="1" dirty="0" smtClean="0"/>
              <a:t>d</a:t>
            </a:r>
            <a:r>
              <a:rPr lang="sl-SI" dirty="0" smtClean="0"/>
              <a:t> &lt;= </a:t>
            </a:r>
            <a:r>
              <a:rPr lang="sl-SI" i="1" dirty="0" smtClean="0"/>
              <a:t>m</a:t>
            </a:r>
            <a:r>
              <a:rPr lang="sl-SI" dirty="0" smtClean="0"/>
              <a:t>; </a:t>
            </a:r>
            <a:r>
              <a:rPr lang="sl-SI" i="1" dirty="0" smtClean="0"/>
              <a:t>d</a:t>
            </a:r>
            <a:r>
              <a:rPr lang="sl-SI" dirty="0" smtClean="0"/>
              <a:t>++) </a:t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b="1" dirty="0" smtClean="0"/>
              <a:t>if</a:t>
            </a:r>
            <a:r>
              <a:rPr lang="sl-SI" dirty="0" smtClean="0"/>
              <a:t> (</a:t>
            </a:r>
            <a:r>
              <a:rPr lang="sl-SI" i="1" dirty="0" smtClean="0"/>
              <a:t>m</a:t>
            </a:r>
            <a:r>
              <a:rPr lang="sl-SI" dirty="0" smtClean="0"/>
              <a:t> % </a:t>
            </a:r>
            <a:r>
              <a:rPr lang="sl-SI" i="1" dirty="0" smtClean="0"/>
              <a:t>d</a:t>
            </a:r>
            <a:r>
              <a:rPr lang="sl-SI" dirty="0" smtClean="0"/>
              <a:t> == 0)</a:t>
            </a:r>
            <a:br>
              <a:rPr lang="sl-SI" dirty="0" smtClean="0"/>
            </a:br>
            <a:r>
              <a:rPr lang="sl-SI" dirty="0" smtClean="0"/>
              <a:t>	            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m</a:t>
            </a:r>
            <a:r>
              <a:rPr lang="sl-SI" dirty="0" smtClean="0"/>
              <a:t>] = min(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m</a:t>
            </a:r>
            <a:r>
              <a:rPr lang="sl-SI" dirty="0" smtClean="0"/>
              <a:t>], 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d</a:t>
            </a:r>
            <a:r>
              <a:rPr lang="sl-SI" dirty="0" smtClean="0"/>
              <a:t>] + 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m</a:t>
            </a:r>
            <a:r>
              <a:rPr lang="sl-SI" dirty="0" smtClean="0"/>
              <a:t>/</a:t>
            </a:r>
            <a:r>
              <a:rPr lang="sl-SI" i="1" dirty="0" smtClean="0"/>
              <a:t>d</a:t>
            </a:r>
            <a:r>
              <a:rPr lang="sl-SI" dirty="0" smtClean="0"/>
              <a:t>]); }</a:t>
            </a:r>
          </a:p>
          <a:p>
            <a:r>
              <a:rPr lang="sl-SI" dirty="0" smtClean="0"/>
              <a:t>Časovna zahtevnost: 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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Precej časa zapravimo za pregledovanje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-jev, ki niso delitelji 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Bolje bi bilo pri vsakem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pregledati take 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, ki so večkratniki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</a:p>
          <a:p>
            <a:r>
              <a:rPr lang="sl-SI" dirty="0" smtClean="0"/>
              <a:t>	</a:t>
            </a:r>
            <a:r>
              <a:rPr lang="sl-SI" b="1" dirty="0" smtClean="0"/>
              <a:t>for</a:t>
            </a:r>
            <a:r>
              <a:rPr lang="sl-SI" dirty="0" smtClean="0"/>
              <a:t> (</a:t>
            </a:r>
            <a:r>
              <a:rPr lang="sl-SI" i="1" dirty="0" smtClean="0"/>
              <a:t>m</a:t>
            </a:r>
            <a:r>
              <a:rPr lang="sl-SI" dirty="0" smtClean="0"/>
              <a:t> = 0; </a:t>
            </a:r>
            <a:r>
              <a:rPr lang="sl-SI" i="1" dirty="0" smtClean="0"/>
              <a:t>m</a:t>
            </a:r>
            <a:r>
              <a:rPr lang="sl-SI" dirty="0" smtClean="0"/>
              <a:t> &lt;= </a:t>
            </a:r>
            <a:r>
              <a:rPr lang="sl-SI" i="1" dirty="0" smtClean="0"/>
              <a:t>n</a:t>
            </a:r>
            <a:r>
              <a:rPr lang="sl-SI" dirty="0" smtClean="0"/>
              <a:t>; </a:t>
            </a:r>
            <a:r>
              <a:rPr lang="sl-SI" i="1" dirty="0" smtClean="0"/>
              <a:t>m</a:t>
            </a:r>
            <a:r>
              <a:rPr lang="sl-SI" dirty="0" smtClean="0"/>
              <a:t>++) 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m</a:t>
            </a:r>
            <a:r>
              <a:rPr lang="sl-SI" dirty="0" smtClean="0"/>
              <a:t>] = </a:t>
            </a:r>
            <a:r>
              <a:rPr lang="sl-SI" i="1" dirty="0" smtClean="0"/>
              <a:t>m</a:t>
            </a:r>
            <a:r>
              <a:rPr lang="sl-SI" dirty="0" smtClean="0"/>
              <a:t>;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smtClean="0"/>
              <a:t>for</a:t>
            </a:r>
            <a:r>
              <a:rPr lang="sl-SI" dirty="0" smtClean="0"/>
              <a:t> (</a:t>
            </a:r>
            <a:r>
              <a:rPr lang="sl-SI" i="1" dirty="0" smtClean="0"/>
              <a:t>m</a:t>
            </a:r>
            <a:r>
              <a:rPr lang="sl-SI" dirty="0" smtClean="0"/>
              <a:t> = 0; </a:t>
            </a:r>
            <a:r>
              <a:rPr lang="sl-SI" i="1" dirty="0" smtClean="0"/>
              <a:t>m</a:t>
            </a:r>
            <a:r>
              <a:rPr lang="sl-SI" dirty="0" smtClean="0"/>
              <a:t> &lt;= </a:t>
            </a:r>
            <a:r>
              <a:rPr lang="sl-SI" i="1" dirty="0" smtClean="0"/>
              <a:t>n</a:t>
            </a:r>
            <a:r>
              <a:rPr lang="sl-SI" dirty="0" smtClean="0"/>
              <a:t>; m++) {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m</a:t>
            </a:r>
            <a:r>
              <a:rPr lang="sl-SI" dirty="0" smtClean="0"/>
              <a:t>] = min(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m</a:t>
            </a:r>
            <a:r>
              <a:rPr lang="sl-SI" dirty="0" smtClean="0"/>
              <a:t>], 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m</a:t>
            </a:r>
            <a:r>
              <a:rPr lang="sl-SI" dirty="0" smtClean="0"/>
              <a:t> – 1] + 1); 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b="1" dirty="0" smtClean="0"/>
              <a:t>for</a:t>
            </a:r>
            <a:r>
              <a:rPr lang="sl-SI" dirty="0" smtClean="0"/>
              <a:t> (</a:t>
            </a:r>
            <a:r>
              <a:rPr lang="sl-SI" i="1" dirty="0" smtClean="0"/>
              <a:t>k</a:t>
            </a:r>
            <a:r>
              <a:rPr lang="sl-SI" dirty="0" smtClean="0"/>
              <a:t> = 2; </a:t>
            </a:r>
            <a:r>
              <a:rPr lang="sl-SI" i="1" dirty="0" smtClean="0"/>
              <a:t>k</a:t>
            </a:r>
            <a:r>
              <a:rPr lang="sl-SI" dirty="0" smtClean="0"/>
              <a:t> * </a:t>
            </a:r>
            <a:r>
              <a:rPr lang="sl-SI" i="1" dirty="0" smtClean="0"/>
              <a:t>m</a:t>
            </a:r>
            <a:r>
              <a:rPr lang="sl-SI" dirty="0" smtClean="0"/>
              <a:t> &lt;= </a:t>
            </a:r>
            <a:r>
              <a:rPr lang="sl-SI" i="1" dirty="0" smtClean="0"/>
              <a:t>n</a:t>
            </a:r>
            <a:r>
              <a:rPr lang="sl-SI" dirty="0" smtClean="0"/>
              <a:t>; </a:t>
            </a:r>
            <a:r>
              <a:rPr lang="sl-SI" i="1" dirty="0" smtClean="0"/>
              <a:t>k</a:t>
            </a:r>
            <a:r>
              <a:rPr lang="sl-SI" dirty="0" smtClean="0"/>
              <a:t>++) </a:t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k</a:t>
            </a:r>
            <a:r>
              <a:rPr lang="sl-SI" dirty="0" smtClean="0"/>
              <a:t> * </a:t>
            </a:r>
            <a:r>
              <a:rPr lang="sl-SI" i="1" dirty="0" smtClean="0"/>
              <a:t>m</a:t>
            </a:r>
            <a:r>
              <a:rPr lang="sl-SI" dirty="0" smtClean="0"/>
              <a:t>] = min(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k</a:t>
            </a:r>
            <a:r>
              <a:rPr lang="sl-SI" dirty="0" smtClean="0"/>
              <a:t> * </a:t>
            </a:r>
            <a:r>
              <a:rPr lang="sl-SI" i="1" dirty="0" smtClean="0"/>
              <a:t>m</a:t>
            </a:r>
            <a:r>
              <a:rPr lang="sl-SI" dirty="0" smtClean="0"/>
              <a:t>], 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k</a:t>
            </a:r>
            <a:r>
              <a:rPr lang="sl-SI" dirty="0" smtClean="0"/>
              <a:t>] + </a:t>
            </a:r>
            <a:r>
              <a:rPr lang="sl-SI" i="1" dirty="0" smtClean="0"/>
              <a:t>f </a:t>
            </a:r>
            <a:r>
              <a:rPr lang="sl-SI" dirty="0" smtClean="0"/>
              <a:t>[</a:t>
            </a:r>
            <a:r>
              <a:rPr lang="sl-SI" i="1" dirty="0" smtClean="0"/>
              <a:t>m</a:t>
            </a:r>
            <a:r>
              <a:rPr lang="sl-SI" dirty="0" smtClean="0"/>
              <a:t>]); }</a:t>
            </a:r>
          </a:p>
          <a:p>
            <a:r>
              <a:rPr lang="sl-SI" dirty="0" smtClean="0"/>
              <a:t>Časovna zahtevnost: </a:t>
            </a:r>
            <a:endParaRPr lang="sl-SI" dirty="0" smtClean="0"/>
          </a:p>
          <a:p>
            <a:pPr lvl="1"/>
            <a:r>
              <a:rPr lang="sl-SI" dirty="0" smtClean="0"/>
              <a:t>Notranja zanka naredi vsakič </a:t>
            </a:r>
            <a:r>
              <a:rPr lang="sl-SI" i="1" dirty="0" smtClean="0"/>
              <a:t>n</a:t>
            </a:r>
            <a:r>
              <a:rPr lang="sl-SI" dirty="0" smtClean="0"/>
              <a:t>/</a:t>
            </a:r>
            <a:r>
              <a:rPr lang="sl-SI" i="1" dirty="0" smtClean="0"/>
              <a:t>m</a:t>
            </a:r>
            <a:r>
              <a:rPr lang="sl-SI" dirty="0" smtClean="0"/>
              <a:t> iteracij</a:t>
            </a:r>
          </a:p>
          <a:p>
            <a:pPr lvl="1"/>
            <a:r>
              <a:rPr lang="sl-SI" dirty="0" smtClean="0"/>
              <a:t>Skupaj: </a:t>
            </a:r>
            <a:r>
              <a:rPr lang="sl-SI" i="1" dirty="0" smtClean="0"/>
              <a:t>n</a:t>
            </a:r>
            <a:r>
              <a:rPr lang="sl-SI" dirty="0" smtClean="0"/>
              <a:t> </a:t>
            </a:r>
            <a:r>
              <a:rPr lang="sl-SI" dirty="0" smtClean="0"/>
              <a:t>+ </a:t>
            </a:r>
            <a:r>
              <a:rPr lang="sl-SI" i="1" dirty="0" smtClean="0"/>
              <a:t>n</a:t>
            </a:r>
            <a:r>
              <a:rPr lang="sl-SI" dirty="0" smtClean="0"/>
              <a:t>/2 + </a:t>
            </a:r>
            <a:r>
              <a:rPr lang="sl-SI" i="1" dirty="0" smtClean="0"/>
              <a:t>n</a:t>
            </a:r>
            <a:r>
              <a:rPr lang="sl-SI" dirty="0" smtClean="0"/>
              <a:t>/3 + ... + </a:t>
            </a:r>
            <a:r>
              <a:rPr lang="sl-SI" i="1" dirty="0" smtClean="0"/>
              <a:t>n</a:t>
            </a:r>
            <a:r>
              <a:rPr lang="sl-SI" dirty="0" smtClean="0"/>
              <a:t>/</a:t>
            </a:r>
            <a:r>
              <a:rPr lang="sl-SI" i="1" dirty="0" smtClean="0"/>
              <a:t>n</a:t>
            </a:r>
            <a:r>
              <a:rPr lang="sl-SI" dirty="0" smtClean="0"/>
              <a:t> = </a:t>
            </a:r>
            <a:r>
              <a:rPr lang="sl-SI" i="1" dirty="0" smtClean="0"/>
              <a:t>n</a:t>
            </a:r>
            <a:r>
              <a:rPr lang="sl-SI" dirty="0" smtClean="0"/>
              <a:t>(1 + 1/2 + 1/3 + </a:t>
            </a:r>
            <a:r>
              <a:rPr lang="sl-SI" dirty="0" smtClean="0"/>
              <a:t>... + </a:t>
            </a:r>
            <a:r>
              <a:rPr lang="sl-SI" dirty="0" smtClean="0"/>
              <a:t>1/</a:t>
            </a:r>
            <a:r>
              <a:rPr lang="sl-SI" i="1" dirty="0" smtClean="0"/>
              <a:t>n</a:t>
            </a:r>
            <a:r>
              <a:rPr lang="sl-SI" dirty="0" smtClean="0"/>
              <a:t>) </a:t>
            </a:r>
            <a:r>
              <a:rPr lang="sl-SI" dirty="0" smtClean="0">
                <a:sym typeface="Symbol" panose="05050102010706020507" pitchFamily="18" charset="2"/>
              </a:rPr>
              <a:t>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 ln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endParaRPr lang="sl-SI" i="1" dirty="0"/>
          </a:p>
        </p:txBody>
      </p:sp>
    </p:spTree>
    <p:extLst>
      <p:ext uri="{BB962C8B-B14F-4D97-AF65-F5344CB8AC3E}">
        <p14:creationId xmlns="" xmlns:p14="http://schemas.microsoft.com/office/powerpoint/2010/main" val="58256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0808"/>
            <a:ext cx="10515600" cy="5040559"/>
          </a:xfrm>
        </p:spPr>
        <p:txBody>
          <a:bodyPr>
            <a:normAutofit fontScale="92500" lnSpcReduction="10000"/>
          </a:bodyPr>
          <a:lstStyle/>
          <a:p>
            <a:r>
              <a:rPr lang="sl-SI" dirty="0" smtClean="0"/>
              <a:t>Karirasta mreža </a:t>
            </a:r>
            <a:r>
              <a:rPr lang="sl-SI" i="1" dirty="0" smtClean="0"/>
              <a:t>w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 </a:t>
            </a:r>
            <a:r>
              <a:rPr lang="sl-SI" i="1" dirty="0" smtClean="0">
                <a:sym typeface="Symbol" panose="05050102010706020507" pitchFamily="18" charset="2"/>
              </a:rPr>
              <a:t>h</a:t>
            </a:r>
            <a:r>
              <a:rPr lang="sl-SI" dirty="0" smtClean="0">
                <a:sym typeface="Symbol" panose="05050102010706020507" pitchFamily="18" charset="2"/>
              </a:rPr>
              <a:t>;  v točki (</a:t>
            </a:r>
            <a:r>
              <a:rPr lang="sl-SI" i="1" dirty="0" smtClean="0">
                <a:sym typeface="Symbol" panose="05050102010706020507" pitchFamily="18" charset="2"/>
              </a:rPr>
              <a:t>x</a:t>
            </a:r>
            <a:r>
              <a:rPr lang="sl-SI" baseline="-25000" dirty="0" smtClean="0">
                <a:sym typeface="Symbol" panose="05050102010706020507" pitchFamily="18" charset="2"/>
              </a:rPr>
              <a:t>0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baseline="-25000" dirty="0" smtClean="0">
                <a:sym typeface="Symbol" panose="05050102010706020507" pitchFamily="18" charset="2"/>
              </a:rPr>
              <a:t>0</a:t>
            </a:r>
            <a:r>
              <a:rPr lang="sl-SI" dirty="0" smtClean="0">
                <a:sym typeface="Symbol" panose="05050102010706020507" pitchFamily="18" charset="2"/>
              </a:rPr>
              <a:t>) se začne požar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V vsaki sekundi se z gorečih celic razširi na sosednje 4 celice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Po koliko sekundah gori vsaj </a:t>
            </a:r>
            <a:r>
              <a:rPr lang="sl-SI" i="1" dirty="0" smtClean="0">
                <a:sym typeface="Symbol" panose="05050102010706020507" pitchFamily="18" charset="2"/>
              </a:rPr>
              <a:t>k</a:t>
            </a:r>
            <a:r>
              <a:rPr lang="sl-SI" dirty="0" smtClean="0">
                <a:sym typeface="Symbol" panose="05050102010706020507" pitchFamily="18" charset="2"/>
              </a:rPr>
              <a:t> celic?</a:t>
            </a:r>
          </a:p>
          <a:p>
            <a:r>
              <a:rPr lang="sl-SI" dirty="0" smtClean="0">
                <a:sym typeface="Symbol" panose="05050102010706020507" pitchFamily="18" charset="2"/>
              </a:rPr>
              <a:t>Rešitev:</a:t>
            </a:r>
          </a:p>
          <a:p>
            <a:pPr lvl="1"/>
            <a:r>
              <a:rPr lang="sl-SI" dirty="0" smtClean="0"/>
              <a:t>Koliko celic gori po </a:t>
            </a:r>
            <a:r>
              <a:rPr lang="sl-SI" i="1" dirty="0" smtClean="0"/>
              <a:t>t</a:t>
            </a:r>
            <a:r>
              <a:rPr lang="sl-SI" dirty="0" smtClean="0"/>
              <a:t> sekundah?</a:t>
            </a:r>
          </a:p>
          <a:p>
            <a:pPr lvl="2"/>
            <a:r>
              <a:rPr lang="sl-SI" dirty="0" smtClean="0"/>
              <a:t>Imamo karo z oglišči (</a:t>
            </a:r>
            <a:r>
              <a:rPr lang="sl-SI" i="1" dirty="0" smtClean="0"/>
              <a:t>x</a:t>
            </a:r>
            <a:r>
              <a:rPr lang="sl-SI" baseline="-25000" dirty="0" smtClean="0"/>
              <a:t>0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 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baseline="-25000" dirty="0" smtClean="0">
                <a:sym typeface="Symbol" panose="05050102010706020507" pitchFamily="18" charset="2"/>
              </a:rPr>
              <a:t>0</a:t>
            </a:r>
            <a:r>
              <a:rPr lang="sl-SI" dirty="0" smtClean="0">
                <a:sym typeface="Symbol" panose="05050102010706020507" pitchFamily="18" charset="2"/>
              </a:rPr>
              <a:t>) in </a:t>
            </a:r>
            <a:r>
              <a:rPr lang="sl-SI" dirty="0" smtClean="0"/>
              <a:t>(</a:t>
            </a:r>
            <a:r>
              <a:rPr lang="sl-SI" i="1" dirty="0" smtClean="0"/>
              <a:t>x</a:t>
            </a:r>
            <a:r>
              <a:rPr lang="sl-SI" baseline="-25000" dirty="0" smtClean="0"/>
              <a:t>0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baseline="-25000" dirty="0" smtClean="0">
                <a:sym typeface="Symbol" panose="05050102010706020507" pitchFamily="18" charset="2"/>
              </a:rPr>
              <a:t>0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 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)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Njegova ploščina je (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+ 1)</a:t>
            </a:r>
            <a:r>
              <a:rPr lang="sl-SI" baseline="30000" dirty="0" smtClean="0">
                <a:sym typeface="Symbol" panose="05050102010706020507" pitchFamily="18" charset="2"/>
              </a:rPr>
              <a:t>2</a:t>
            </a:r>
            <a:r>
              <a:rPr lang="sl-SI" dirty="0" smtClean="0">
                <a:sym typeface="Symbol" panose="05050102010706020507" pitchFamily="18" charset="2"/>
              </a:rPr>
              <a:t> + 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baseline="30000" dirty="0" smtClean="0">
                <a:sym typeface="Symbol" panose="05050102010706020507" pitchFamily="18" charset="2"/>
              </a:rPr>
              <a:t>2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Odštejmo trikotnike, ki štrlijo čez robove</a:t>
            </a:r>
          </a:p>
          <a:p>
            <a:pPr lvl="3"/>
            <a:r>
              <a:rPr lang="sl-SI" dirty="0" smtClean="0">
                <a:sym typeface="Symbol" panose="05050102010706020507" pitchFamily="18" charset="2"/>
              </a:rPr>
              <a:t>Zgornji trikotnik: 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baseline="30000" dirty="0" smtClean="0">
                <a:sym typeface="Symbol" panose="05050102010706020507" pitchFamily="18" charset="2"/>
              </a:rPr>
              <a:t>2</a:t>
            </a:r>
            <a:r>
              <a:rPr lang="sl-SI" dirty="0" smtClean="0">
                <a:sym typeface="Symbol" panose="05050102010706020507" pitchFamily="18" charset="2"/>
              </a:rPr>
              <a:t> za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= 1 – (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baseline="-25000" dirty="0" smtClean="0">
                <a:sym typeface="Symbol" panose="05050102010706020507" pitchFamily="18" charset="2"/>
              </a:rPr>
              <a:t>0</a:t>
            </a:r>
            <a:r>
              <a:rPr lang="sl-SI" dirty="0" smtClean="0">
                <a:sym typeface="Symbol" panose="05050102010706020507" pitchFamily="18" charset="2"/>
              </a:rPr>
              <a:t> – 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)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Prištejmo trikotnike, ki smo jih odšteli dvojno</a:t>
            </a:r>
          </a:p>
          <a:p>
            <a:pPr lvl="3"/>
            <a:r>
              <a:rPr lang="sl-SI" dirty="0" smtClean="0">
                <a:sym typeface="Symbol" panose="05050102010706020507" pitchFamily="18" charset="2"/>
              </a:rPr>
              <a:t>Za vogal (</a:t>
            </a:r>
            <a:r>
              <a:rPr lang="sl-SI" i="1" dirty="0" smtClean="0">
                <a:sym typeface="Symbol" panose="05050102010706020507" pitchFamily="18" charset="2"/>
              </a:rPr>
              <a:t>x</a:t>
            </a:r>
            <a:r>
              <a:rPr lang="sl-SI" i="1" baseline="-25000" dirty="0" smtClean="0">
                <a:sym typeface="Symbol" panose="05050102010706020507" pitchFamily="18" charset="2"/>
              </a:rPr>
              <a:t>v</a:t>
            </a:r>
            <a:r>
              <a:rPr lang="sl-SI" dirty="0" smtClean="0">
                <a:sym typeface="Symbol" panose="05050102010706020507" pitchFamily="18" charset="2"/>
              </a:rPr>
              <a:t>, 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i="1" baseline="-25000" dirty="0" smtClean="0">
                <a:sym typeface="Symbol" panose="05050102010706020507" pitchFamily="18" charset="2"/>
              </a:rPr>
              <a:t>v</a:t>
            </a:r>
            <a:r>
              <a:rPr lang="sl-SI" dirty="0" smtClean="0">
                <a:sym typeface="Symbol" panose="05050102010706020507" pitchFamily="18" charset="2"/>
              </a:rPr>
              <a:t>):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+1</a:t>
            </a:r>
            <a:r>
              <a:rPr lang="sl-SI" dirty="0" smtClean="0">
                <a:sym typeface="Symbol" panose="05050102010706020507" pitchFamily="18" charset="2"/>
              </a:rPr>
              <a:t>)/2 za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= 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– (|</a:t>
            </a:r>
            <a:r>
              <a:rPr lang="sl-SI" i="1" dirty="0" smtClean="0">
                <a:sym typeface="Symbol" panose="05050102010706020507" pitchFamily="18" charset="2"/>
              </a:rPr>
              <a:t>x</a:t>
            </a:r>
            <a:r>
              <a:rPr lang="sl-SI" i="1" baseline="-25000" dirty="0" smtClean="0">
                <a:sym typeface="Symbol" panose="05050102010706020507" pitchFamily="18" charset="2"/>
              </a:rPr>
              <a:t>v</a:t>
            </a:r>
            <a:r>
              <a:rPr lang="sl-SI" dirty="0" smtClean="0">
                <a:sym typeface="Symbol" panose="05050102010706020507" pitchFamily="18" charset="2"/>
              </a:rPr>
              <a:t> – </a:t>
            </a:r>
            <a:r>
              <a:rPr lang="sl-SI" i="1" dirty="0" smtClean="0">
                <a:sym typeface="Symbol" panose="05050102010706020507" pitchFamily="18" charset="2"/>
              </a:rPr>
              <a:t>x</a:t>
            </a:r>
            <a:r>
              <a:rPr lang="sl-SI" baseline="-25000" dirty="0" smtClean="0">
                <a:sym typeface="Symbol" panose="05050102010706020507" pitchFamily="18" charset="2"/>
              </a:rPr>
              <a:t>0</a:t>
            </a:r>
            <a:r>
              <a:rPr lang="sl-SI" dirty="0" smtClean="0">
                <a:sym typeface="Symbol" panose="05050102010706020507" pitchFamily="18" charset="2"/>
              </a:rPr>
              <a:t>| + |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i="1" baseline="-25000" dirty="0" smtClean="0">
                <a:sym typeface="Symbol" panose="05050102010706020507" pitchFamily="18" charset="2"/>
              </a:rPr>
              <a:t>v</a:t>
            </a:r>
            <a:r>
              <a:rPr lang="sl-SI" dirty="0" smtClean="0">
                <a:sym typeface="Symbol" panose="05050102010706020507" pitchFamily="18" charset="2"/>
              </a:rPr>
              <a:t> – 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baseline="-25000" dirty="0" smtClean="0">
                <a:sym typeface="Symbol" panose="05050102010706020507" pitchFamily="18" charset="2"/>
              </a:rPr>
              <a:t>0</a:t>
            </a:r>
            <a:r>
              <a:rPr lang="sl-SI" dirty="0" smtClean="0">
                <a:sym typeface="Symbol" panose="05050102010706020507" pitchFamily="18" charset="2"/>
              </a:rPr>
              <a:t>|) – 1</a:t>
            </a:r>
            <a:endParaRPr lang="sl-SI" dirty="0" smtClean="0">
              <a:sym typeface="Symbol" panose="05050102010706020507" pitchFamily="18" charset="2"/>
            </a:endParaRP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Najmanjši 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, pri katerem gori vsaj </a:t>
            </a:r>
            <a:r>
              <a:rPr lang="sl-SI" i="1" dirty="0" smtClean="0">
                <a:sym typeface="Symbol" panose="05050102010706020507" pitchFamily="18" charset="2"/>
              </a:rPr>
              <a:t>k</a:t>
            </a:r>
            <a:r>
              <a:rPr lang="sl-SI" dirty="0" smtClean="0">
                <a:sym typeface="Symbol" panose="05050102010706020507" pitchFamily="18" charset="2"/>
              </a:rPr>
              <a:t> celic, poiščimo z bisekcijo</a:t>
            </a:r>
            <a:endParaRPr lang="sl-SI" dirty="0"/>
          </a:p>
        </p:txBody>
      </p:sp>
      <p:pic>
        <p:nvPicPr>
          <p:cNvPr id="131" name="Picture 13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52184" y="4221088"/>
            <a:ext cx="2058169" cy="1545540"/>
          </a:xfrm>
          <a:prstGeom prst="rect">
            <a:avLst/>
          </a:prstGeom>
        </p:spPr>
      </p:pic>
      <p:grpSp>
        <p:nvGrpSpPr>
          <p:cNvPr id="41" name="Group 40"/>
          <p:cNvGrpSpPr/>
          <p:nvPr/>
        </p:nvGrpSpPr>
        <p:grpSpPr>
          <a:xfrm>
            <a:off x="7536160" y="260648"/>
            <a:ext cx="1728192" cy="1152128"/>
            <a:chOff x="9336360" y="260648"/>
            <a:chExt cx="1728192" cy="1152128"/>
          </a:xfrm>
        </p:grpSpPr>
        <p:sp>
          <p:nvSpPr>
            <p:cNvPr id="29" name="Rectangle 28"/>
            <p:cNvSpPr/>
            <p:nvPr/>
          </p:nvSpPr>
          <p:spPr>
            <a:xfrm>
              <a:off x="9336360" y="260648"/>
              <a:ext cx="1728192" cy="11521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9336360" y="548680"/>
              <a:ext cx="172819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9336360" y="836712"/>
              <a:ext cx="172819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9336360" y="1124744"/>
              <a:ext cx="172819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9624392" y="260648"/>
              <a:ext cx="0" cy="11521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9912424" y="260648"/>
              <a:ext cx="0" cy="11521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10200456" y="260648"/>
              <a:ext cx="0" cy="11521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0488488" y="260648"/>
              <a:ext cx="0" cy="11521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0776520" y="260648"/>
              <a:ext cx="0" cy="11521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3.3 Požar</a:t>
            </a:r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7824192" y="836712"/>
            <a:ext cx="288032" cy="28803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42" name="Group 41"/>
          <p:cNvGrpSpPr/>
          <p:nvPr/>
        </p:nvGrpSpPr>
        <p:grpSpPr>
          <a:xfrm>
            <a:off x="7536160" y="548680"/>
            <a:ext cx="864096" cy="864096"/>
            <a:chOff x="7536160" y="548680"/>
            <a:chExt cx="864096" cy="864096"/>
          </a:xfrm>
        </p:grpSpPr>
        <p:sp>
          <p:nvSpPr>
            <p:cNvPr id="5" name="Rectangle 4"/>
            <p:cNvSpPr/>
            <p:nvPr/>
          </p:nvSpPr>
          <p:spPr>
            <a:xfrm>
              <a:off x="8112224" y="836712"/>
              <a:ext cx="288032" cy="28803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824192" y="548680"/>
              <a:ext cx="288032" cy="28803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536160" y="836712"/>
              <a:ext cx="288032" cy="28803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824192" y="1124744"/>
              <a:ext cx="288032" cy="28803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536160" y="260648"/>
            <a:ext cx="1152128" cy="1152128"/>
            <a:chOff x="7536160" y="260648"/>
            <a:chExt cx="1152128" cy="1152128"/>
          </a:xfrm>
        </p:grpSpPr>
        <p:sp>
          <p:nvSpPr>
            <p:cNvPr id="9" name="Rectangle 8"/>
            <p:cNvSpPr/>
            <p:nvPr/>
          </p:nvSpPr>
          <p:spPr>
            <a:xfrm>
              <a:off x="8112224" y="1124744"/>
              <a:ext cx="288032" cy="288032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400256" y="836712"/>
              <a:ext cx="288032" cy="288032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12224" y="548680"/>
              <a:ext cx="288032" cy="288032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824192" y="260648"/>
              <a:ext cx="288032" cy="288032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536160" y="548680"/>
              <a:ext cx="288032" cy="288032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536160" y="1124744"/>
              <a:ext cx="288032" cy="288032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536160" y="260648"/>
            <a:ext cx="1440160" cy="1152128"/>
            <a:chOff x="7536160" y="260648"/>
            <a:chExt cx="1440160" cy="1152128"/>
          </a:xfrm>
        </p:grpSpPr>
        <p:sp>
          <p:nvSpPr>
            <p:cNvPr id="15" name="Rectangle 14"/>
            <p:cNvSpPr/>
            <p:nvPr/>
          </p:nvSpPr>
          <p:spPr>
            <a:xfrm>
              <a:off x="8400256" y="1124744"/>
              <a:ext cx="288032" cy="288032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688288" y="836712"/>
              <a:ext cx="288032" cy="288032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8400256" y="548680"/>
              <a:ext cx="288032" cy="288032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12224" y="260648"/>
              <a:ext cx="288032" cy="288032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536160" y="260648"/>
              <a:ext cx="288032" cy="288032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8400256" y="260648"/>
            <a:ext cx="864096" cy="1152128"/>
            <a:chOff x="8400256" y="260648"/>
            <a:chExt cx="864096" cy="1152128"/>
          </a:xfrm>
        </p:grpSpPr>
        <p:sp>
          <p:nvSpPr>
            <p:cNvPr id="20" name="Rectangle 19"/>
            <p:cNvSpPr/>
            <p:nvPr/>
          </p:nvSpPr>
          <p:spPr>
            <a:xfrm>
              <a:off x="8688288" y="1124744"/>
              <a:ext cx="288032" cy="28803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976320" y="836712"/>
              <a:ext cx="288032" cy="28803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688288" y="548680"/>
              <a:ext cx="288032" cy="28803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400256" y="260648"/>
              <a:ext cx="288032" cy="288032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8688288" y="260648"/>
            <a:ext cx="576064" cy="1152128"/>
            <a:chOff x="8688288" y="260648"/>
            <a:chExt cx="576064" cy="1152128"/>
          </a:xfrm>
        </p:grpSpPr>
        <p:sp>
          <p:nvSpPr>
            <p:cNvPr id="24" name="Rectangle 23"/>
            <p:cNvSpPr/>
            <p:nvPr/>
          </p:nvSpPr>
          <p:spPr>
            <a:xfrm>
              <a:off x="8976320" y="1124744"/>
              <a:ext cx="288032" cy="2880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976320" y="548680"/>
              <a:ext cx="288032" cy="2880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688288" y="260648"/>
              <a:ext cx="288032" cy="288032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8976320" y="260648"/>
            <a:ext cx="288032" cy="28803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133" name="Group 132"/>
          <p:cNvGrpSpPr/>
          <p:nvPr/>
        </p:nvGrpSpPr>
        <p:grpSpPr>
          <a:xfrm>
            <a:off x="7752184" y="2708920"/>
            <a:ext cx="1296144" cy="1296144"/>
            <a:chOff x="7752184" y="2708920"/>
            <a:chExt cx="1296144" cy="1296144"/>
          </a:xfrm>
        </p:grpSpPr>
        <p:sp>
          <p:nvSpPr>
            <p:cNvPr id="48" name="Rectangle 47"/>
            <p:cNvSpPr/>
            <p:nvPr/>
          </p:nvSpPr>
          <p:spPr>
            <a:xfrm>
              <a:off x="8328248" y="3284984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8472264" y="3284984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328248" y="3140968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184232" y="3284984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616280" y="3284984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8760296" y="3284984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8904312" y="3284984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8328248" y="2996952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8328248" y="2852936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8328248" y="2708920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8472264" y="2852936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616280" y="2996952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8760296" y="3140968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616280" y="3140968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8472264" y="3140968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8472264" y="2996952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8184232" y="2852936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8184232" y="2996952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8184232" y="3140968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8040216" y="2996952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8040216" y="3140968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8040216" y="3284984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896200" y="3140968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7896200" y="3284984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752184" y="3284984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8328248" y="3429000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8760296" y="3429000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8616280" y="3429000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8472264" y="3429000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8184232" y="3429000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040216" y="3429000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7896200" y="3429000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8328248" y="3573016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8472264" y="3717032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8616280" y="3573016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8472264" y="3573016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8184232" y="3573016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8040216" y="3573016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8184232" y="3717032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8328248" y="3717032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8328248" y="3861048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9624392" y="2924944"/>
            <a:ext cx="1296144" cy="720080"/>
            <a:chOff x="9624392" y="2924944"/>
            <a:chExt cx="1296144" cy="720080"/>
          </a:xfrm>
        </p:grpSpPr>
        <p:sp>
          <p:nvSpPr>
            <p:cNvPr id="90" name="Rectangle 89"/>
            <p:cNvSpPr/>
            <p:nvPr/>
          </p:nvSpPr>
          <p:spPr>
            <a:xfrm>
              <a:off x="10200456" y="3501008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0344472" y="3501008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0200456" y="3356992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10056440" y="3501008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0488488" y="3501008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10632504" y="3501008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10776520" y="3501008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10200456" y="3212976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10200456" y="3068960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10200456" y="2924944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0344472" y="3068960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10488488" y="3212976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10632504" y="3356992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10488488" y="3356992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10344472" y="3356992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10344472" y="3212976"/>
              <a:ext cx="144016" cy="14401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0056440" y="3068960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0056440" y="3212976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0056440" y="3356992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9912424" y="3212976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9912424" y="3356992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9912424" y="3501008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9768408" y="3356992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9768408" y="3501008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9624392" y="3501008"/>
              <a:ext cx="144016" cy="14401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10776520" y="2924944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9912424" y="3068960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9768408" y="3068960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9624392" y="3068960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10632504" y="2924944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10488488" y="2924944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1" name="Rectangle 120"/>
            <p:cNvSpPr/>
            <p:nvPr/>
          </p:nvSpPr>
          <p:spPr>
            <a:xfrm>
              <a:off x="10344472" y="2924944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10776520" y="3068960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9624392" y="3356992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9768408" y="3212976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9624392" y="3212976"/>
              <a:ext cx="144016" cy="14401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10632504" y="3068960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10488488" y="3068960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10632504" y="3212976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10776520" y="3212976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10776520" y="3356992"/>
              <a:ext cx="144016" cy="144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pic>
        <p:nvPicPr>
          <p:cNvPr id="132" name="Picture 13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84432" y="4005064"/>
            <a:ext cx="1962547" cy="1872522"/>
          </a:xfrm>
          <a:prstGeom prst="rect">
            <a:avLst/>
          </a:prstGeom>
        </p:spPr>
      </p:pic>
      <p:grpSp>
        <p:nvGrpSpPr>
          <p:cNvPr id="145" name="Group 144"/>
          <p:cNvGrpSpPr/>
          <p:nvPr/>
        </p:nvGrpSpPr>
        <p:grpSpPr>
          <a:xfrm>
            <a:off x="7032104" y="4221088"/>
            <a:ext cx="3087960" cy="729372"/>
            <a:chOff x="7032104" y="4221088"/>
            <a:chExt cx="3087960" cy="729372"/>
          </a:xfrm>
        </p:grpSpPr>
        <p:sp>
          <p:nvSpPr>
            <p:cNvPr id="135" name="TextBox 134"/>
            <p:cNvSpPr txBox="1"/>
            <p:nvPr/>
          </p:nvSpPr>
          <p:spPr>
            <a:xfrm>
              <a:off x="7032104" y="4581128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 smtClean="0"/>
                <a:t>y = 1</a:t>
              </a:r>
              <a:endParaRPr lang="sl-SI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032104" y="4221088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i="1" dirty="0" smtClean="0"/>
                <a:t>y</a:t>
              </a:r>
              <a:r>
                <a:rPr lang="sl-SI" dirty="0" smtClean="0"/>
                <a:t> = </a:t>
              </a:r>
              <a:r>
                <a:rPr lang="sl-SI" i="1" dirty="0" smtClean="0"/>
                <a:t>y</a:t>
              </a:r>
              <a:r>
                <a:rPr lang="sl-SI" baseline="-25000" dirty="0" smtClean="0"/>
                <a:t>0</a:t>
              </a:r>
              <a:r>
                <a:rPr lang="sl-SI" dirty="0" smtClean="0"/>
                <a:t> – </a:t>
              </a:r>
              <a:r>
                <a:rPr lang="sl-SI" i="1" dirty="0" smtClean="0"/>
                <a:t>t</a:t>
              </a:r>
              <a:r>
                <a:rPr lang="sl-SI" dirty="0" smtClean="0"/>
                <a:t> </a:t>
              </a:r>
              <a:endParaRPr lang="sl-SI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9264352" y="4293096"/>
              <a:ext cx="855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i="1" dirty="0" smtClean="0"/>
                <a:t>d</a:t>
              </a:r>
              <a:r>
                <a:rPr lang="sl-SI" dirty="0" smtClean="0"/>
                <a:t> </a:t>
              </a:r>
              <a:endParaRPr lang="sl-SI" dirty="0"/>
            </a:p>
          </p:txBody>
        </p:sp>
        <p:cxnSp>
          <p:nvCxnSpPr>
            <p:cNvPr id="139" name="Straight Arrow Connector 138"/>
            <p:cNvCxnSpPr/>
            <p:nvPr/>
          </p:nvCxnSpPr>
          <p:spPr>
            <a:xfrm rot="5400000" flipH="1" flipV="1">
              <a:off x="9035529" y="4493865"/>
              <a:ext cx="316086" cy="2456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>
              <a:off x="7994650" y="4381500"/>
              <a:ext cx="608930" cy="105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>
              <a:off x="7691760" y="4764534"/>
              <a:ext cx="36004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3" name="Group 152"/>
          <p:cNvGrpSpPr/>
          <p:nvPr/>
        </p:nvGrpSpPr>
        <p:grpSpPr>
          <a:xfrm>
            <a:off x="9844608" y="4509120"/>
            <a:ext cx="1067544" cy="1665476"/>
            <a:chOff x="9844608" y="4509120"/>
            <a:chExt cx="1067544" cy="1665476"/>
          </a:xfrm>
        </p:grpSpPr>
        <p:sp>
          <p:nvSpPr>
            <p:cNvPr id="146" name="TextBox 145"/>
            <p:cNvSpPr txBox="1"/>
            <p:nvPr/>
          </p:nvSpPr>
          <p:spPr>
            <a:xfrm>
              <a:off x="9844608" y="4509120"/>
              <a:ext cx="855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i="1" dirty="0" smtClean="0"/>
                <a:t>d</a:t>
              </a:r>
              <a:r>
                <a:rPr lang="sl-SI" dirty="0" smtClean="0"/>
                <a:t> </a:t>
              </a:r>
              <a:endParaRPr lang="sl-SI" dirty="0"/>
            </a:p>
          </p:txBody>
        </p:sp>
        <p:cxnSp>
          <p:nvCxnSpPr>
            <p:cNvPr id="147" name="Straight Arrow Connector 146"/>
            <p:cNvCxnSpPr/>
            <p:nvPr/>
          </p:nvCxnSpPr>
          <p:spPr>
            <a:xfrm rot="16200000" flipV="1">
              <a:off x="10039201" y="4705499"/>
              <a:ext cx="218802" cy="2604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 rot="5400000" flipH="1" flipV="1">
              <a:off x="9890621" y="5298901"/>
              <a:ext cx="1104230" cy="196528"/>
            </a:xfrm>
            <a:prstGeom prst="straightConnector1">
              <a:avLst/>
            </a:prstGeom>
            <a:ln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TextBox 151"/>
            <p:cNvSpPr txBox="1"/>
            <p:nvPr/>
          </p:nvSpPr>
          <p:spPr>
            <a:xfrm>
              <a:off x="10056440" y="5805264"/>
              <a:ext cx="855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dirty="0" smtClean="0"/>
                <a:t>(</a:t>
              </a:r>
              <a:r>
                <a:rPr lang="sl-SI" i="1" dirty="0" err="1" smtClean="0"/>
                <a:t>x</a:t>
              </a:r>
              <a:r>
                <a:rPr lang="sl-SI" i="1" baseline="-25000" dirty="0" err="1" smtClean="0"/>
                <a:t>v</a:t>
              </a:r>
              <a:r>
                <a:rPr lang="sl-SI" dirty="0" smtClean="0"/>
                <a:t>,</a:t>
              </a:r>
              <a:r>
                <a:rPr lang="sl-SI" i="1" dirty="0" smtClean="0"/>
                <a:t> </a:t>
              </a:r>
              <a:r>
                <a:rPr lang="sl-SI" i="1" dirty="0" err="1" smtClean="0"/>
                <a:t>y</a:t>
              </a:r>
              <a:r>
                <a:rPr lang="sl-SI" i="1" baseline="-25000" dirty="0" err="1" smtClean="0"/>
                <a:t>v</a:t>
              </a:r>
              <a:r>
                <a:rPr lang="sl-SI" dirty="0" smtClean="0"/>
                <a:t>) </a:t>
              </a:r>
              <a:endParaRPr lang="sl-SI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1729117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484783"/>
          </a:xfrm>
        </p:spPr>
        <p:txBody>
          <a:bodyPr/>
          <a:lstStyle/>
          <a:p>
            <a:r>
              <a:rPr lang="sl-SI" dirty="0" smtClean="0"/>
              <a:t>3.4 Številčenje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9416" y="1412776"/>
            <a:ext cx="8784976" cy="5268243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Če zapišemo cela števila od </a:t>
            </a:r>
            <a:r>
              <a:rPr lang="sl-SI" i="1" dirty="0" smtClean="0"/>
              <a:t>a</a:t>
            </a:r>
            <a:r>
              <a:rPr lang="sl-SI" dirty="0" smtClean="0"/>
              <a:t> do </a:t>
            </a:r>
            <a:r>
              <a:rPr lang="sl-SI" i="1" dirty="0" smtClean="0"/>
              <a:t>b</a:t>
            </a:r>
            <a:r>
              <a:rPr lang="sl-SI" dirty="0" smtClean="0"/>
              <a:t>, </a:t>
            </a:r>
            <a:br>
              <a:rPr lang="sl-SI" dirty="0" smtClean="0"/>
            </a:br>
            <a:r>
              <a:rPr lang="sl-SI" dirty="0" smtClean="0"/>
              <a:t>kolikokrat se pojavi posamezna števka?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Rešimo malo lažji problem:</a:t>
            </a:r>
            <a:br>
              <a:rPr lang="sl-SI" dirty="0" smtClean="0"/>
            </a:br>
            <a:r>
              <a:rPr lang="sl-SI" dirty="0" smtClean="0"/>
              <a:t>če zapišemo cela števila od 1 do </a:t>
            </a:r>
            <a:r>
              <a:rPr lang="sl-SI" i="1" dirty="0" smtClean="0"/>
              <a:t>n</a:t>
            </a:r>
            <a:r>
              <a:rPr lang="sl-SI" dirty="0" smtClean="0"/>
              <a:t> – 1, </a:t>
            </a:r>
            <a:br>
              <a:rPr lang="sl-SI" dirty="0" smtClean="0"/>
            </a:br>
            <a:r>
              <a:rPr lang="sl-SI" dirty="0" smtClean="0"/>
              <a:t>kolikokrat se pojavi posamezna števka?</a:t>
            </a:r>
          </a:p>
          <a:p>
            <a:pPr lvl="1"/>
            <a:r>
              <a:rPr lang="sl-SI" dirty="0" smtClean="0"/>
              <a:t>Naj bo </a:t>
            </a:r>
            <a:r>
              <a:rPr lang="sl-SI" i="1" dirty="0" smtClean="0"/>
              <a:t>n</a:t>
            </a:r>
            <a:r>
              <a:rPr lang="sl-SI" dirty="0" smtClean="0"/>
              <a:t> = </a:t>
            </a:r>
            <a:r>
              <a:rPr lang="sl-SI" i="1" dirty="0" smtClean="0"/>
              <a:t>n</a:t>
            </a:r>
            <a:r>
              <a:rPr lang="sl-SI" i="1" baseline="-25000" dirty="0" smtClean="0"/>
              <a:t>k</a:t>
            </a:r>
            <a:r>
              <a:rPr lang="sl-SI" baseline="-25000" dirty="0" smtClean="0"/>
              <a:t> – 1</a:t>
            </a:r>
            <a:r>
              <a:rPr lang="sl-SI" dirty="0" smtClean="0"/>
              <a:t> </a:t>
            </a:r>
            <a:r>
              <a:rPr lang="sl-SI" i="1" dirty="0" smtClean="0"/>
              <a:t>n</a:t>
            </a:r>
            <a:r>
              <a:rPr lang="sl-SI" i="1" baseline="-25000" dirty="0" smtClean="0"/>
              <a:t>k</a:t>
            </a:r>
            <a:r>
              <a:rPr lang="sl-SI" baseline="-25000" dirty="0" smtClean="0"/>
              <a:t> – 2</a:t>
            </a:r>
            <a:r>
              <a:rPr lang="sl-SI" dirty="0" smtClean="0"/>
              <a:t> ... </a:t>
            </a:r>
            <a:r>
              <a:rPr lang="sl-SI" i="1" dirty="0" smtClean="0"/>
              <a:t>n</a:t>
            </a:r>
            <a:r>
              <a:rPr lang="sl-SI" baseline="-25000" dirty="0" smtClean="0"/>
              <a:t>2</a:t>
            </a:r>
            <a:r>
              <a:rPr lang="sl-SI" dirty="0" smtClean="0"/>
              <a:t> </a:t>
            </a:r>
            <a:r>
              <a:rPr lang="sl-SI" i="1" dirty="0" smtClean="0"/>
              <a:t>n</a:t>
            </a:r>
            <a:r>
              <a:rPr lang="sl-SI" baseline="-25000" dirty="0" smtClean="0"/>
              <a:t>1</a:t>
            </a:r>
            <a:r>
              <a:rPr lang="sl-SI" dirty="0" smtClean="0"/>
              <a:t> </a:t>
            </a:r>
            <a:r>
              <a:rPr lang="sl-SI" i="1" dirty="0" smtClean="0"/>
              <a:t>n</a:t>
            </a:r>
            <a:r>
              <a:rPr lang="sl-SI" baseline="-25000" dirty="0" smtClean="0"/>
              <a:t>0</a:t>
            </a:r>
          </a:p>
          <a:p>
            <a:pPr lvl="1"/>
            <a:r>
              <a:rPr lang="sl-SI" i="1" dirty="0" smtClean="0"/>
              <a:t>t</a:t>
            </a:r>
            <a:r>
              <a:rPr lang="sl-SI" dirty="0" smtClean="0"/>
              <a:t>-mestna števila za </a:t>
            </a:r>
            <a:r>
              <a:rPr lang="sl-SI" i="1" dirty="0" smtClean="0"/>
              <a:t>t</a:t>
            </a:r>
            <a:r>
              <a:rPr lang="sl-SI" dirty="0" smtClean="0"/>
              <a:t> &lt; </a:t>
            </a:r>
            <a:r>
              <a:rPr lang="sl-SI" i="1" dirty="0" smtClean="0"/>
              <a:t>k</a:t>
            </a:r>
            <a:r>
              <a:rPr lang="sl-SI" dirty="0" smtClean="0"/>
              <a:t>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l-SI" dirty="0" smtClean="0"/>
              <a:t>prvo števko si izberemo na 9 načinov, </a:t>
            </a:r>
            <a:br>
              <a:rPr lang="sl-SI" dirty="0" smtClean="0"/>
            </a:br>
            <a:r>
              <a:rPr lang="sl-SI" dirty="0" smtClean="0"/>
              <a:t>vsako od ostalih </a:t>
            </a:r>
            <a:r>
              <a:rPr lang="sl-SI" i="1" dirty="0" smtClean="0"/>
              <a:t>t</a:t>
            </a:r>
            <a:r>
              <a:rPr lang="sl-SI" dirty="0" smtClean="0"/>
              <a:t> – 1 števk na 10 načinov</a:t>
            </a:r>
          </a:p>
          <a:p>
            <a:pPr lvl="2"/>
            <a:r>
              <a:rPr lang="sl-SI" dirty="0" smtClean="0"/>
              <a:t>teh števil je torej 9 </a:t>
            </a:r>
            <a:r>
              <a:rPr lang="sl-SI" dirty="0" smtClean="0">
                <a:sym typeface="Symbol" panose="05050102010706020507" pitchFamily="18" charset="2"/>
              </a:rPr>
              <a:t> 10</a:t>
            </a:r>
            <a:r>
              <a:rPr lang="sl-SI" i="1" baseline="30000" dirty="0" smtClean="0">
                <a:sym typeface="Symbol" panose="05050102010706020507" pitchFamily="18" charset="2"/>
              </a:rPr>
              <a:t>t</a:t>
            </a:r>
            <a:r>
              <a:rPr lang="sl-SI" baseline="30000" dirty="0" smtClean="0">
                <a:sym typeface="Symbol" panose="05050102010706020507" pitchFamily="18" charset="2"/>
              </a:rPr>
              <a:t> – 1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Vsaka števka od 1 do 9 se pojavlja 10</a:t>
            </a:r>
            <a:r>
              <a:rPr lang="sl-SI" i="1" baseline="30000" dirty="0" smtClean="0">
                <a:sym typeface="Symbol" panose="05050102010706020507" pitchFamily="18" charset="2"/>
              </a:rPr>
              <a:t>t</a:t>
            </a:r>
            <a:r>
              <a:rPr lang="sl-SI" baseline="30000" dirty="0" smtClean="0">
                <a:sym typeface="Symbol" panose="05050102010706020507" pitchFamily="18" charset="2"/>
              </a:rPr>
              <a:t> – 1</a:t>
            </a:r>
            <a:r>
              <a:rPr lang="sl-SI" dirty="0" smtClean="0">
                <a:sym typeface="Symbol" panose="05050102010706020507" pitchFamily="18" charset="2"/>
              </a:rPr>
              <a:t> –krat kot vodilna števka</a:t>
            </a:r>
          </a:p>
          <a:p>
            <a:pPr lvl="2"/>
            <a:r>
              <a:rPr lang="sl-SI" dirty="0" smtClean="0"/>
              <a:t>Nižjih števk je skupno 9 </a:t>
            </a:r>
            <a:r>
              <a:rPr lang="sl-SI" dirty="0" smtClean="0">
                <a:sym typeface="Symbol" panose="05050102010706020507" pitchFamily="18" charset="2"/>
              </a:rPr>
              <a:t> 10</a:t>
            </a:r>
            <a:r>
              <a:rPr lang="sl-SI" i="1" baseline="30000" dirty="0" smtClean="0">
                <a:sym typeface="Symbol" panose="05050102010706020507" pitchFamily="18" charset="2"/>
              </a:rPr>
              <a:t>t</a:t>
            </a:r>
            <a:r>
              <a:rPr lang="sl-SI" baseline="30000" dirty="0" smtClean="0">
                <a:sym typeface="Symbol" panose="05050102010706020507" pitchFamily="18" charset="2"/>
              </a:rPr>
              <a:t> – 1 </a:t>
            </a:r>
            <a:r>
              <a:rPr lang="sl-SI" dirty="0" smtClean="0">
                <a:sym typeface="Symbol" panose="05050102010706020507" pitchFamily="18" charset="2"/>
              </a:rPr>
              <a:t> (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– 1)</a:t>
            </a:r>
            <a:r>
              <a:rPr lang="sl-SI" baseline="30000" dirty="0" smtClean="0">
                <a:sym typeface="Symbol" panose="05050102010706020507" pitchFamily="18" charset="2"/>
              </a:rPr>
              <a:t> </a:t>
            </a:r>
            <a:r>
              <a:rPr lang="sl-SI" dirty="0" smtClean="0"/>
              <a:t>in vse so enako pogoste, </a:t>
            </a:r>
            <a:br>
              <a:rPr lang="sl-SI" dirty="0" smtClean="0"/>
            </a:br>
            <a:r>
              <a:rPr lang="sl-SI" dirty="0" smtClean="0"/>
              <a:t>torej se vsaka (od 0 do 9) pojavlja 9 </a:t>
            </a:r>
            <a:r>
              <a:rPr lang="sl-SI" dirty="0" smtClean="0">
                <a:sym typeface="Symbol" panose="05050102010706020507" pitchFamily="18" charset="2"/>
              </a:rPr>
              <a:t> 10</a:t>
            </a:r>
            <a:r>
              <a:rPr lang="sl-SI" i="1" baseline="30000" dirty="0" smtClean="0">
                <a:sym typeface="Symbol" panose="05050102010706020507" pitchFamily="18" charset="2"/>
              </a:rPr>
              <a:t>t</a:t>
            </a:r>
            <a:r>
              <a:rPr lang="sl-SI" baseline="30000" dirty="0" smtClean="0">
                <a:sym typeface="Symbol" panose="05050102010706020507" pitchFamily="18" charset="2"/>
              </a:rPr>
              <a:t> – 2 </a:t>
            </a:r>
            <a:r>
              <a:rPr lang="sl-SI" dirty="0" smtClean="0">
                <a:sym typeface="Symbol" panose="05050102010706020507" pitchFamily="18" charset="2"/>
              </a:rPr>
              <a:t> (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– 1) </a:t>
            </a:r>
            <a:r>
              <a:rPr lang="sl-SI" dirty="0" smtClean="0"/>
              <a:t>–krat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8832304" y="116632"/>
            <a:ext cx="2952328" cy="5616624"/>
            <a:chOff x="8832304" y="116632"/>
            <a:chExt cx="2952328" cy="5616624"/>
          </a:xfrm>
        </p:grpSpPr>
        <p:sp>
          <p:nvSpPr>
            <p:cNvPr id="4" name="Rectangle 3"/>
            <p:cNvSpPr/>
            <p:nvPr/>
          </p:nvSpPr>
          <p:spPr>
            <a:xfrm>
              <a:off x="10272464" y="692696"/>
              <a:ext cx="1512168" cy="10081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0272464" y="1700808"/>
              <a:ext cx="1512168" cy="10081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0272464" y="2708920"/>
              <a:ext cx="1512168" cy="10081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0272464" y="3717032"/>
              <a:ext cx="1512168" cy="10081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0272464" y="4725144"/>
              <a:ext cx="1512168" cy="10081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984432" y="692696"/>
              <a:ext cx="288032" cy="100811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</a:p>
            <a:p>
              <a:pPr algn="ctr"/>
              <a:r>
                <a:rPr lang="sl-SI" sz="1400" dirty="0" smtClean="0"/>
                <a:t>0</a:t>
              </a:r>
            </a:p>
            <a:p>
              <a:pPr algn="ctr"/>
              <a:r>
                <a:rPr lang="sl-SI" sz="1400" dirty="0" smtClean="0"/>
                <a:t>0</a:t>
              </a:r>
            </a:p>
            <a:p>
              <a:pPr algn="ctr"/>
              <a:r>
                <a:rPr lang="sl-SI" sz="1400" dirty="0"/>
                <a:t>0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984432" y="1700808"/>
              <a:ext cx="288032" cy="100811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</a:p>
            <a:p>
              <a:pPr algn="ctr"/>
              <a:r>
                <a:rPr lang="sl-SI" sz="1400" dirty="0" smtClean="0"/>
                <a:t>1</a:t>
              </a:r>
            </a:p>
            <a:p>
              <a:pPr algn="ctr"/>
              <a:r>
                <a:rPr lang="sl-SI" sz="1400" dirty="0" smtClean="0"/>
                <a:t>1</a:t>
              </a:r>
            </a:p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984432" y="2708920"/>
              <a:ext cx="288032" cy="100811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2</a:t>
              </a:r>
            </a:p>
            <a:p>
              <a:pPr algn="ctr"/>
              <a:r>
                <a:rPr lang="sl-SI" sz="1400" dirty="0" smtClean="0"/>
                <a:t>2</a:t>
              </a:r>
            </a:p>
            <a:p>
              <a:pPr algn="ctr"/>
              <a:r>
                <a:rPr lang="sl-SI" sz="1400" dirty="0" smtClean="0"/>
                <a:t>2</a:t>
              </a:r>
            </a:p>
            <a:p>
              <a:pPr algn="ctr"/>
              <a:r>
                <a:rPr lang="sl-SI" sz="1400" dirty="0" smtClean="0"/>
                <a:t>2</a:t>
              </a:r>
              <a:endParaRPr lang="sl-SI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984432" y="3717032"/>
              <a:ext cx="288032" cy="100811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3</a:t>
              </a:r>
            </a:p>
            <a:p>
              <a:pPr algn="ctr"/>
              <a:r>
                <a:rPr lang="sl-SI" sz="1400" dirty="0" smtClean="0"/>
                <a:t>3</a:t>
              </a:r>
            </a:p>
            <a:p>
              <a:pPr algn="ctr"/>
              <a:r>
                <a:rPr lang="sl-SI" sz="1400" dirty="0" smtClean="0"/>
                <a:t>3</a:t>
              </a:r>
            </a:p>
            <a:p>
              <a:pPr algn="ctr"/>
              <a:r>
                <a:rPr lang="sl-SI" sz="1400" dirty="0" smtClean="0"/>
                <a:t>3</a:t>
              </a:r>
              <a:endParaRPr lang="sl-SI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984432" y="4725144"/>
              <a:ext cx="288032" cy="100811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4</a:t>
              </a:r>
            </a:p>
            <a:p>
              <a:pPr algn="ctr"/>
              <a:r>
                <a:rPr lang="sl-SI" sz="1400" dirty="0" smtClean="0"/>
                <a:t>4</a:t>
              </a:r>
            </a:p>
            <a:p>
              <a:pPr algn="ctr"/>
              <a:r>
                <a:rPr lang="sl-SI" sz="1400" dirty="0" smtClean="0"/>
                <a:t>4</a:t>
              </a:r>
            </a:p>
            <a:p>
              <a:pPr algn="ctr"/>
              <a:r>
                <a:rPr lang="sl-SI" sz="1400" dirty="0" smtClean="0"/>
                <a:t>4</a:t>
              </a:r>
              <a:endParaRPr lang="sl-SI" sz="1400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9768408" y="692696"/>
              <a:ext cx="0" cy="100811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10272464" y="548680"/>
              <a:ext cx="1512168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0488488" y="116632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i="1" dirty="0" smtClean="0"/>
                <a:t>t</a:t>
              </a:r>
              <a:r>
                <a:rPr lang="sl-SI" dirty="0" smtClean="0"/>
                <a:t> – 1 </a:t>
              </a:r>
              <a:endParaRPr lang="sl-SI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832304" y="980728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l-SI" dirty="0" smtClean="0"/>
                <a:t>10</a:t>
              </a:r>
              <a:r>
                <a:rPr lang="sl-SI" i="1" baseline="30000" dirty="0" smtClean="0"/>
                <a:t>t</a:t>
              </a:r>
              <a:r>
                <a:rPr lang="sl-SI" baseline="30000" dirty="0" smtClean="0"/>
                <a:t> – 1 </a:t>
              </a:r>
              <a:endParaRPr lang="sl-SI" baseline="3000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186214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9840416" y="5157192"/>
            <a:ext cx="57606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i="1" dirty="0" smtClean="0"/>
              <a:t>n</a:t>
            </a:r>
            <a:r>
              <a:rPr lang="sl-SI" sz="1400" i="1" baseline="-25000" dirty="0" smtClean="0"/>
              <a:t>t</a:t>
            </a:r>
            <a:r>
              <a:rPr lang="sl-SI" sz="1400" dirty="0" smtClean="0"/>
              <a:t> </a:t>
            </a:r>
            <a:endParaRPr lang="sl-SI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8976320" y="5157192"/>
            <a:ext cx="57606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i="1" dirty="0" smtClean="0"/>
              <a:t>n</a:t>
            </a:r>
            <a:r>
              <a:rPr lang="sl-SI" sz="1400" i="1" baseline="-25000" dirty="0" smtClean="0"/>
              <a:t>k </a:t>
            </a:r>
            <a:r>
              <a:rPr lang="sl-SI" sz="1400" baseline="-25000" dirty="0" smtClean="0"/>
              <a:t>– 1</a:t>
            </a:r>
            <a:r>
              <a:rPr lang="sl-SI" sz="1400" i="1" baseline="-25000" dirty="0" smtClean="0"/>
              <a:t> </a:t>
            </a:r>
            <a:r>
              <a:rPr lang="sl-SI" sz="1400" dirty="0" smtClean="0"/>
              <a:t> </a:t>
            </a:r>
            <a:endParaRPr lang="sl-SI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3.4 Številčenje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8696" y="1844824"/>
            <a:ext cx="9145016" cy="4351338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sl-SI" i="1" dirty="0" smtClean="0"/>
              <a:t>k</a:t>
            </a:r>
            <a:r>
              <a:rPr lang="sl-SI" dirty="0" smtClean="0"/>
              <a:t>-mestna števila: naj bo </a:t>
            </a:r>
            <a:r>
              <a:rPr lang="sl-SI" i="1" dirty="0" smtClean="0"/>
              <a:t>x</a:t>
            </a:r>
            <a:r>
              <a:rPr lang="sl-SI" dirty="0" smtClean="0"/>
              <a:t> naše število in naj bo </a:t>
            </a:r>
            <a:r>
              <a:rPr lang="sl-SI" i="1" dirty="0" smtClean="0"/>
              <a:t>t</a:t>
            </a:r>
            <a:r>
              <a:rPr lang="sl-SI" dirty="0" smtClean="0"/>
              <a:t> najvišja števka, pri kateri se </a:t>
            </a:r>
            <a:r>
              <a:rPr lang="sl-SI" i="1" dirty="0" smtClean="0"/>
              <a:t>x</a:t>
            </a:r>
            <a:r>
              <a:rPr lang="sl-SI" dirty="0" smtClean="0"/>
              <a:t> razlikuje od </a:t>
            </a:r>
            <a:r>
              <a:rPr lang="sl-SI" i="1" dirty="0" smtClean="0"/>
              <a:t>n</a:t>
            </a:r>
            <a:r>
              <a:rPr lang="sl-SI" dirty="0" smtClean="0"/>
              <a:t> (tam je torej </a:t>
            </a:r>
            <a:r>
              <a:rPr lang="sl-SI" i="1" dirty="0" smtClean="0"/>
              <a:t>x</a:t>
            </a:r>
            <a:r>
              <a:rPr lang="sl-SI" i="1" baseline="-25000" dirty="0" smtClean="0"/>
              <a:t>t</a:t>
            </a:r>
            <a:r>
              <a:rPr lang="sl-SI" dirty="0" smtClean="0"/>
              <a:t> &lt; </a:t>
            </a:r>
            <a:r>
              <a:rPr lang="sl-SI" i="1" dirty="0" smtClean="0"/>
              <a:t>n</a:t>
            </a:r>
            <a:r>
              <a:rPr lang="sl-SI" i="1" baseline="-25000" dirty="0" smtClean="0"/>
              <a:t>t</a:t>
            </a:r>
            <a:r>
              <a:rPr lang="sl-SI" dirty="0" smtClean="0"/>
              <a:t>)</a:t>
            </a:r>
          </a:p>
          <a:p>
            <a:pPr lvl="2"/>
            <a:r>
              <a:rPr lang="sl-SI" dirty="0" smtClean="0"/>
              <a:t>Da bo </a:t>
            </a:r>
            <a:r>
              <a:rPr lang="sl-SI" i="1" dirty="0" smtClean="0"/>
              <a:t>x</a:t>
            </a:r>
            <a:r>
              <a:rPr lang="sl-SI" dirty="0" smtClean="0"/>
              <a:t> &lt; </a:t>
            </a:r>
            <a:r>
              <a:rPr lang="sl-SI" i="1" dirty="0" smtClean="0"/>
              <a:t>n</a:t>
            </a:r>
            <a:r>
              <a:rPr lang="sl-SI" dirty="0" smtClean="0"/>
              <a:t>, mora biti </a:t>
            </a:r>
            <a:r>
              <a:rPr lang="sl-SI" i="1" dirty="0" smtClean="0"/>
              <a:t>x</a:t>
            </a:r>
            <a:r>
              <a:rPr lang="sl-SI" i="1" baseline="-25000" dirty="0" smtClean="0"/>
              <a:t>t</a:t>
            </a:r>
            <a:r>
              <a:rPr lang="sl-SI" dirty="0" smtClean="0"/>
              <a:t> &lt; </a:t>
            </a:r>
            <a:r>
              <a:rPr lang="sl-SI" i="1" dirty="0" smtClean="0"/>
              <a:t>n</a:t>
            </a:r>
            <a:r>
              <a:rPr lang="sl-SI" i="1" baseline="-25000" dirty="0" smtClean="0"/>
              <a:t>t </a:t>
            </a:r>
            <a:r>
              <a:rPr lang="sl-SI" dirty="0" smtClean="0"/>
              <a:t>, torej je za </a:t>
            </a:r>
            <a:r>
              <a:rPr lang="sl-SI" i="1" dirty="0" smtClean="0"/>
              <a:t>x</a:t>
            </a:r>
            <a:r>
              <a:rPr lang="sl-SI" i="1" baseline="-25000" dirty="0" smtClean="0"/>
              <a:t>t</a:t>
            </a:r>
            <a:r>
              <a:rPr lang="sl-SI" dirty="0" smtClean="0"/>
              <a:t> le </a:t>
            </a:r>
            <a:r>
              <a:rPr lang="sl-SI" i="1" dirty="0" smtClean="0"/>
              <a:t>n</a:t>
            </a:r>
            <a:r>
              <a:rPr lang="sl-SI" i="1" baseline="-25000" dirty="0" smtClean="0"/>
              <a:t>t</a:t>
            </a:r>
            <a:r>
              <a:rPr lang="sl-SI" dirty="0" smtClean="0"/>
              <a:t> možnih vrednosti </a:t>
            </a:r>
            <a:br>
              <a:rPr lang="sl-SI" dirty="0" smtClean="0"/>
            </a:br>
            <a:r>
              <a:rPr lang="sl-SI" dirty="0" smtClean="0"/>
              <a:t>(namreč 0, 1, ..., </a:t>
            </a:r>
            <a:r>
              <a:rPr lang="sl-SI" i="1" dirty="0" smtClean="0"/>
              <a:t>n</a:t>
            </a:r>
            <a:r>
              <a:rPr lang="sl-SI" i="1" baseline="-25000" dirty="0" smtClean="0"/>
              <a:t>t</a:t>
            </a:r>
            <a:r>
              <a:rPr lang="sl-SI" dirty="0" smtClean="0"/>
              <a:t> – 1)</a:t>
            </a:r>
          </a:p>
          <a:p>
            <a:pPr lvl="3"/>
            <a:r>
              <a:rPr lang="sl-SI" dirty="0" smtClean="0">
                <a:solidFill>
                  <a:schemeClr val="tx2"/>
                </a:solidFill>
              </a:rPr>
              <a:t>Če je </a:t>
            </a:r>
            <a:r>
              <a:rPr lang="sl-SI" i="1" dirty="0" smtClean="0">
                <a:solidFill>
                  <a:schemeClr val="tx2"/>
                </a:solidFill>
              </a:rPr>
              <a:t>t</a:t>
            </a:r>
            <a:r>
              <a:rPr lang="sl-SI" dirty="0" smtClean="0">
                <a:solidFill>
                  <a:schemeClr val="tx2"/>
                </a:solidFill>
              </a:rPr>
              <a:t> = </a:t>
            </a:r>
            <a:r>
              <a:rPr lang="sl-SI" i="1" dirty="0" smtClean="0">
                <a:solidFill>
                  <a:schemeClr val="tx2"/>
                </a:solidFill>
              </a:rPr>
              <a:t>k</a:t>
            </a:r>
            <a:r>
              <a:rPr lang="sl-SI" dirty="0" smtClean="0">
                <a:solidFill>
                  <a:schemeClr val="tx2"/>
                </a:solidFill>
              </a:rPr>
              <a:t>, tudi možnost </a:t>
            </a:r>
            <a:r>
              <a:rPr lang="sl-SI" i="1" dirty="0" smtClean="0">
                <a:solidFill>
                  <a:schemeClr val="tx2"/>
                </a:solidFill>
              </a:rPr>
              <a:t>x</a:t>
            </a:r>
            <a:r>
              <a:rPr lang="sl-SI" i="1" baseline="-25000" dirty="0" smtClean="0">
                <a:solidFill>
                  <a:schemeClr val="tx2"/>
                </a:solidFill>
              </a:rPr>
              <a:t>t</a:t>
            </a:r>
            <a:r>
              <a:rPr lang="sl-SI" dirty="0" smtClean="0">
                <a:solidFill>
                  <a:schemeClr val="tx2"/>
                </a:solidFill>
              </a:rPr>
              <a:t> = 0 odpade (vodilna števka ne sme biti 0)</a:t>
            </a:r>
          </a:p>
          <a:p>
            <a:pPr lvl="2"/>
            <a:r>
              <a:rPr lang="sl-SI" dirty="0" smtClean="0"/>
              <a:t>Za </a:t>
            </a:r>
            <a:r>
              <a:rPr lang="sl-SI" i="1" dirty="0" smtClean="0"/>
              <a:t>x</a:t>
            </a:r>
            <a:r>
              <a:rPr lang="sl-SI" i="1" baseline="-25000" dirty="0" smtClean="0"/>
              <a:t>k</a:t>
            </a:r>
            <a:r>
              <a:rPr lang="sl-SI" baseline="-25000" dirty="0" smtClean="0"/>
              <a:t> – 1 </a:t>
            </a:r>
            <a:r>
              <a:rPr lang="sl-SI" dirty="0" smtClean="0"/>
              <a:t>, ..., </a:t>
            </a:r>
            <a:r>
              <a:rPr lang="sl-SI" i="1" dirty="0" smtClean="0"/>
              <a:t>x</a:t>
            </a:r>
            <a:r>
              <a:rPr lang="sl-SI" i="1" baseline="-25000" dirty="0" smtClean="0"/>
              <a:t>t</a:t>
            </a:r>
            <a:r>
              <a:rPr lang="sl-SI" baseline="-25000" dirty="0" smtClean="0"/>
              <a:t> + 1</a:t>
            </a:r>
            <a:r>
              <a:rPr lang="sl-SI" dirty="0" smtClean="0"/>
              <a:t> ni nobene izbire, biti morajo enake kot pri </a:t>
            </a:r>
            <a:r>
              <a:rPr lang="sl-SI" i="1" dirty="0" smtClean="0"/>
              <a:t>n</a:t>
            </a:r>
          </a:p>
          <a:p>
            <a:pPr lvl="2"/>
            <a:r>
              <a:rPr lang="sl-SI" dirty="0" smtClean="0"/>
              <a:t>Za vsako od nižjih števk je 10 možnosti</a:t>
            </a:r>
          </a:p>
          <a:p>
            <a:pPr lvl="2"/>
            <a:r>
              <a:rPr lang="sl-SI" dirty="0" smtClean="0"/>
              <a:t>Števil te oblike je torej </a:t>
            </a:r>
            <a:r>
              <a:rPr lang="sl-SI" i="1" dirty="0" smtClean="0"/>
              <a:t>n</a:t>
            </a:r>
            <a:r>
              <a:rPr lang="sl-SI" i="1" baseline="-25000" dirty="0" smtClean="0"/>
              <a:t>t</a:t>
            </a:r>
            <a:r>
              <a:rPr lang="sl-SI" dirty="0" smtClean="0"/>
              <a:t> </a:t>
            </a:r>
            <a:r>
              <a:rPr lang="sl-SI" dirty="0" smtClean="0">
                <a:solidFill>
                  <a:schemeClr val="tx2"/>
                </a:solidFill>
              </a:rPr>
              <a:t>(– 1)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 10</a:t>
            </a:r>
            <a:r>
              <a:rPr lang="sl-SI" i="1" baseline="30000" dirty="0" smtClean="0">
                <a:sym typeface="Symbol" panose="05050102010706020507" pitchFamily="18" charset="2"/>
              </a:rPr>
              <a:t>t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Vsaka od števk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i="1" baseline="-25000" dirty="0" smtClean="0">
                <a:sym typeface="Symbol" panose="05050102010706020507" pitchFamily="18" charset="2"/>
              </a:rPr>
              <a:t>k</a:t>
            </a:r>
            <a:r>
              <a:rPr lang="sl-SI" baseline="-25000" dirty="0" smtClean="0">
                <a:sym typeface="Symbol" panose="05050102010706020507" pitchFamily="18" charset="2"/>
              </a:rPr>
              <a:t> – 1</a:t>
            </a:r>
            <a:r>
              <a:rPr lang="sl-SI" dirty="0" smtClean="0">
                <a:sym typeface="Symbol" panose="05050102010706020507" pitchFamily="18" charset="2"/>
              </a:rPr>
              <a:t>, ...,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i="1" baseline="-25000" dirty="0" smtClean="0">
                <a:sym typeface="Symbol" panose="05050102010706020507" pitchFamily="18" charset="2"/>
              </a:rPr>
              <a:t>t</a:t>
            </a:r>
            <a:r>
              <a:rPr lang="sl-SI" baseline="-25000" dirty="0" smtClean="0">
                <a:sym typeface="Symbol" panose="05050102010706020507" pitchFamily="18" charset="2"/>
              </a:rPr>
              <a:t> + 1</a:t>
            </a:r>
            <a:r>
              <a:rPr lang="sl-SI" dirty="0" smtClean="0">
                <a:sym typeface="Symbol" panose="05050102010706020507" pitchFamily="18" charset="2"/>
              </a:rPr>
              <a:t> pridobi </a:t>
            </a:r>
            <a:r>
              <a:rPr lang="sl-SI" i="1" dirty="0" smtClean="0"/>
              <a:t>n</a:t>
            </a:r>
            <a:r>
              <a:rPr lang="sl-SI" i="1" baseline="-25000" dirty="0" smtClean="0"/>
              <a:t>t</a:t>
            </a:r>
            <a:r>
              <a:rPr lang="sl-SI" dirty="0" smtClean="0"/>
              <a:t> </a:t>
            </a:r>
            <a:r>
              <a:rPr lang="sl-SI" dirty="0" smtClean="0">
                <a:solidFill>
                  <a:schemeClr val="tx2"/>
                </a:solidFill>
              </a:rPr>
              <a:t>(– 1)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 10</a:t>
            </a:r>
            <a:r>
              <a:rPr lang="sl-SI" i="1" baseline="30000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pojavitev na istoležnem mestu vseh teh </a:t>
            </a:r>
            <a:r>
              <a:rPr lang="sl-SI" i="1" dirty="0" smtClean="0">
                <a:sym typeface="Symbol" panose="05050102010706020507" pitchFamily="18" charset="2"/>
              </a:rPr>
              <a:t>x</a:t>
            </a:r>
            <a:r>
              <a:rPr lang="sl-SI" dirty="0" smtClean="0">
                <a:sym typeface="Symbol" panose="05050102010706020507" pitchFamily="18" charset="2"/>
              </a:rPr>
              <a:t>-ov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Vsaka od števk </a:t>
            </a:r>
            <a:r>
              <a:rPr lang="sl-SI" dirty="0" smtClean="0">
                <a:solidFill>
                  <a:schemeClr val="tx2"/>
                </a:solidFill>
                <a:sym typeface="Symbol" panose="05050102010706020507" pitchFamily="18" charset="2"/>
              </a:rPr>
              <a:t>(0)</a:t>
            </a:r>
            <a:r>
              <a:rPr lang="sl-SI" dirty="0" smtClean="0">
                <a:sym typeface="Symbol" panose="05050102010706020507" pitchFamily="18" charset="2"/>
              </a:rPr>
              <a:t>, 1, ...,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i="1" baseline="-25000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– 1 pridobi 10</a:t>
            </a:r>
            <a:r>
              <a:rPr lang="sl-SI" i="1" baseline="30000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pojavitev kot </a:t>
            </a:r>
            <a:r>
              <a:rPr lang="sl-SI" i="1" dirty="0" smtClean="0">
                <a:sym typeface="Symbol" panose="05050102010706020507" pitchFamily="18" charset="2"/>
              </a:rPr>
              <a:t>x</a:t>
            </a:r>
            <a:r>
              <a:rPr lang="sl-SI" i="1" baseline="-25000" dirty="0" smtClean="0">
                <a:sym typeface="Symbol" panose="05050102010706020507" pitchFamily="18" charset="2"/>
              </a:rPr>
              <a:t>t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Nižjih števk je skupno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i="1" baseline="-25000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r>
              <a:rPr lang="sl-SI" dirty="0" smtClean="0">
                <a:solidFill>
                  <a:schemeClr val="tx2"/>
                </a:solidFill>
              </a:rPr>
              <a:t>(– 1)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 10</a:t>
            </a:r>
            <a:r>
              <a:rPr lang="sl-SI" i="1" baseline="30000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 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in vse so enako pogoste, torej vsaka od 0 do 9 pridobi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i="1" baseline="-25000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r>
              <a:rPr lang="sl-SI" dirty="0" smtClean="0">
                <a:solidFill>
                  <a:schemeClr val="tx2"/>
                </a:solidFill>
              </a:rPr>
              <a:t>(– 1)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 10</a:t>
            </a:r>
            <a:r>
              <a:rPr lang="sl-SI" i="1" baseline="30000" dirty="0" smtClean="0">
                <a:sym typeface="Symbol" panose="05050102010706020507" pitchFamily="18" charset="2"/>
              </a:rPr>
              <a:t>t</a:t>
            </a:r>
            <a:r>
              <a:rPr lang="sl-SI" baseline="30000" dirty="0" smtClean="0">
                <a:sym typeface="Symbol" panose="05050102010706020507" pitchFamily="18" charset="2"/>
              </a:rPr>
              <a:t> – 1</a:t>
            </a:r>
            <a:r>
              <a:rPr lang="sl-SI" dirty="0" smtClean="0">
                <a:sym typeface="Symbol" panose="05050102010706020507" pitchFamily="18" charset="2"/>
              </a:rPr>
              <a:t>  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 pojavitev</a:t>
            </a:r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10272464" y="692696"/>
            <a:ext cx="1512168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10272464" y="1700808"/>
            <a:ext cx="1512168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ectangle 5"/>
          <p:cNvSpPr/>
          <p:nvPr/>
        </p:nvSpPr>
        <p:spPr>
          <a:xfrm>
            <a:off x="10272464" y="2708920"/>
            <a:ext cx="1512168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10272464" y="3717032"/>
            <a:ext cx="1512168" cy="1008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TextBox 8"/>
          <p:cNvSpPr txBox="1"/>
          <p:nvPr/>
        </p:nvSpPr>
        <p:spPr>
          <a:xfrm>
            <a:off x="9984432" y="692696"/>
            <a:ext cx="288032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dirty="0" smtClean="0"/>
              <a:t>0</a:t>
            </a:r>
          </a:p>
          <a:p>
            <a:pPr algn="ctr"/>
            <a:r>
              <a:rPr lang="sl-SI" sz="1400" dirty="0" smtClean="0"/>
              <a:t>0</a:t>
            </a:r>
          </a:p>
          <a:p>
            <a:pPr algn="ctr"/>
            <a:r>
              <a:rPr lang="sl-SI" sz="1400" dirty="0" smtClean="0"/>
              <a:t>0</a:t>
            </a:r>
          </a:p>
          <a:p>
            <a:pPr algn="ctr"/>
            <a:r>
              <a:rPr lang="sl-SI" sz="1400" dirty="0"/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84432" y="1700808"/>
            <a:ext cx="288032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dirty="0" smtClean="0"/>
              <a:t>1</a:t>
            </a:r>
          </a:p>
          <a:p>
            <a:pPr algn="ctr"/>
            <a:r>
              <a:rPr lang="sl-SI" sz="1400" dirty="0" smtClean="0"/>
              <a:t>1</a:t>
            </a:r>
          </a:p>
          <a:p>
            <a:pPr algn="ctr"/>
            <a:r>
              <a:rPr lang="sl-SI" sz="1400" dirty="0" smtClean="0"/>
              <a:t>1</a:t>
            </a:r>
          </a:p>
          <a:p>
            <a:pPr algn="ctr"/>
            <a:r>
              <a:rPr lang="sl-SI" sz="1400" dirty="0" smtClean="0"/>
              <a:t>1</a:t>
            </a:r>
            <a:endParaRPr lang="sl-SI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9984432" y="2708920"/>
            <a:ext cx="288032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dirty="0" smtClean="0"/>
              <a:t>2</a:t>
            </a:r>
          </a:p>
          <a:p>
            <a:pPr algn="ctr"/>
            <a:r>
              <a:rPr lang="sl-SI" sz="1400" dirty="0" smtClean="0"/>
              <a:t>2</a:t>
            </a:r>
          </a:p>
          <a:p>
            <a:pPr algn="ctr"/>
            <a:r>
              <a:rPr lang="sl-SI" sz="1400" dirty="0" smtClean="0"/>
              <a:t>2</a:t>
            </a:r>
          </a:p>
          <a:p>
            <a:pPr algn="ctr"/>
            <a:r>
              <a:rPr lang="sl-SI" sz="1400" dirty="0" smtClean="0"/>
              <a:t>2</a:t>
            </a:r>
            <a:endParaRPr lang="sl-SI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9984432" y="3717032"/>
            <a:ext cx="288032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dirty="0" smtClean="0"/>
              <a:t>3</a:t>
            </a:r>
          </a:p>
          <a:p>
            <a:pPr algn="ctr"/>
            <a:r>
              <a:rPr lang="sl-SI" sz="1400" dirty="0" smtClean="0"/>
              <a:t>3</a:t>
            </a:r>
          </a:p>
          <a:p>
            <a:pPr algn="ctr"/>
            <a:r>
              <a:rPr lang="sl-SI" sz="1400" dirty="0" smtClean="0"/>
              <a:t>3</a:t>
            </a:r>
          </a:p>
          <a:p>
            <a:pPr algn="ctr"/>
            <a:r>
              <a:rPr lang="sl-SI" sz="1400" dirty="0" smtClean="0"/>
              <a:t>3</a:t>
            </a:r>
            <a:endParaRPr lang="sl-SI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9984432" y="4869160"/>
            <a:ext cx="288032" cy="288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dirty="0" smtClean="0"/>
              <a:t>4</a:t>
            </a:r>
            <a:endParaRPr lang="sl-SI" sz="14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8976320" y="692696"/>
            <a:ext cx="0" cy="1008112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0272464" y="548680"/>
            <a:ext cx="1512168" cy="0"/>
          </a:xfrm>
          <a:prstGeom prst="straightConnector1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0488488" y="1166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i="1" dirty="0" smtClean="0"/>
              <a:t>t</a:t>
            </a:r>
            <a:r>
              <a:rPr lang="sl-SI" dirty="0" smtClean="0"/>
              <a:t> – 1 </a:t>
            </a:r>
            <a:endParaRPr lang="sl-SI" dirty="0"/>
          </a:p>
        </p:txBody>
      </p:sp>
      <p:sp>
        <p:nvSpPr>
          <p:cNvPr id="17" name="TextBox 16"/>
          <p:cNvSpPr txBox="1"/>
          <p:nvPr/>
        </p:nvSpPr>
        <p:spPr>
          <a:xfrm>
            <a:off x="8040216" y="98072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/>
              <a:t>10</a:t>
            </a:r>
            <a:r>
              <a:rPr lang="sl-SI" i="1" baseline="30000" dirty="0" smtClean="0"/>
              <a:t>t</a:t>
            </a:r>
            <a:r>
              <a:rPr lang="sl-SI" baseline="30000" dirty="0" smtClean="0"/>
              <a:t> – 1 </a:t>
            </a:r>
            <a:endParaRPr lang="sl-SI" baseline="30000" dirty="0"/>
          </a:p>
        </p:txBody>
      </p:sp>
      <p:sp>
        <p:nvSpPr>
          <p:cNvPr id="18" name="TextBox 17"/>
          <p:cNvSpPr txBox="1"/>
          <p:nvPr/>
        </p:nvSpPr>
        <p:spPr>
          <a:xfrm>
            <a:off x="9696400" y="4869160"/>
            <a:ext cx="288032" cy="2880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dirty="0" smtClean="0"/>
              <a:t>9</a:t>
            </a:r>
            <a:endParaRPr lang="sl-SI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9408368" y="4869160"/>
            <a:ext cx="288032" cy="2880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dirty="0" smtClean="0"/>
              <a:t>1</a:t>
            </a:r>
            <a:endParaRPr lang="sl-SI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9120336" y="4869160"/>
            <a:ext cx="288032" cy="2880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dirty="0" smtClean="0"/>
              <a:t>5</a:t>
            </a:r>
            <a:endParaRPr lang="sl-SI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8328248" y="4869160"/>
            <a:ext cx="64807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sl-SI" sz="1400" i="1" dirty="0" smtClean="0"/>
              <a:t>n</a:t>
            </a:r>
            <a:r>
              <a:rPr lang="sl-SI" sz="1400" dirty="0" smtClean="0"/>
              <a:t> = </a:t>
            </a:r>
            <a:endParaRPr lang="sl-SI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10272464" y="4869160"/>
            <a:ext cx="1512168" cy="288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i="1" dirty="0" smtClean="0"/>
              <a:t>n</a:t>
            </a:r>
            <a:r>
              <a:rPr lang="sl-SI" sz="1400" i="1" baseline="-25000" dirty="0" smtClean="0"/>
              <a:t>t</a:t>
            </a:r>
            <a:r>
              <a:rPr lang="sl-SI" sz="1400" baseline="-25000" dirty="0" smtClean="0"/>
              <a:t> – 1</a:t>
            </a:r>
            <a:r>
              <a:rPr lang="sl-SI" sz="1400" dirty="0" smtClean="0"/>
              <a:t> ... </a:t>
            </a:r>
            <a:r>
              <a:rPr lang="sl-SI" sz="1400" i="1" dirty="0" smtClean="0"/>
              <a:t>n</a:t>
            </a:r>
            <a:r>
              <a:rPr lang="sl-SI" sz="1400" baseline="-25000" dirty="0" smtClean="0"/>
              <a:t>2</a:t>
            </a:r>
            <a:r>
              <a:rPr lang="sl-SI" sz="1400" dirty="0" smtClean="0"/>
              <a:t> </a:t>
            </a:r>
            <a:r>
              <a:rPr lang="sl-SI" sz="1400" i="1" dirty="0" smtClean="0"/>
              <a:t>n</a:t>
            </a:r>
            <a:r>
              <a:rPr lang="sl-SI" sz="1400" baseline="-25000" dirty="0" smtClean="0"/>
              <a:t>1</a:t>
            </a:r>
            <a:r>
              <a:rPr lang="sl-SI" sz="1400" dirty="0" smtClean="0"/>
              <a:t> </a:t>
            </a:r>
            <a:r>
              <a:rPr lang="sl-SI" sz="1400" i="1" dirty="0" smtClean="0"/>
              <a:t>n</a:t>
            </a:r>
            <a:r>
              <a:rPr lang="sl-SI" sz="1400" baseline="-25000" dirty="0" smtClean="0"/>
              <a:t>0</a:t>
            </a:r>
            <a:endParaRPr lang="sl-SI" sz="1400" baseline="-25000" dirty="0"/>
          </a:p>
        </p:txBody>
      </p:sp>
      <p:sp>
        <p:nvSpPr>
          <p:cNvPr id="23" name="TextBox 22"/>
          <p:cNvSpPr txBox="1"/>
          <p:nvPr/>
        </p:nvSpPr>
        <p:spPr>
          <a:xfrm>
            <a:off x="9120336" y="692696"/>
            <a:ext cx="288032" cy="40324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br>
              <a:rPr lang="sl-SI" sz="1400" dirty="0" smtClean="0"/>
            </a:br>
            <a:r>
              <a:rPr lang="sl-SI" sz="1400" dirty="0" smtClean="0"/>
              <a:t>5</a:t>
            </a:r>
            <a:endParaRPr lang="sl-SI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9408368" y="692696"/>
            <a:ext cx="288032" cy="403244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br>
              <a:rPr lang="sl-SI" sz="1400" dirty="0" smtClean="0"/>
            </a:br>
            <a:r>
              <a:rPr lang="sl-SI" sz="1400" dirty="0" smtClean="0"/>
              <a:t>1</a:t>
            </a:r>
            <a:endParaRPr lang="sl-SI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9696400" y="692696"/>
            <a:ext cx="288032" cy="40324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br>
              <a:rPr lang="sl-SI" sz="1400" dirty="0" smtClean="0"/>
            </a:br>
            <a:r>
              <a:rPr lang="sl-SI" sz="1400" dirty="0" smtClean="0"/>
              <a:t>9</a:t>
            </a:r>
            <a:endParaRPr lang="sl-SI" sz="1400" dirty="0"/>
          </a:p>
        </p:txBody>
      </p:sp>
    </p:spTree>
    <p:extLst>
      <p:ext uri="{BB962C8B-B14F-4D97-AF65-F5344CB8AC3E}">
        <p14:creationId xmlns="" xmlns:p14="http://schemas.microsoft.com/office/powerpoint/2010/main" val="260637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3.5 Urnik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Imamo </a:t>
            </a:r>
            <a:r>
              <a:rPr lang="sl-SI" i="1" dirty="0" smtClean="0"/>
              <a:t>P</a:t>
            </a:r>
            <a:r>
              <a:rPr lang="sl-SI" dirty="0" smtClean="0"/>
              <a:t> = 5 predmetov in šolsko leto, dolgo </a:t>
            </a:r>
            <a:r>
              <a:rPr lang="sl-SI" i="1" dirty="0" smtClean="0"/>
              <a:t>D</a:t>
            </a:r>
            <a:r>
              <a:rPr lang="sl-SI" dirty="0" smtClean="0"/>
              <a:t> dni</a:t>
            </a:r>
          </a:p>
          <a:p>
            <a:r>
              <a:rPr lang="sl-SI" dirty="0" smtClean="0"/>
              <a:t>Za vsak predmet moramo vzdrževati množico datumov testov</a:t>
            </a:r>
          </a:p>
          <a:p>
            <a:pPr lvl="1"/>
            <a:r>
              <a:rPr lang="sl-SI" dirty="0" smtClean="0"/>
              <a:t>To je podmnožica množice {1, 2, ..., </a:t>
            </a:r>
            <a:r>
              <a:rPr lang="sl-SI" i="1" dirty="0" smtClean="0"/>
              <a:t>D</a:t>
            </a:r>
            <a:r>
              <a:rPr lang="sl-SI" dirty="0" smtClean="0"/>
              <a:t>}</a:t>
            </a:r>
          </a:p>
          <a:p>
            <a:pPr lvl="1"/>
            <a:r>
              <a:rPr lang="sl-SI" dirty="0" smtClean="0"/>
              <a:t>Dodajanje elementa</a:t>
            </a:r>
          </a:p>
          <a:p>
            <a:pPr lvl="1"/>
            <a:r>
              <a:rPr lang="sl-SI" dirty="0" smtClean="0"/>
              <a:t>Poizvedba: koliko je testov v obdobju od </a:t>
            </a:r>
            <a:r>
              <a:rPr lang="sl-SI" i="1" dirty="0" smtClean="0"/>
              <a:t>d</a:t>
            </a:r>
            <a:r>
              <a:rPr lang="sl-SI" baseline="-25000" dirty="0" smtClean="0"/>
              <a:t>1</a:t>
            </a:r>
            <a:r>
              <a:rPr lang="sl-SI" dirty="0" smtClean="0"/>
              <a:t> do </a:t>
            </a:r>
            <a:r>
              <a:rPr lang="sl-SI" i="1" dirty="0" smtClean="0"/>
              <a:t>d</a:t>
            </a:r>
            <a:r>
              <a:rPr lang="sl-SI" baseline="-25000" dirty="0" smtClean="0"/>
              <a:t>2</a:t>
            </a:r>
            <a:r>
              <a:rPr lang="sl-SI" dirty="0" smtClean="0"/>
              <a:t>?</a:t>
            </a:r>
          </a:p>
          <a:p>
            <a:r>
              <a:rPr lang="sl-SI" dirty="0" smtClean="0"/>
              <a:t>Rešitev				pomnilnik	dodajanje	poizvedba</a:t>
            </a:r>
          </a:p>
          <a:p>
            <a:pPr lvl="1"/>
            <a:r>
              <a:rPr lang="sl-SI" dirty="0" smtClean="0"/>
              <a:t>Neurejen seznam testov		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)		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1</a:t>
            </a:r>
            <a:r>
              <a:rPr lang="sl-SI" dirty="0" smtClean="0"/>
              <a:t>)		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Urejen seznam testov		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)		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)*		</a:t>
            </a:r>
            <a:r>
              <a:rPr lang="sl-SI" i="1" dirty="0" smtClean="0"/>
              <a:t>O</a:t>
            </a:r>
            <a:r>
              <a:rPr lang="sl-SI" dirty="0" smtClean="0"/>
              <a:t>(log </a:t>
            </a:r>
            <a:r>
              <a:rPr lang="sl-SI" i="1" dirty="0" smtClean="0"/>
              <a:t>N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Tabela D bitov			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PD</a:t>
            </a:r>
            <a:r>
              <a:rPr lang="sl-SI" dirty="0" smtClean="0"/>
              <a:t>)		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1</a:t>
            </a:r>
            <a:r>
              <a:rPr lang="sl-SI" dirty="0" smtClean="0"/>
              <a:t>)		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D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Seznami po mesecih		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i="1" dirty="0" smtClean="0"/>
              <a:t>N</a:t>
            </a:r>
            <a:r>
              <a:rPr lang="sl-SI" dirty="0" smtClean="0"/>
              <a:t> + </a:t>
            </a:r>
            <a:r>
              <a:rPr lang="sl-SI" i="1" dirty="0" smtClean="0"/>
              <a:t>P</a:t>
            </a:r>
            <a:r>
              <a:rPr lang="sl-SI" dirty="0" smtClean="0">
                <a:sym typeface="Symbol" panose="05050102010706020507" pitchFamily="18" charset="2"/>
              </a:rPr>
              <a:t>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)	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(1)		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(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Polno drevo, Fenwickovo drevo	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PD</a:t>
            </a:r>
            <a:r>
              <a:rPr lang="sl-SI" dirty="0" smtClean="0">
                <a:sym typeface="Symbol" panose="05050102010706020507" pitchFamily="18" charset="2"/>
              </a:rPr>
              <a:t>)		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(log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)	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(log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AVL-drevo, rdeče-črno drevo	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)		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(log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)	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(log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)</a:t>
            </a:r>
            <a:endParaRPr lang="sl-SI" dirty="0"/>
          </a:p>
        </p:txBody>
      </p:sp>
    </p:spTree>
    <p:extLst>
      <p:ext uri="{BB962C8B-B14F-4D97-AF65-F5344CB8AC3E}">
        <p14:creationId xmlns="" xmlns:p14="http://schemas.microsoft.com/office/powerpoint/2010/main" val="92936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3.5 Urnik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Seznami po mesecih:</a:t>
            </a:r>
          </a:p>
          <a:p>
            <a:pPr lvl="1"/>
            <a:r>
              <a:rPr lang="sl-SI" dirty="0" smtClean="0"/>
              <a:t>Naše leto je dolgo </a:t>
            </a:r>
            <a:r>
              <a:rPr lang="sl-SI" i="1" dirty="0" smtClean="0"/>
              <a:t>D</a:t>
            </a:r>
            <a:r>
              <a:rPr lang="sl-SI" dirty="0" smtClean="0"/>
              <a:t> dni; razdelimo ga na </a:t>
            </a:r>
            <a:r>
              <a:rPr lang="sl-SI" dirty="0" smtClean="0">
                <a:sym typeface="Symbol" panose="05050102010706020507" pitchFamily="18" charset="2"/>
              </a:rPr>
              <a:t>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mesecev po 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dni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Za vsak predmet in vsak mesec imejmo seznam testov tega predmeta v tem mesecu  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) pomnilnika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V neki tabeli pa še dolžine vseh teh seznamov  </a:t>
            </a:r>
            <a:r>
              <a:rPr lang="sl-SI" i="1" dirty="0" smtClean="0">
                <a:sym typeface="Symbol" panose="05050102010706020507" pitchFamily="18" charset="2"/>
              </a:rPr>
              <a:t>O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P</a:t>
            </a:r>
            <a:r>
              <a:rPr lang="sl-SI" dirty="0" smtClean="0">
                <a:sym typeface="Symbol" panose="05050102010706020507" pitchFamily="18" charset="2"/>
              </a:rPr>
              <a:t> 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) pomnilnika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Dodajanje: dodamo novi test v ustrezen seznam + povečamo dolžino za 1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Poizvedba:</a:t>
            </a:r>
          </a:p>
          <a:p>
            <a:pPr lvl="2"/>
            <a:r>
              <a:rPr lang="sl-SI" dirty="0" smtClean="0"/>
              <a:t>Za tiste mesece, ki v celoti ležijo znotraj [</a:t>
            </a:r>
            <a:r>
              <a:rPr lang="sl-SI" i="1" dirty="0" smtClean="0"/>
              <a:t>d</a:t>
            </a:r>
            <a:r>
              <a:rPr lang="sl-SI" baseline="-25000" dirty="0" smtClean="0"/>
              <a:t>1</a:t>
            </a:r>
            <a:r>
              <a:rPr lang="sl-SI" dirty="0" smtClean="0"/>
              <a:t>, </a:t>
            </a:r>
            <a:r>
              <a:rPr lang="sl-SI" i="1" dirty="0" smtClean="0"/>
              <a:t>d</a:t>
            </a:r>
            <a:r>
              <a:rPr lang="sl-SI" baseline="-25000" dirty="0" smtClean="0"/>
              <a:t>2</a:t>
            </a:r>
            <a:r>
              <a:rPr lang="sl-SI" dirty="0" smtClean="0"/>
              <a:t>], le prištejemo dolžino iz tabele</a:t>
            </a:r>
          </a:p>
          <a:p>
            <a:pPr lvl="3"/>
            <a:r>
              <a:rPr lang="sl-SI" dirty="0" smtClean="0"/>
              <a:t>To je 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dirty="0" smtClean="0">
                <a:sym typeface="Symbol" panose="05050102010706020507" pitchFamily="18" charset="2"/>
              </a:rPr>
              <a:t>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), ker je vseh mesecev le 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Za meseca, ki ležita le delno v poizvedovalnem obdobju (na začetku in na koncu)</a:t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dirty="0" smtClean="0">
                <a:sym typeface="Symbol" panose="05050102010706020507" pitchFamily="18" charset="2"/>
              </a:rPr>
              <a:t>gremo po seznamu vseh testov v njem</a:t>
            </a:r>
          </a:p>
          <a:p>
            <a:pPr lvl="3"/>
            <a:r>
              <a:rPr lang="sl-SI" dirty="0" smtClean="0"/>
              <a:t>To je </a:t>
            </a:r>
            <a:r>
              <a:rPr lang="sl-SI" i="1" dirty="0" smtClean="0"/>
              <a:t>O</a:t>
            </a:r>
            <a:r>
              <a:rPr lang="sl-SI" dirty="0" smtClean="0"/>
              <a:t>(</a:t>
            </a:r>
            <a:r>
              <a:rPr lang="sl-SI" dirty="0" smtClean="0">
                <a:sym typeface="Symbol" panose="05050102010706020507" pitchFamily="18" charset="2"/>
              </a:rPr>
              <a:t>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/>
              <a:t>), ker ima mesec le </a:t>
            </a:r>
            <a:r>
              <a:rPr lang="sl-SI" dirty="0" smtClean="0">
                <a:sym typeface="Symbol" panose="05050102010706020507" pitchFamily="18" charset="2"/>
              </a:rPr>
              <a:t>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/>
              <a:t> dni, torej tudi največ </a:t>
            </a:r>
            <a:r>
              <a:rPr lang="sl-SI" dirty="0" smtClean="0">
                <a:sym typeface="Symbol" panose="05050102010706020507" pitchFamily="18" charset="2"/>
              </a:rPr>
              <a:t>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/>
              <a:t> testov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75920" y="548680"/>
            <a:ext cx="4320480" cy="216024"/>
            <a:chOff x="5375920" y="548680"/>
            <a:chExt cx="4320480" cy="216024"/>
          </a:xfrm>
        </p:grpSpPr>
        <p:sp>
          <p:nvSpPr>
            <p:cNvPr id="4" name="Rectangle 3"/>
            <p:cNvSpPr/>
            <p:nvPr/>
          </p:nvSpPr>
          <p:spPr>
            <a:xfrm>
              <a:off x="5375920" y="548680"/>
              <a:ext cx="720080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096000" y="548680"/>
              <a:ext cx="720080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816080" y="548680"/>
              <a:ext cx="720080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536160" y="548680"/>
              <a:ext cx="720080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" name="Rectangle 7"/>
            <p:cNvSpPr/>
            <p:nvPr/>
          </p:nvSpPr>
          <p:spPr>
            <a:xfrm>
              <a:off x="8256240" y="548680"/>
              <a:ext cx="720080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976320" y="548680"/>
              <a:ext cx="720080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663952" y="1124744"/>
            <a:ext cx="3960440" cy="792088"/>
            <a:chOff x="5663952" y="1124744"/>
            <a:chExt cx="3960440" cy="792088"/>
          </a:xfrm>
        </p:grpSpPr>
        <p:sp>
          <p:nvSpPr>
            <p:cNvPr id="10" name="Vertical Scroll 9"/>
            <p:cNvSpPr/>
            <p:nvPr/>
          </p:nvSpPr>
          <p:spPr>
            <a:xfrm>
              <a:off x="5663952" y="1124744"/>
              <a:ext cx="360040" cy="504056"/>
            </a:xfrm>
            <a:prstGeom prst="verticalScroll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Vertical Scroll 11"/>
            <p:cNvSpPr/>
            <p:nvPr/>
          </p:nvSpPr>
          <p:spPr>
            <a:xfrm>
              <a:off x="6384032" y="1124744"/>
              <a:ext cx="360040" cy="288032"/>
            </a:xfrm>
            <a:prstGeom prst="verticalScroll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4" name="Vertical Scroll 13"/>
            <p:cNvSpPr/>
            <p:nvPr/>
          </p:nvSpPr>
          <p:spPr>
            <a:xfrm>
              <a:off x="7104112" y="1124744"/>
              <a:ext cx="360040" cy="792088"/>
            </a:xfrm>
            <a:prstGeom prst="verticalScroll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6" name="Vertical Scroll 15"/>
            <p:cNvSpPr/>
            <p:nvPr/>
          </p:nvSpPr>
          <p:spPr>
            <a:xfrm>
              <a:off x="7824192" y="1124744"/>
              <a:ext cx="360040" cy="360040"/>
            </a:xfrm>
            <a:prstGeom prst="verticalScroll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8" name="Vertical Scroll 17"/>
            <p:cNvSpPr/>
            <p:nvPr/>
          </p:nvSpPr>
          <p:spPr>
            <a:xfrm>
              <a:off x="8544272" y="1124744"/>
              <a:ext cx="360040" cy="432048"/>
            </a:xfrm>
            <a:prstGeom prst="verticalScroll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0" name="Vertical Scroll 19"/>
            <p:cNvSpPr/>
            <p:nvPr/>
          </p:nvSpPr>
          <p:spPr>
            <a:xfrm>
              <a:off x="9264352" y="1124744"/>
              <a:ext cx="360040" cy="720080"/>
            </a:xfrm>
            <a:prstGeom prst="verticalScroll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375920" y="1124744"/>
            <a:ext cx="3816424" cy="216024"/>
            <a:chOff x="5375920" y="1124744"/>
            <a:chExt cx="3816424" cy="216024"/>
          </a:xfrm>
        </p:grpSpPr>
        <p:sp>
          <p:nvSpPr>
            <p:cNvPr id="11" name="Rectangle 10"/>
            <p:cNvSpPr/>
            <p:nvPr/>
          </p:nvSpPr>
          <p:spPr>
            <a:xfrm>
              <a:off x="5375920" y="1124744"/>
              <a:ext cx="216024" cy="2160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096000" y="1124744"/>
              <a:ext cx="216024" cy="2160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816080" y="1124744"/>
              <a:ext cx="216024" cy="2160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536160" y="1124744"/>
              <a:ext cx="216024" cy="2160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256240" y="1124744"/>
              <a:ext cx="216024" cy="2160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976320" y="1124744"/>
              <a:ext cx="216024" cy="21602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312024" y="548680"/>
            <a:ext cx="3168352" cy="216024"/>
            <a:chOff x="6312024" y="188640"/>
            <a:chExt cx="3168352" cy="216024"/>
          </a:xfrm>
        </p:grpSpPr>
        <p:sp>
          <p:nvSpPr>
            <p:cNvPr id="22" name="Rectangle 21"/>
            <p:cNvSpPr/>
            <p:nvPr/>
          </p:nvSpPr>
          <p:spPr>
            <a:xfrm>
              <a:off x="6312024" y="188640"/>
              <a:ext cx="504056" cy="21602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816080" y="188640"/>
              <a:ext cx="720080" cy="21602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536160" y="188640"/>
              <a:ext cx="720080" cy="21602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256240" y="188640"/>
              <a:ext cx="720080" cy="21602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8976320" y="188640"/>
              <a:ext cx="504056" cy="21602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816080" y="1124744"/>
            <a:ext cx="1656184" cy="216024"/>
            <a:chOff x="6816080" y="1412776"/>
            <a:chExt cx="1656184" cy="216024"/>
          </a:xfrm>
        </p:grpSpPr>
        <p:sp>
          <p:nvSpPr>
            <p:cNvPr id="27" name="Rectangle 26"/>
            <p:cNvSpPr/>
            <p:nvPr/>
          </p:nvSpPr>
          <p:spPr>
            <a:xfrm>
              <a:off x="6816080" y="1412776"/>
              <a:ext cx="216024" cy="21602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536160" y="1412776"/>
              <a:ext cx="216024" cy="21602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8256240" y="1412776"/>
              <a:ext cx="216024" cy="21602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384032" y="1124744"/>
            <a:ext cx="3240360" cy="720080"/>
            <a:chOff x="6536432" y="1277144"/>
            <a:chExt cx="3240360" cy="720080"/>
          </a:xfrm>
        </p:grpSpPr>
        <p:sp>
          <p:nvSpPr>
            <p:cNvPr id="30" name="Vertical Scroll 29"/>
            <p:cNvSpPr/>
            <p:nvPr/>
          </p:nvSpPr>
          <p:spPr>
            <a:xfrm>
              <a:off x="6536432" y="1277144"/>
              <a:ext cx="360040" cy="288032"/>
            </a:xfrm>
            <a:prstGeom prst="verticalScroll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1" name="Vertical Scroll 30"/>
            <p:cNvSpPr/>
            <p:nvPr/>
          </p:nvSpPr>
          <p:spPr>
            <a:xfrm>
              <a:off x="9416752" y="1277144"/>
              <a:ext cx="360040" cy="720080"/>
            </a:xfrm>
            <a:prstGeom prst="verticalScroll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</p:spTree>
    <p:extLst>
      <p:ext uri="{BB962C8B-B14F-4D97-AF65-F5344CB8AC3E}">
        <p14:creationId xmlns="" xmlns:p14="http://schemas.microsoft.com/office/powerpoint/2010/main" val="150789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3.5 Urnik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l-SI" dirty="0" smtClean="0"/>
              <a:t>Polno drevo:</a:t>
            </a:r>
          </a:p>
          <a:p>
            <a:pPr lvl="1"/>
            <a:r>
              <a:rPr lang="sl-SI" dirty="0" smtClean="0"/>
              <a:t>Imejmo tabelo </a:t>
            </a:r>
            <a:r>
              <a:rPr lang="sl-SI" i="1" dirty="0" smtClean="0"/>
              <a:t>T</a:t>
            </a:r>
            <a:r>
              <a:rPr lang="sl-SI" baseline="-25000" dirty="0" smtClean="0"/>
              <a:t>0</a:t>
            </a:r>
            <a:r>
              <a:rPr lang="sl-SI" dirty="0" smtClean="0"/>
              <a:t> z </a:t>
            </a:r>
            <a:r>
              <a:rPr lang="sl-SI" i="1" dirty="0" smtClean="0"/>
              <a:t>D</a:t>
            </a:r>
            <a:r>
              <a:rPr lang="sl-SI" dirty="0" smtClean="0"/>
              <a:t> elementi, ki povedo, koliko je testov na tisti dan (0 ali 1)</a:t>
            </a:r>
          </a:p>
          <a:p>
            <a:pPr lvl="1"/>
            <a:r>
              <a:rPr lang="sl-SI" dirty="0" smtClean="0"/>
              <a:t>Nad njo imejmo tabelo </a:t>
            </a:r>
            <a:r>
              <a:rPr lang="sl-SI" i="1" dirty="0" smtClean="0"/>
              <a:t>T</a:t>
            </a:r>
            <a:r>
              <a:rPr lang="sl-SI" baseline="-25000" dirty="0" smtClean="0"/>
              <a:t>1</a:t>
            </a:r>
            <a:r>
              <a:rPr lang="sl-SI" dirty="0" smtClean="0"/>
              <a:t> z </a:t>
            </a:r>
            <a:r>
              <a:rPr lang="sl-SI" i="1" dirty="0" smtClean="0"/>
              <a:t>D</a:t>
            </a:r>
            <a:r>
              <a:rPr lang="sl-SI" dirty="0" smtClean="0"/>
              <a:t>/2 elementi, ki povedo št. testov v dvodnevnih obdobjih</a:t>
            </a:r>
          </a:p>
          <a:p>
            <a:pPr lvl="1"/>
            <a:r>
              <a:rPr lang="sl-SI" dirty="0" smtClean="0"/>
              <a:t>Nad njo je tabela </a:t>
            </a:r>
            <a:r>
              <a:rPr lang="sl-SI" i="1" dirty="0" smtClean="0"/>
              <a:t>T</a:t>
            </a:r>
            <a:r>
              <a:rPr lang="sl-SI" baseline="-25000" dirty="0" smtClean="0"/>
              <a:t>2</a:t>
            </a:r>
            <a:r>
              <a:rPr lang="sl-SI" dirty="0" smtClean="0"/>
              <a:t> z </a:t>
            </a:r>
            <a:r>
              <a:rPr lang="sl-SI" i="1" dirty="0" smtClean="0"/>
              <a:t>D</a:t>
            </a:r>
            <a:r>
              <a:rPr lang="sl-SI" dirty="0" smtClean="0"/>
              <a:t>/4 elementi, pa tabela </a:t>
            </a:r>
            <a:r>
              <a:rPr lang="sl-SI" i="1" dirty="0" smtClean="0"/>
              <a:t>T</a:t>
            </a:r>
            <a:r>
              <a:rPr lang="sl-SI" baseline="-25000" dirty="0" smtClean="0"/>
              <a:t>3</a:t>
            </a:r>
            <a:r>
              <a:rPr lang="sl-SI" dirty="0" smtClean="0"/>
              <a:t> z </a:t>
            </a:r>
            <a:r>
              <a:rPr lang="sl-SI" i="1" dirty="0" smtClean="0"/>
              <a:t>D</a:t>
            </a:r>
            <a:r>
              <a:rPr lang="sl-SI" dirty="0" smtClean="0"/>
              <a:t>/8 elementi itd.</a:t>
            </a:r>
          </a:p>
          <a:p>
            <a:pPr lvl="1"/>
            <a:r>
              <a:rPr lang="sl-SI" dirty="0" smtClean="0"/>
              <a:t>Vseh tabel je torej približno log</a:t>
            </a:r>
            <a:r>
              <a:rPr lang="sl-SI" baseline="-25000" dirty="0" smtClean="0"/>
              <a:t>2</a:t>
            </a:r>
            <a:r>
              <a:rPr lang="sl-SI" dirty="0" smtClean="0"/>
              <a:t> </a:t>
            </a:r>
            <a:r>
              <a:rPr lang="sl-SI" i="1" dirty="0" smtClean="0"/>
              <a:t>D</a:t>
            </a:r>
          </a:p>
          <a:p>
            <a:pPr lvl="1"/>
            <a:r>
              <a:rPr lang="sl-SI" dirty="0" smtClean="0"/>
              <a:t>Dodajanje dneva </a:t>
            </a:r>
            <a:r>
              <a:rPr lang="sl-SI" i="1" dirty="0" smtClean="0"/>
              <a:t>d</a:t>
            </a:r>
            <a:r>
              <a:rPr lang="sl-SI" dirty="0" smtClean="0"/>
              <a:t> pomeni, da povečamo </a:t>
            </a:r>
            <a:r>
              <a:rPr lang="sl-SI" i="1" dirty="0" smtClean="0"/>
              <a:t>T</a:t>
            </a:r>
            <a:r>
              <a:rPr lang="sl-SI" i="1" baseline="-25000" dirty="0" smtClean="0"/>
              <a:t>k</a:t>
            </a:r>
            <a:r>
              <a:rPr lang="sl-SI" dirty="0" smtClean="0"/>
              <a:t>[</a:t>
            </a:r>
            <a:r>
              <a:rPr lang="sl-SI" i="1" dirty="0" smtClean="0"/>
              <a:t>d</a:t>
            </a:r>
            <a:r>
              <a:rPr lang="sl-SI" dirty="0" smtClean="0"/>
              <a:t>/2</a:t>
            </a:r>
            <a:r>
              <a:rPr lang="sl-SI" i="1" baseline="30000" dirty="0" smtClean="0"/>
              <a:t>k</a:t>
            </a:r>
            <a:r>
              <a:rPr lang="sl-SI" dirty="0" smtClean="0"/>
              <a:t>] za 1 (pri vseh </a:t>
            </a:r>
            <a:r>
              <a:rPr lang="sl-SI" i="1" dirty="0" smtClean="0"/>
              <a:t>k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Poizvedba: skupno število testov od 0 do </a:t>
            </a:r>
            <a:r>
              <a:rPr lang="sl-SI" i="1" dirty="0" smtClean="0"/>
              <a:t>d</a:t>
            </a:r>
            <a:r>
              <a:rPr lang="sl-SI" dirty="0" smtClean="0"/>
              <a:t> – 1 dobimo takole:</a:t>
            </a:r>
          </a:p>
          <a:p>
            <a:pPr lvl="2"/>
            <a:r>
              <a:rPr lang="sl-SI" dirty="0" smtClean="0"/>
              <a:t>Za vsak </a:t>
            </a:r>
            <a:r>
              <a:rPr lang="sl-SI" i="1" dirty="0" smtClean="0"/>
              <a:t>k</a:t>
            </a:r>
            <a:r>
              <a:rPr lang="sl-SI" dirty="0" smtClean="0"/>
              <a:t>, če ima </a:t>
            </a:r>
            <a:r>
              <a:rPr lang="sl-SI" i="1" dirty="0" smtClean="0"/>
              <a:t>d</a:t>
            </a:r>
            <a:r>
              <a:rPr lang="sl-SI" dirty="0" smtClean="0"/>
              <a:t> prižgan bit </a:t>
            </a:r>
            <a:r>
              <a:rPr lang="sl-SI" i="1" dirty="0" smtClean="0"/>
              <a:t>k</a:t>
            </a:r>
            <a:r>
              <a:rPr lang="sl-SI" dirty="0" smtClean="0"/>
              <a:t>, vzamemo </a:t>
            </a:r>
            <a:r>
              <a:rPr lang="sl-SI" i="1" dirty="0" smtClean="0"/>
              <a:t>T</a:t>
            </a:r>
            <a:r>
              <a:rPr lang="sl-SI" baseline="-25000" dirty="0" smtClean="0"/>
              <a:t>k</a:t>
            </a:r>
            <a:r>
              <a:rPr lang="sl-SI" dirty="0" smtClean="0"/>
              <a:t>[(</a:t>
            </a:r>
            <a:r>
              <a:rPr lang="sl-SI" i="1" dirty="0" smtClean="0"/>
              <a:t>d</a:t>
            </a:r>
            <a:r>
              <a:rPr lang="sl-SI" dirty="0" smtClean="0"/>
              <a:t> / 2</a:t>
            </a:r>
            <a:r>
              <a:rPr lang="sl-SI" baseline="30000" dirty="0" smtClean="0"/>
              <a:t>k</a:t>
            </a:r>
            <a:r>
              <a:rPr lang="sl-SI" dirty="0" smtClean="0"/>
              <a:t>) – 1]</a:t>
            </a:r>
          </a:p>
          <a:p>
            <a:pPr lvl="2"/>
            <a:r>
              <a:rPr lang="sl-SI" dirty="0" smtClean="0"/>
              <a:t>Seštejemo po vseh </a:t>
            </a:r>
            <a:r>
              <a:rPr lang="sl-SI" i="1" dirty="0" smtClean="0"/>
              <a:t>k</a:t>
            </a:r>
            <a:r>
              <a:rPr lang="sl-SI" dirty="0" smtClean="0"/>
              <a:t>, kjer ima </a:t>
            </a:r>
            <a:r>
              <a:rPr lang="sl-SI" i="1" dirty="0" smtClean="0"/>
              <a:t>d</a:t>
            </a:r>
            <a:r>
              <a:rPr lang="sl-SI" dirty="0" smtClean="0"/>
              <a:t> prižgan bit</a:t>
            </a:r>
          </a:p>
          <a:p>
            <a:pPr lvl="2"/>
            <a:r>
              <a:rPr lang="sl-SI" dirty="0" smtClean="0"/>
              <a:t>Primer: </a:t>
            </a:r>
            <a:r>
              <a:rPr lang="sl-SI" i="1" dirty="0" smtClean="0"/>
              <a:t>d</a:t>
            </a:r>
            <a:r>
              <a:rPr lang="sl-SI" dirty="0" smtClean="0"/>
              <a:t> = 21 = 2</a:t>
            </a:r>
            <a:r>
              <a:rPr lang="sl-SI" baseline="30000" dirty="0" smtClean="0"/>
              <a:t>4</a:t>
            </a:r>
            <a:r>
              <a:rPr lang="sl-SI" dirty="0" smtClean="0"/>
              <a:t> + 2</a:t>
            </a:r>
            <a:r>
              <a:rPr lang="sl-SI" baseline="30000" dirty="0" smtClean="0"/>
              <a:t>2</a:t>
            </a:r>
            <a:r>
              <a:rPr lang="sl-SI" dirty="0" smtClean="0"/>
              <a:t> + 2</a:t>
            </a:r>
            <a:r>
              <a:rPr lang="sl-SI" baseline="30000" dirty="0" smtClean="0"/>
              <a:t>0</a:t>
            </a:r>
            <a:r>
              <a:rPr lang="sl-SI" dirty="0" smtClean="0"/>
              <a:t>; vzamemo </a:t>
            </a:r>
            <a:r>
              <a:rPr lang="sl-SI" i="1" dirty="0" smtClean="0"/>
              <a:t>T</a:t>
            </a:r>
            <a:r>
              <a:rPr lang="sl-SI" baseline="-25000" dirty="0" smtClean="0"/>
              <a:t>4</a:t>
            </a:r>
            <a:r>
              <a:rPr lang="sl-SI" dirty="0" smtClean="0"/>
              <a:t>[0] (ki pokriva območje 0..15), </a:t>
            </a:r>
            <a:br>
              <a:rPr lang="sl-SI" dirty="0" smtClean="0"/>
            </a:br>
            <a:r>
              <a:rPr lang="sl-SI" i="1" dirty="0" smtClean="0"/>
              <a:t>T</a:t>
            </a:r>
            <a:r>
              <a:rPr lang="sl-SI" baseline="-25000" dirty="0" smtClean="0"/>
              <a:t>2</a:t>
            </a:r>
            <a:r>
              <a:rPr lang="sl-SI" dirty="0" smtClean="0"/>
              <a:t>[4] (ki pokriva 16..19) in </a:t>
            </a:r>
            <a:r>
              <a:rPr lang="sl-SI" i="1" dirty="0" smtClean="0"/>
              <a:t>T</a:t>
            </a:r>
            <a:r>
              <a:rPr lang="sl-SI" baseline="-25000" dirty="0" smtClean="0"/>
              <a:t>0</a:t>
            </a:r>
            <a:r>
              <a:rPr lang="sl-SI" dirty="0" smtClean="0"/>
              <a:t>[20] – skupaj dobimo ravno 0..21</a:t>
            </a:r>
            <a:endParaRPr lang="sl-SI" dirty="0"/>
          </a:p>
        </p:txBody>
      </p:sp>
      <p:grpSp>
        <p:nvGrpSpPr>
          <p:cNvPr id="71" name="Group 70"/>
          <p:cNvGrpSpPr/>
          <p:nvPr/>
        </p:nvGrpSpPr>
        <p:grpSpPr>
          <a:xfrm>
            <a:off x="4439816" y="1700808"/>
            <a:ext cx="6912768" cy="216024"/>
            <a:chOff x="4439816" y="1700808"/>
            <a:chExt cx="6912768" cy="216024"/>
          </a:xfrm>
        </p:grpSpPr>
        <p:sp>
          <p:nvSpPr>
            <p:cNvPr id="4" name="Rectangle 3"/>
            <p:cNvSpPr/>
            <p:nvPr/>
          </p:nvSpPr>
          <p:spPr>
            <a:xfrm>
              <a:off x="7896200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" name="Rectangle 4"/>
            <p:cNvSpPr/>
            <p:nvPr/>
          </p:nvSpPr>
          <p:spPr>
            <a:xfrm>
              <a:off x="8112224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7" name="Rectangle 6"/>
            <p:cNvSpPr/>
            <p:nvPr/>
          </p:nvSpPr>
          <p:spPr>
            <a:xfrm>
              <a:off x="8328248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8" name="Rectangle 7"/>
            <p:cNvSpPr/>
            <p:nvPr/>
          </p:nvSpPr>
          <p:spPr>
            <a:xfrm>
              <a:off x="8544272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760296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976320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9192344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9408368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624392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9840416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0056440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0272464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0488488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0704512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920536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1136560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439816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655840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871864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87888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303912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519936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735960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951984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168008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384032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600056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816080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7032104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7248128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464152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7680176" y="1700808"/>
              <a:ext cx="21602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4439816" y="1412776"/>
            <a:ext cx="6912768" cy="216024"/>
            <a:chOff x="4439816" y="1412776"/>
            <a:chExt cx="6912768" cy="216024"/>
          </a:xfrm>
        </p:grpSpPr>
        <p:sp>
          <p:nvSpPr>
            <p:cNvPr id="6" name="Rectangle 5"/>
            <p:cNvSpPr/>
            <p:nvPr/>
          </p:nvSpPr>
          <p:spPr>
            <a:xfrm>
              <a:off x="7896200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328248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760296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9192344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9624392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0056440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0488488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0920536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439816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871864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303912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735960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168008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600056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032104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464152" y="1412776"/>
              <a:ext cx="432048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4439816" y="1124744"/>
            <a:ext cx="6912768" cy="216024"/>
            <a:chOff x="4439816" y="1124744"/>
            <a:chExt cx="6912768" cy="216024"/>
          </a:xfrm>
        </p:grpSpPr>
        <p:sp>
          <p:nvSpPr>
            <p:cNvPr id="10" name="Rectangle 9"/>
            <p:cNvSpPr/>
            <p:nvPr/>
          </p:nvSpPr>
          <p:spPr>
            <a:xfrm>
              <a:off x="7896200" y="1124744"/>
              <a:ext cx="864096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8760296" y="1124744"/>
              <a:ext cx="864096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624392" y="1124744"/>
              <a:ext cx="864096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0488488" y="1124744"/>
              <a:ext cx="864096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439816" y="1124744"/>
              <a:ext cx="864096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303912" y="1124744"/>
              <a:ext cx="864096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168008" y="1124744"/>
              <a:ext cx="864096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7032104" y="1124744"/>
              <a:ext cx="864096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4439816" y="836712"/>
            <a:ext cx="6912768" cy="216024"/>
            <a:chOff x="4439816" y="836712"/>
            <a:chExt cx="6912768" cy="216024"/>
          </a:xfrm>
        </p:grpSpPr>
        <p:sp>
          <p:nvSpPr>
            <p:cNvPr id="18" name="Rectangle 17"/>
            <p:cNvSpPr/>
            <p:nvPr/>
          </p:nvSpPr>
          <p:spPr>
            <a:xfrm>
              <a:off x="7896200" y="836712"/>
              <a:ext cx="1728192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9624392" y="836712"/>
              <a:ext cx="1728192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439816" y="836712"/>
              <a:ext cx="1728192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168008" y="836712"/>
              <a:ext cx="1728192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439816" y="548680"/>
            <a:ext cx="6912768" cy="216024"/>
            <a:chOff x="4439816" y="548680"/>
            <a:chExt cx="6912768" cy="216024"/>
          </a:xfrm>
        </p:grpSpPr>
        <p:sp>
          <p:nvSpPr>
            <p:cNvPr id="34" name="Rectangle 33"/>
            <p:cNvSpPr/>
            <p:nvPr/>
          </p:nvSpPr>
          <p:spPr>
            <a:xfrm>
              <a:off x="7896200" y="548680"/>
              <a:ext cx="345638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439816" y="548680"/>
              <a:ext cx="3456384" cy="21602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439816" y="260648"/>
            <a:ext cx="6912768" cy="2160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pSp>
        <p:nvGrpSpPr>
          <p:cNvPr id="70" name="Group 69"/>
          <p:cNvGrpSpPr/>
          <p:nvPr/>
        </p:nvGrpSpPr>
        <p:grpSpPr>
          <a:xfrm>
            <a:off x="4439816" y="548680"/>
            <a:ext cx="4536504" cy="1368152"/>
            <a:chOff x="6240016" y="4077072"/>
            <a:chExt cx="4536504" cy="1368152"/>
          </a:xfrm>
        </p:grpSpPr>
        <p:sp>
          <p:nvSpPr>
            <p:cNvPr id="67" name="Rectangle 66"/>
            <p:cNvSpPr/>
            <p:nvPr/>
          </p:nvSpPr>
          <p:spPr>
            <a:xfrm>
              <a:off x="9696400" y="4653136"/>
              <a:ext cx="864096" cy="21602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0560496" y="5229200"/>
              <a:ext cx="216024" cy="21602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240016" y="4077072"/>
              <a:ext cx="3456384" cy="21602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3791744" y="16288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i="1" dirty="0" smtClean="0"/>
              <a:t>T</a:t>
            </a:r>
            <a:r>
              <a:rPr lang="sl-SI" baseline="-25000" dirty="0" smtClean="0"/>
              <a:t>0</a:t>
            </a:r>
            <a:endParaRPr lang="sl-SI" baseline="-25000" dirty="0"/>
          </a:p>
        </p:txBody>
      </p:sp>
      <p:sp>
        <p:nvSpPr>
          <p:cNvPr id="77" name="TextBox 76"/>
          <p:cNvSpPr txBox="1"/>
          <p:nvPr/>
        </p:nvSpPr>
        <p:spPr>
          <a:xfrm>
            <a:off x="3791744" y="13314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i="1" dirty="0" smtClean="0"/>
              <a:t>T</a:t>
            </a:r>
            <a:r>
              <a:rPr lang="sl-SI" baseline="-25000" dirty="0" smtClean="0"/>
              <a:t>1</a:t>
            </a:r>
            <a:endParaRPr lang="sl-SI" baseline="-25000" dirty="0"/>
          </a:p>
        </p:txBody>
      </p:sp>
      <p:sp>
        <p:nvSpPr>
          <p:cNvPr id="78" name="TextBox 77"/>
          <p:cNvSpPr txBox="1"/>
          <p:nvPr/>
        </p:nvSpPr>
        <p:spPr>
          <a:xfrm>
            <a:off x="3791744" y="105273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i="1" dirty="0" smtClean="0"/>
              <a:t>T</a:t>
            </a:r>
            <a:r>
              <a:rPr lang="sl-SI" baseline="-25000" dirty="0" smtClean="0"/>
              <a:t>2</a:t>
            </a:r>
            <a:endParaRPr lang="sl-SI" baseline="-25000" dirty="0"/>
          </a:p>
        </p:txBody>
      </p:sp>
      <p:sp>
        <p:nvSpPr>
          <p:cNvPr id="79" name="TextBox 78"/>
          <p:cNvSpPr txBox="1"/>
          <p:nvPr/>
        </p:nvSpPr>
        <p:spPr>
          <a:xfrm>
            <a:off x="3791744" y="76470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i="1" dirty="0" smtClean="0"/>
              <a:t>T</a:t>
            </a:r>
            <a:r>
              <a:rPr lang="sl-SI" baseline="-25000" dirty="0" smtClean="0"/>
              <a:t>3</a:t>
            </a:r>
            <a:endParaRPr lang="sl-SI" baseline="-25000" dirty="0"/>
          </a:p>
        </p:txBody>
      </p:sp>
      <p:sp>
        <p:nvSpPr>
          <p:cNvPr id="80" name="TextBox 79"/>
          <p:cNvSpPr txBox="1"/>
          <p:nvPr/>
        </p:nvSpPr>
        <p:spPr>
          <a:xfrm>
            <a:off x="3791744" y="4766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i="1" dirty="0" smtClean="0"/>
              <a:t>T</a:t>
            </a:r>
            <a:r>
              <a:rPr lang="sl-SI" baseline="-25000" dirty="0" smtClean="0"/>
              <a:t>4</a:t>
            </a:r>
            <a:endParaRPr lang="sl-SI" baseline="-25000" dirty="0"/>
          </a:p>
        </p:txBody>
      </p:sp>
      <p:sp>
        <p:nvSpPr>
          <p:cNvPr id="81" name="TextBox 80"/>
          <p:cNvSpPr txBox="1"/>
          <p:nvPr/>
        </p:nvSpPr>
        <p:spPr>
          <a:xfrm>
            <a:off x="3791744" y="18864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i="1" dirty="0" smtClean="0"/>
              <a:t>T</a:t>
            </a:r>
            <a:r>
              <a:rPr lang="sl-SI" baseline="-25000" dirty="0" smtClean="0"/>
              <a:t>5</a:t>
            </a:r>
            <a:endParaRPr lang="sl-SI" baseline="-25000" dirty="0"/>
          </a:p>
        </p:txBody>
      </p:sp>
    </p:spTree>
    <p:extLst>
      <p:ext uri="{BB962C8B-B14F-4D97-AF65-F5344CB8AC3E}">
        <p14:creationId xmlns="" xmlns:p14="http://schemas.microsoft.com/office/powerpoint/2010/main" val="320928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76" grpId="0"/>
      <p:bldP spid="77" grpId="0"/>
      <p:bldP spid="78" grpId="0"/>
      <p:bldP spid="79" grpId="0"/>
      <p:bldP spid="80" grpId="0"/>
      <p:bldP spid="8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5342384" cy="1143000"/>
          </a:xfrm>
        </p:spPr>
        <p:txBody>
          <a:bodyPr/>
          <a:lstStyle/>
          <a:p>
            <a:r>
              <a:rPr lang="sl-SI" dirty="0" smtClean="0"/>
              <a:t>3.5 Fenwickovo drevo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l-SI" dirty="0" smtClean="0"/>
              <a:t>Imamo tabelo </a:t>
            </a:r>
            <a:r>
              <a:rPr lang="sl-SI" i="1" dirty="0" smtClean="0"/>
              <a:t>T</a:t>
            </a:r>
            <a:r>
              <a:rPr lang="sl-SI" dirty="0" smtClean="0"/>
              <a:t> z </a:t>
            </a:r>
            <a:r>
              <a:rPr lang="sl-SI" i="1" dirty="0" smtClean="0"/>
              <a:t>D</a:t>
            </a:r>
            <a:r>
              <a:rPr lang="sl-SI" dirty="0" smtClean="0"/>
              <a:t> elementi</a:t>
            </a:r>
          </a:p>
          <a:p>
            <a:pPr lvl="1"/>
            <a:r>
              <a:rPr lang="sl-SI" i="1" dirty="0" smtClean="0"/>
              <a:t>T</a:t>
            </a:r>
            <a:r>
              <a:rPr lang="sl-SI" dirty="0" smtClean="0"/>
              <a:t>[</a:t>
            </a:r>
            <a:r>
              <a:rPr lang="sl-SI" i="1" dirty="0" smtClean="0"/>
              <a:t>k</a:t>
            </a:r>
            <a:r>
              <a:rPr lang="sl-SI" dirty="0" smtClean="0"/>
              <a:t>] hrani število testov od vključno dneva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k</a:t>
            </a:r>
            <a:r>
              <a:rPr lang="sl-SI" dirty="0" smtClean="0"/>
              <a:t>) + 1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do </a:t>
            </a:r>
            <a:r>
              <a:rPr lang="sl-SI" dirty="0" smtClean="0"/>
              <a:t>vključno dneva </a:t>
            </a:r>
            <a:r>
              <a:rPr lang="sl-SI" i="1" dirty="0" smtClean="0"/>
              <a:t>k</a:t>
            </a:r>
          </a:p>
          <a:p>
            <a:pPr lvl="1"/>
            <a:r>
              <a:rPr lang="sl-SI" dirty="0" smtClean="0"/>
              <a:t>Pri tem je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k</a:t>
            </a:r>
            <a:r>
              <a:rPr lang="sl-SI" dirty="0" smtClean="0"/>
              <a:t>) število, ki ga dobimo, če v </a:t>
            </a:r>
            <a:r>
              <a:rPr lang="sl-SI" i="1" dirty="0" smtClean="0"/>
              <a:t>k</a:t>
            </a:r>
            <a:r>
              <a:rPr lang="sl-SI" dirty="0" smtClean="0"/>
              <a:t> ugasnemo najnižji prižgani bit</a:t>
            </a:r>
          </a:p>
          <a:p>
            <a:pPr lvl="2"/>
            <a:r>
              <a:rPr lang="sl-SI" dirty="0" smtClean="0"/>
              <a:t>Izkaže se, da je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k</a:t>
            </a:r>
            <a:r>
              <a:rPr lang="sl-SI" dirty="0" smtClean="0"/>
              <a:t>) zelo lahko računati z operacijami na bitih: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k</a:t>
            </a:r>
            <a:r>
              <a:rPr lang="sl-SI" dirty="0" smtClean="0"/>
              <a:t>) = </a:t>
            </a:r>
            <a:r>
              <a:rPr lang="sl-SI" i="1" dirty="0" smtClean="0"/>
              <a:t>k</a:t>
            </a:r>
            <a:r>
              <a:rPr lang="sl-SI" dirty="0" smtClean="0"/>
              <a:t> &amp; (</a:t>
            </a:r>
            <a:r>
              <a:rPr lang="sl-SI" i="1" dirty="0" smtClean="0"/>
              <a:t>k</a:t>
            </a:r>
            <a:r>
              <a:rPr lang="sl-SI" dirty="0" smtClean="0"/>
              <a:t> – 1) </a:t>
            </a:r>
          </a:p>
          <a:p>
            <a:pPr lvl="2"/>
            <a:r>
              <a:rPr lang="sl-SI" dirty="0" smtClean="0"/>
              <a:t>Najnižji prižgani bit v </a:t>
            </a:r>
            <a:r>
              <a:rPr lang="sl-SI" i="1" dirty="0" smtClean="0"/>
              <a:t>k</a:t>
            </a:r>
            <a:r>
              <a:rPr lang="sl-SI" dirty="0" smtClean="0"/>
              <a:t> je </a:t>
            </a:r>
            <a:r>
              <a:rPr lang="sl-SI" i="1" dirty="0" smtClean="0"/>
              <a:t>k</a:t>
            </a:r>
            <a:r>
              <a:rPr lang="sl-SI" dirty="0" smtClean="0"/>
              <a:t> &amp; </a:t>
            </a:r>
            <a:r>
              <a:rPr lang="sl-SI" dirty="0" smtClean="0"/>
              <a:t>(~</a:t>
            </a:r>
            <a:r>
              <a:rPr lang="sl-SI" i="1" dirty="0" smtClean="0"/>
              <a:t>k</a:t>
            </a:r>
            <a:r>
              <a:rPr lang="sl-SI" dirty="0" smtClean="0"/>
              <a:t> + </a:t>
            </a:r>
            <a:r>
              <a:rPr lang="sl-SI" dirty="0" smtClean="0"/>
              <a:t>1</a:t>
            </a:r>
            <a:r>
              <a:rPr lang="sl-SI" dirty="0" smtClean="0"/>
              <a:t>) al</a:t>
            </a:r>
            <a:r>
              <a:rPr lang="sl-SI" dirty="0" smtClean="0"/>
              <a:t>i kar </a:t>
            </a:r>
            <a:r>
              <a:rPr lang="sl-SI" i="1" dirty="0" smtClean="0"/>
              <a:t>k</a:t>
            </a:r>
            <a:r>
              <a:rPr lang="sl-SI" dirty="0" smtClean="0"/>
              <a:t> &amp; (–</a:t>
            </a:r>
            <a:r>
              <a:rPr lang="sl-SI" i="1" dirty="0" smtClean="0"/>
              <a:t>k</a:t>
            </a:r>
            <a:r>
              <a:rPr lang="sl-SI" dirty="0" smtClean="0"/>
              <a:t>)</a:t>
            </a:r>
          </a:p>
          <a:p>
            <a:pPr lvl="3"/>
            <a:r>
              <a:rPr lang="sl-SI" dirty="0" smtClean="0"/>
              <a:t>Kajti –</a:t>
            </a:r>
            <a:r>
              <a:rPr lang="sl-SI" i="1" dirty="0" smtClean="0"/>
              <a:t>k</a:t>
            </a:r>
            <a:r>
              <a:rPr lang="sl-SI" dirty="0" smtClean="0"/>
              <a:t> = 2</a:t>
            </a:r>
            <a:r>
              <a:rPr lang="sl-SI" i="1" baseline="30000" dirty="0" smtClean="0"/>
              <a:t>n</a:t>
            </a:r>
            <a:r>
              <a:rPr lang="sl-SI" dirty="0" smtClean="0"/>
              <a:t> – </a:t>
            </a:r>
            <a:r>
              <a:rPr lang="sl-SI" i="1" dirty="0" smtClean="0"/>
              <a:t>k</a:t>
            </a:r>
            <a:r>
              <a:rPr lang="sl-SI" dirty="0" smtClean="0"/>
              <a:t> = (2</a:t>
            </a:r>
            <a:r>
              <a:rPr lang="sl-SI" i="1" baseline="30000" dirty="0" smtClean="0"/>
              <a:t>n</a:t>
            </a:r>
            <a:r>
              <a:rPr lang="sl-SI" dirty="0" smtClean="0"/>
              <a:t> – 1 – </a:t>
            </a:r>
            <a:r>
              <a:rPr lang="sl-SI" i="1" dirty="0" smtClean="0"/>
              <a:t>k</a:t>
            </a:r>
            <a:r>
              <a:rPr lang="sl-SI" dirty="0" smtClean="0"/>
              <a:t>) + 1 = ~</a:t>
            </a:r>
            <a:r>
              <a:rPr lang="sl-SI" i="1" dirty="0" smtClean="0"/>
              <a:t>k</a:t>
            </a:r>
            <a:r>
              <a:rPr lang="sl-SI" dirty="0" smtClean="0"/>
              <a:t> + 1</a:t>
            </a:r>
          </a:p>
          <a:p>
            <a:pPr lvl="2"/>
            <a:r>
              <a:rPr lang="sl-SI" dirty="0" smtClean="0"/>
              <a:t>Torej tudi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k</a:t>
            </a:r>
            <a:r>
              <a:rPr lang="sl-SI" dirty="0" smtClean="0"/>
              <a:t>) = </a:t>
            </a:r>
            <a:r>
              <a:rPr lang="sl-SI" i="1" dirty="0" err="1" smtClean="0"/>
              <a:t>k</a:t>
            </a:r>
            <a:r>
              <a:rPr lang="sl-SI" dirty="0" smtClean="0"/>
              <a:t> </a:t>
            </a:r>
            <a:r>
              <a:rPr lang="sl-SI" dirty="0" smtClean="0"/>
              <a:t>– (</a:t>
            </a:r>
            <a:r>
              <a:rPr lang="sl-SI" i="1" dirty="0" smtClean="0"/>
              <a:t>k</a:t>
            </a:r>
            <a:r>
              <a:rPr lang="sl-SI" dirty="0" smtClean="0"/>
              <a:t> &amp; (– </a:t>
            </a:r>
            <a:r>
              <a:rPr lang="sl-SI" i="1" dirty="0" smtClean="0"/>
              <a:t>k</a:t>
            </a:r>
            <a:r>
              <a:rPr lang="sl-SI" dirty="0" smtClean="0"/>
              <a:t>))</a:t>
            </a:r>
          </a:p>
          <a:p>
            <a:pPr lvl="1"/>
            <a:r>
              <a:rPr lang="sl-SI" dirty="0" smtClean="0"/>
              <a:t>Skupno število testov do vključno dneva </a:t>
            </a:r>
            <a:r>
              <a:rPr lang="sl-SI" i="1" dirty="0" smtClean="0"/>
              <a:t>d</a:t>
            </a:r>
            <a:r>
              <a:rPr lang="sl-SI" dirty="0" smtClean="0"/>
              <a:t> je zdaj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i="1" dirty="0" smtClean="0"/>
              <a:t>r</a:t>
            </a:r>
            <a:r>
              <a:rPr lang="sl-SI" dirty="0" smtClean="0"/>
              <a:t> = 0; </a:t>
            </a:r>
            <a:r>
              <a:rPr lang="sl-SI" b="1" dirty="0" smtClean="0"/>
              <a:t>while</a:t>
            </a:r>
            <a:r>
              <a:rPr lang="sl-SI" dirty="0" smtClean="0"/>
              <a:t> (</a:t>
            </a:r>
            <a:r>
              <a:rPr lang="sl-SI" i="1" dirty="0" smtClean="0"/>
              <a:t>d</a:t>
            </a:r>
            <a:r>
              <a:rPr lang="sl-SI" dirty="0" smtClean="0"/>
              <a:t> &gt; 0) { </a:t>
            </a:r>
            <a:r>
              <a:rPr lang="sl-SI" i="1" dirty="0" smtClean="0"/>
              <a:t>r</a:t>
            </a:r>
            <a:r>
              <a:rPr lang="sl-SI" dirty="0" smtClean="0"/>
              <a:t> = </a:t>
            </a:r>
            <a:r>
              <a:rPr lang="sl-SI" i="1" dirty="0" smtClean="0"/>
              <a:t>r</a:t>
            </a:r>
            <a:r>
              <a:rPr lang="sl-SI" dirty="0" smtClean="0"/>
              <a:t> + </a:t>
            </a:r>
            <a:r>
              <a:rPr lang="sl-SI" i="1" dirty="0" smtClean="0"/>
              <a:t>T</a:t>
            </a:r>
            <a:r>
              <a:rPr lang="sl-SI" dirty="0" smtClean="0"/>
              <a:t>[</a:t>
            </a:r>
            <a:r>
              <a:rPr lang="sl-SI" i="1" dirty="0" smtClean="0"/>
              <a:t>d</a:t>
            </a:r>
            <a:r>
              <a:rPr lang="sl-SI" dirty="0" smtClean="0"/>
              <a:t>]; </a:t>
            </a:r>
            <a:r>
              <a:rPr lang="sl-SI" i="1" dirty="0" smtClean="0"/>
              <a:t>d</a:t>
            </a:r>
            <a:r>
              <a:rPr lang="sl-SI" dirty="0" smtClean="0"/>
              <a:t> =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d</a:t>
            </a:r>
            <a:r>
              <a:rPr lang="sl-SI" dirty="0" smtClean="0"/>
              <a:t>); }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smtClean="0"/>
              <a:t>return</a:t>
            </a:r>
            <a:r>
              <a:rPr lang="sl-SI" dirty="0" smtClean="0"/>
              <a:t> </a:t>
            </a:r>
            <a:r>
              <a:rPr lang="sl-SI" i="1" dirty="0" smtClean="0"/>
              <a:t>r</a:t>
            </a:r>
            <a:r>
              <a:rPr lang="sl-SI" dirty="0" smtClean="0"/>
              <a:t>;</a:t>
            </a:r>
          </a:p>
          <a:p>
            <a:pPr lvl="1"/>
            <a:r>
              <a:rPr lang="sl-SI" dirty="0" smtClean="0"/>
              <a:t>Dodajanje testa </a:t>
            </a:r>
            <a:r>
              <a:rPr lang="sl-SI" i="1" dirty="0" smtClean="0"/>
              <a:t>d</a:t>
            </a:r>
            <a:r>
              <a:rPr lang="sl-SI" dirty="0" smtClean="0"/>
              <a:t>: katere elemente tabele moramo povečati za 1?</a:t>
            </a:r>
          </a:p>
          <a:p>
            <a:pPr lvl="2"/>
            <a:r>
              <a:rPr lang="sl-SI" dirty="0" smtClean="0"/>
              <a:t>To so tisti </a:t>
            </a:r>
            <a:r>
              <a:rPr lang="sl-SI" i="1" dirty="0" smtClean="0"/>
              <a:t>T</a:t>
            </a:r>
            <a:r>
              <a:rPr lang="sl-SI" dirty="0" smtClean="0"/>
              <a:t>[</a:t>
            </a:r>
            <a:r>
              <a:rPr lang="sl-SI" i="1" dirty="0" smtClean="0"/>
              <a:t>k</a:t>
            </a:r>
            <a:r>
              <a:rPr lang="sl-SI" dirty="0" smtClean="0"/>
              <a:t>], za katere je </a:t>
            </a:r>
            <a:r>
              <a:rPr lang="sl-SI" i="1" dirty="0" smtClean="0"/>
              <a:t>f</a:t>
            </a:r>
            <a:r>
              <a:rPr lang="sl-SI" dirty="0" smtClean="0"/>
              <a:t>(</a:t>
            </a:r>
            <a:r>
              <a:rPr lang="sl-SI" i="1" dirty="0" smtClean="0"/>
              <a:t>k</a:t>
            </a:r>
            <a:r>
              <a:rPr lang="sl-SI" dirty="0" smtClean="0"/>
              <a:t>) &lt; </a:t>
            </a:r>
            <a:r>
              <a:rPr lang="sl-SI" i="1" dirty="0" smtClean="0"/>
              <a:t>d</a:t>
            </a:r>
            <a:r>
              <a:rPr lang="sl-SI" dirty="0" smtClean="0"/>
              <a:t> </a:t>
            </a:r>
            <a:r>
              <a:rPr lang="sl-SI" dirty="0" smtClean="0">
                <a:sym typeface="Symbol" panose="05050102010706020507" pitchFamily="18" charset="2"/>
              </a:rPr>
              <a:t> </a:t>
            </a:r>
            <a:r>
              <a:rPr lang="sl-SI" i="1" dirty="0" smtClean="0">
                <a:sym typeface="Symbol" panose="05050102010706020507" pitchFamily="18" charset="2"/>
              </a:rPr>
              <a:t>k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Primerne </a:t>
            </a:r>
            <a:r>
              <a:rPr lang="sl-SI" i="1" dirty="0" smtClean="0">
                <a:sym typeface="Symbol" panose="05050102010706020507" pitchFamily="18" charset="2"/>
              </a:rPr>
              <a:t>k</a:t>
            </a:r>
            <a:r>
              <a:rPr lang="sl-SI" dirty="0" smtClean="0">
                <a:sym typeface="Symbol" panose="05050102010706020507" pitchFamily="18" charset="2"/>
              </a:rPr>
              <a:t> dobimo tako, da v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nek ugasnjen bit prižgemo, vse nižje bite pa ugasnemo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Hitro vidimo, da če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-ju prištejemo njegov najnižji prižgani bit, se v njem ugasne najnižja skupina enic, ničla tik nad njimi pa se prižge</a:t>
            </a:r>
          </a:p>
          <a:p>
            <a:pPr lvl="3"/>
            <a:r>
              <a:rPr lang="sl-SI" dirty="0" smtClean="0">
                <a:sym typeface="Symbol" panose="05050102010706020507" pitchFamily="18" charset="2"/>
              </a:rPr>
              <a:t>Najnižji prižgani bit v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pa je seveda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– </a:t>
            </a:r>
            <a:r>
              <a:rPr lang="sl-SI" i="1" dirty="0" smtClean="0">
                <a:sym typeface="Symbol" panose="05050102010706020507" pitchFamily="18" charset="2"/>
              </a:rPr>
              <a:t>f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) oz.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r>
              <a:rPr lang="sl-SI" dirty="0" smtClean="0">
                <a:sym typeface="Symbol" panose="05050102010706020507" pitchFamily="18" charset="2"/>
              </a:rPr>
              <a:t>&amp; </a:t>
            </a:r>
            <a:r>
              <a:rPr lang="sl-SI" dirty="0" smtClean="0">
                <a:sym typeface="Symbol" panose="05050102010706020507" pitchFamily="18" charset="2"/>
              </a:rPr>
              <a:t>–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endParaRPr lang="sl-SI" dirty="0" smtClean="0">
              <a:sym typeface="Symbol" panose="05050102010706020507" pitchFamily="18" charset="2"/>
            </a:endParaRP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Tako smo dobili: </a:t>
            </a:r>
            <a:r>
              <a:rPr lang="sl-SI" b="1" dirty="0" smtClean="0">
                <a:sym typeface="Symbol" panose="05050102010706020507" pitchFamily="18" charset="2"/>
              </a:rPr>
              <a:t>while</a:t>
            </a:r>
            <a:r>
              <a:rPr lang="sl-SI" dirty="0" smtClean="0">
                <a:sym typeface="Symbol" panose="05050102010706020507" pitchFamily="18" charset="2"/>
              </a:rPr>
              <a:t> (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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) { 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dirty="0" smtClean="0">
                <a:sym typeface="Symbol" panose="05050102010706020507" pitchFamily="18" charset="2"/>
              </a:rPr>
              <a:t>[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]++;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+= 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 – </a:t>
            </a:r>
            <a:r>
              <a:rPr lang="sl-SI" i="1" dirty="0" smtClean="0">
                <a:sym typeface="Symbol" panose="05050102010706020507" pitchFamily="18" charset="2"/>
              </a:rPr>
              <a:t>f</a:t>
            </a:r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d</a:t>
            </a:r>
            <a:r>
              <a:rPr lang="sl-SI" dirty="0" smtClean="0">
                <a:sym typeface="Symbol" panose="05050102010706020507" pitchFamily="18" charset="2"/>
              </a:rPr>
              <a:t>); }</a:t>
            </a:r>
            <a:endParaRPr lang="sl-SI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696400" y="116632"/>
          <a:ext cx="2407815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605"/>
                <a:gridCol w="802605"/>
                <a:gridCol w="802605"/>
              </a:tblGrid>
              <a:tr h="330037">
                <a:tc>
                  <a:txBody>
                    <a:bodyPr/>
                    <a:lstStyle/>
                    <a:p>
                      <a:r>
                        <a:rPr lang="sl-SI" i="1" dirty="0" smtClean="0"/>
                        <a:t>k</a:t>
                      </a:r>
                      <a:endParaRPr lang="sl-SI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i="1" dirty="0" smtClean="0"/>
                        <a:t>f </a:t>
                      </a:r>
                      <a:r>
                        <a:rPr lang="sl-SI" dirty="0" smtClean="0"/>
                        <a:t>(</a:t>
                      </a:r>
                      <a:r>
                        <a:rPr lang="sl-SI" i="1" dirty="0" smtClean="0"/>
                        <a:t>k</a:t>
                      </a:r>
                      <a:r>
                        <a:rPr lang="sl-SI" dirty="0" smtClean="0"/>
                        <a:t>)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i="1" dirty="0" smtClean="0"/>
                        <a:t>T</a:t>
                      </a:r>
                      <a:r>
                        <a:rPr lang="sl-SI" dirty="0" smtClean="0"/>
                        <a:t>[</a:t>
                      </a:r>
                      <a:r>
                        <a:rPr lang="sl-SI" i="1" dirty="0" smtClean="0"/>
                        <a:t>k</a:t>
                      </a:r>
                      <a:r>
                        <a:rPr lang="sl-SI" dirty="0" smtClean="0"/>
                        <a:t>]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1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1..1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1..2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3..3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1..4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5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5..5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6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4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5..6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7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6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7..7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1..8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9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9..9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10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9..10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11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11..11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12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8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9..12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13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13..13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14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12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13..14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15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14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15..15</a:t>
                      </a:r>
                      <a:endParaRPr lang="sl-SI" dirty="0"/>
                    </a:p>
                  </a:txBody>
                  <a:tcPr/>
                </a:tc>
              </a:tr>
              <a:tr h="330037">
                <a:tc>
                  <a:txBody>
                    <a:bodyPr/>
                    <a:lstStyle/>
                    <a:p>
                      <a:r>
                        <a:rPr lang="sl-SI" dirty="0" smtClean="0"/>
                        <a:t>16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1..16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5" name="Group 54"/>
          <p:cNvGrpSpPr/>
          <p:nvPr/>
        </p:nvGrpSpPr>
        <p:grpSpPr>
          <a:xfrm>
            <a:off x="7032104" y="188640"/>
            <a:ext cx="2520280" cy="288032"/>
            <a:chOff x="7032104" y="188640"/>
            <a:chExt cx="2520280" cy="288032"/>
          </a:xfrm>
        </p:grpSpPr>
        <p:sp>
          <p:nvSpPr>
            <p:cNvPr id="6" name="TextBox 5"/>
            <p:cNvSpPr txBox="1"/>
            <p:nvPr/>
          </p:nvSpPr>
          <p:spPr>
            <a:xfrm>
              <a:off x="926435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688288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97632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400256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82419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b</a:t>
              </a:r>
              <a:endParaRPr lang="sl-SI" sz="1400" i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112224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c</a:t>
              </a:r>
              <a:endParaRPr lang="sl-SI" sz="1400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53616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a</a:t>
              </a:r>
              <a:endParaRPr lang="sl-SI" sz="1400" i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032104" y="188640"/>
              <a:ext cx="43204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k</a:t>
              </a:r>
              <a:endParaRPr lang="sl-SI" sz="1400" i="1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7032104" y="548680"/>
            <a:ext cx="2520280" cy="288032"/>
            <a:chOff x="7032104" y="548680"/>
            <a:chExt cx="2520280" cy="288032"/>
          </a:xfrm>
        </p:grpSpPr>
        <p:sp>
          <p:nvSpPr>
            <p:cNvPr id="13" name="TextBox 12"/>
            <p:cNvSpPr txBox="1"/>
            <p:nvPr/>
          </p:nvSpPr>
          <p:spPr>
            <a:xfrm>
              <a:off x="9264352" y="5486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688288" y="5486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976320" y="5486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400256" y="5486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824192" y="5486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b</a:t>
              </a:r>
              <a:endParaRPr lang="sl-SI" sz="1400" i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112224" y="5486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c</a:t>
              </a:r>
              <a:endParaRPr lang="sl-SI" sz="1400" i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536160" y="54868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a</a:t>
              </a:r>
              <a:endParaRPr lang="sl-SI" sz="1400" i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032104" y="548680"/>
              <a:ext cx="43204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k</a:t>
              </a:r>
              <a:r>
                <a:rPr lang="sl-SI" sz="1400" dirty="0" smtClean="0"/>
                <a:t> – 1</a:t>
              </a:r>
              <a:endParaRPr lang="sl-SI" sz="1400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672064" y="908720"/>
            <a:ext cx="2880320" cy="288032"/>
            <a:chOff x="6672064" y="908720"/>
            <a:chExt cx="2880320" cy="288032"/>
          </a:xfrm>
        </p:grpSpPr>
        <p:sp>
          <p:nvSpPr>
            <p:cNvPr id="20" name="TextBox 19"/>
            <p:cNvSpPr txBox="1"/>
            <p:nvPr/>
          </p:nvSpPr>
          <p:spPr>
            <a:xfrm>
              <a:off x="9264352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688288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976320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400256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824192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b</a:t>
              </a:r>
              <a:endParaRPr lang="sl-SI" sz="1400" i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112224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c</a:t>
              </a:r>
              <a:endParaRPr lang="sl-SI" sz="1400" i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536160" y="90872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a</a:t>
              </a:r>
              <a:endParaRPr lang="sl-SI" sz="1400" i="1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672064" y="908720"/>
              <a:ext cx="79208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 f</a:t>
              </a:r>
              <a:r>
                <a:rPr lang="sl-SI" sz="1400" dirty="0" smtClean="0"/>
                <a:t>(</a:t>
              </a:r>
              <a:r>
                <a:rPr lang="sl-SI" sz="1400" i="1" dirty="0" smtClean="0"/>
                <a:t>k</a:t>
              </a:r>
              <a:r>
                <a:rPr lang="sl-SI" sz="1400" dirty="0" smtClean="0"/>
                <a:t>) = </a:t>
              </a:r>
              <a:r>
                <a:rPr lang="sl-SI" sz="1400" i="1" dirty="0" err="1" smtClean="0"/>
                <a:t>k</a:t>
              </a:r>
              <a:r>
                <a:rPr lang="sl-SI" sz="1400" dirty="0" smtClean="0"/>
                <a:t> &amp; (</a:t>
              </a:r>
              <a:r>
                <a:rPr lang="sl-SI" sz="1400" i="1" dirty="0" smtClean="0"/>
                <a:t>k</a:t>
              </a:r>
              <a:r>
                <a:rPr lang="sl-SI" sz="1400" dirty="0" smtClean="0"/>
                <a:t> – 1)</a:t>
              </a:r>
              <a:endParaRPr lang="sl-SI" sz="1400" i="1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672064" y="1268760"/>
            <a:ext cx="2880320" cy="288032"/>
            <a:chOff x="6672064" y="1268760"/>
            <a:chExt cx="2880320" cy="288032"/>
          </a:xfrm>
        </p:grpSpPr>
        <p:sp>
          <p:nvSpPr>
            <p:cNvPr id="31" name="TextBox 30"/>
            <p:cNvSpPr txBox="1"/>
            <p:nvPr/>
          </p:nvSpPr>
          <p:spPr>
            <a:xfrm>
              <a:off x="9264352" y="126876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688288" y="126876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976320" y="126876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400256" y="126876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824192" y="126876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!b</a:t>
              </a:r>
              <a:endParaRPr lang="sl-SI" sz="1400" i="1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112224" y="126876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!c</a:t>
              </a:r>
              <a:endParaRPr lang="sl-SI" sz="1400" i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536160" y="126876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!a</a:t>
              </a:r>
              <a:endParaRPr lang="sl-SI" sz="1400" i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672064" y="1268760"/>
              <a:ext cx="79208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~k</a:t>
              </a:r>
              <a:endParaRPr lang="sl-SI" sz="1400" i="1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672064" y="1628800"/>
            <a:ext cx="2880320" cy="288032"/>
            <a:chOff x="6672064" y="1628800"/>
            <a:chExt cx="2880320" cy="288032"/>
          </a:xfrm>
        </p:grpSpPr>
        <p:sp>
          <p:nvSpPr>
            <p:cNvPr id="38" name="TextBox 37"/>
            <p:cNvSpPr txBox="1"/>
            <p:nvPr/>
          </p:nvSpPr>
          <p:spPr>
            <a:xfrm>
              <a:off x="9264352" y="162880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688288" y="162880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976320" y="162880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400256" y="162880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24192" y="162880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!b</a:t>
              </a:r>
              <a:endParaRPr lang="sl-SI" sz="1400" i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112224" y="162880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!c</a:t>
              </a:r>
              <a:endParaRPr lang="sl-SI" sz="1400" i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536160" y="162880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!a</a:t>
              </a:r>
              <a:endParaRPr lang="sl-SI" sz="1400" i="1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672064" y="1628800"/>
              <a:ext cx="79208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–k  = ~k</a:t>
              </a:r>
              <a:r>
                <a:rPr lang="sl-SI" sz="1400" dirty="0" smtClean="0"/>
                <a:t> + 1</a:t>
              </a:r>
              <a:endParaRPr lang="sl-SI" sz="1400" i="1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032104" y="1988840"/>
            <a:ext cx="2520280" cy="288032"/>
            <a:chOff x="7032104" y="1988840"/>
            <a:chExt cx="2520280" cy="288032"/>
          </a:xfrm>
        </p:grpSpPr>
        <p:sp>
          <p:nvSpPr>
            <p:cNvPr id="47" name="TextBox 46"/>
            <p:cNvSpPr txBox="1"/>
            <p:nvPr/>
          </p:nvSpPr>
          <p:spPr>
            <a:xfrm>
              <a:off x="9264352" y="19888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688288" y="19888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976320" y="19888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8400256" y="19888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824192" y="19888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112224" y="19888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536160" y="19888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032104" y="1988840"/>
              <a:ext cx="43204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k &amp; </a:t>
              </a:r>
              <a:r>
                <a:rPr lang="sl-SI" sz="1400" dirty="0" smtClean="0"/>
                <a:t>(</a:t>
              </a:r>
              <a:r>
                <a:rPr lang="sl-SI" sz="1400" i="1" dirty="0" smtClean="0"/>
                <a:t>~k</a:t>
              </a:r>
              <a:r>
                <a:rPr lang="sl-SI" sz="1400" dirty="0" smtClean="0"/>
                <a:t> + 1)</a:t>
              </a:r>
              <a:endParaRPr lang="sl-SI" sz="1400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9552384" y="3861048"/>
            <a:ext cx="2520280" cy="288032"/>
            <a:chOff x="7032104" y="188640"/>
            <a:chExt cx="2520280" cy="288032"/>
          </a:xfrm>
        </p:grpSpPr>
        <p:sp>
          <p:nvSpPr>
            <p:cNvPr id="62" name="TextBox 61"/>
            <p:cNvSpPr txBox="1"/>
            <p:nvPr/>
          </p:nvSpPr>
          <p:spPr>
            <a:xfrm>
              <a:off x="926435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688288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897632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8400256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82419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b</a:t>
              </a:r>
              <a:endParaRPr lang="sl-SI" sz="1400" i="1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112224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753616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a</a:t>
              </a:r>
              <a:endParaRPr lang="sl-SI" sz="1400" i="1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7032104" y="188640"/>
              <a:ext cx="43204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d</a:t>
              </a:r>
              <a:endParaRPr lang="sl-SI" sz="1400" i="1" dirty="0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9552384" y="4221088"/>
            <a:ext cx="2520280" cy="288032"/>
            <a:chOff x="7032104" y="188640"/>
            <a:chExt cx="2520280" cy="288032"/>
          </a:xfrm>
        </p:grpSpPr>
        <p:sp>
          <p:nvSpPr>
            <p:cNvPr id="71" name="TextBox 70"/>
            <p:cNvSpPr txBox="1"/>
            <p:nvPr/>
          </p:nvSpPr>
          <p:spPr>
            <a:xfrm>
              <a:off x="926435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688288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897632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8400256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82419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112224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53616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032104" y="188640"/>
              <a:ext cx="43204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d – f </a:t>
              </a:r>
              <a:r>
                <a:rPr lang="sl-SI" sz="1400" dirty="0" smtClean="0"/>
                <a:t>(</a:t>
              </a:r>
              <a:r>
                <a:rPr lang="sl-SI" sz="1400" i="1" dirty="0" smtClean="0"/>
                <a:t>d</a:t>
              </a:r>
              <a:r>
                <a:rPr lang="sl-SI" sz="1400" dirty="0" smtClean="0"/>
                <a:t>)</a:t>
              </a:r>
              <a:endParaRPr lang="sl-SI" sz="1400" dirty="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9552384" y="4581128"/>
            <a:ext cx="2520280" cy="288032"/>
            <a:chOff x="7032104" y="188640"/>
            <a:chExt cx="2520280" cy="288032"/>
          </a:xfrm>
        </p:grpSpPr>
        <p:sp>
          <p:nvSpPr>
            <p:cNvPr id="80" name="TextBox 79"/>
            <p:cNvSpPr txBox="1"/>
            <p:nvPr/>
          </p:nvSpPr>
          <p:spPr>
            <a:xfrm>
              <a:off x="926435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688288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897632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8400256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782419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b</a:t>
              </a:r>
              <a:endParaRPr lang="sl-SI" sz="1400" i="1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8112224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53616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a</a:t>
              </a:r>
              <a:endParaRPr lang="sl-SI" sz="1400" i="1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7032104" y="188640"/>
              <a:ext cx="43204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d + </a:t>
              </a:r>
              <a:r>
                <a:rPr lang="sl-SI" sz="1400" dirty="0" smtClean="0"/>
                <a:t>(</a:t>
              </a:r>
              <a:r>
                <a:rPr lang="sl-SI" sz="1400" i="1" dirty="0" smtClean="0"/>
                <a:t>d – f</a:t>
              </a:r>
              <a:r>
                <a:rPr lang="sl-SI" sz="1400" dirty="0" smtClean="0"/>
                <a:t>(</a:t>
              </a:r>
              <a:r>
                <a:rPr lang="sl-SI" sz="1400" i="1" dirty="0" smtClean="0"/>
                <a:t>d</a:t>
              </a:r>
              <a:r>
                <a:rPr lang="sl-SI" sz="1400" dirty="0" smtClean="0"/>
                <a:t>))</a:t>
              </a:r>
              <a:endParaRPr lang="sl-SI" sz="1400" dirty="0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9552384" y="2564904"/>
            <a:ext cx="2520280" cy="288032"/>
            <a:chOff x="7032104" y="188640"/>
            <a:chExt cx="2520280" cy="288032"/>
          </a:xfrm>
        </p:grpSpPr>
        <p:sp>
          <p:nvSpPr>
            <p:cNvPr id="89" name="TextBox 88"/>
            <p:cNvSpPr txBox="1"/>
            <p:nvPr/>
          </p:nvSpPr>
          <p:spPr>
            <a:xfrm>
              <a:off x="926435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8688288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897632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8400256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782419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b</a:t>
              </a:r>
              <a:endParaRPr lang="sl-SI" sz="1400" i="1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8112224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1</a:t>
              </a:r>
              <a:endParaRPr lang="sl-SI" sz="1400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753616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a</a:t>
              </a:r>
              <a:endParaRPr lang="sl-SI" sz="1400" i="1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032104" y="188640"/>
              <a:ext cx="43204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k</a:t>
              </a:r>
              <a:endParaRPr lang="sl-SI" sz="1400" i="1" dirty="0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9552384" y="3284984"/>
            <a:ext cx="2520280" cy="288032"/>
            <a:chOff x="7032104" y="188640"/>
            <a:chExt cx="2520280" cy="288032"/>
          </a:xfrm>
        </p:grpSpPr>
        <p:sp>
          <p:nvSpPr>
            <p:cNvPr id="98" name="TextBox 97"/>
            <p:cNvSpPr txBox="1"/>
            <p:nvPr/>
          </p:nvSpPr>
          <p:spPr>
            <a:xfrm>
              <a:off x="926435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8688288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897632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8400256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782419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b</a:t>
              </a:r>
              <a:endParaRPr lang="sl-SI" sz="1400" i="1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8112224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53616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a</a:t>
              </a:r>
              <a:endParaRPr lang="sl-SI" sz="1400" i="1" dirty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7032104" y="188640"/>
              <a:ext cx="43204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f</a:t>
              </a:r>
              <a:r>
                <a:rPr lang="sl-SI" sz="1400" dirty="0" smtClean="0"/>
                <a:t>(</a:t>
              </a:r>
              <a:r>
                <a:rPr lang="sl-SI" sz="1400" i="1" dirty="0" smtClean="0"/>
                <a:t>k</a:t>
              </a:r>
              <a:r>
                <a:rPr lang="sl-SI" sz="1400" dirty="0" smtClean="0"/>
                <a:t>)</a:t>
              </a:r>
              <a:endParaRPr lang="sl-SI" sz="1400" dirty="0"/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9552384" y="2924944"/>
            <a:ext cx="2520280" cy="288032"/>
            <a:chOff x="7032104" y="188640"/>
            <a:chExt cx="2520280" cy="288032"/>
          </a:xfrm>
        </p:grpSpPr>
        <p:sp>
          <p:nvSpPr>
            <p:cNvPr id="107" name="TextBox 106"/>
            <p:cNvSpPr txBox="1"/>
            <p:nvPr/>
          </p:nvSpPr>
          <p:spPr>
            <a:xfrm>
              <a:off x="926435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x</a:t>
              </a:r>
              <a:endParaRPr lang="sl-SI" sz="1400" i="1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8688288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x</a:t>
              </a:r>
              <a:endParaRPr lang="sl-SI" sz="1400" i="1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897632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x</a:t>
              </a:r>
              <a:endParaRPr lang="sl-SI" sz="1400" i="1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8400256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x</a:t>
              </a:r>
              <a:endParaRPr lang="sl-SI" sz="1400" i="1" dirty="0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7824192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b</a:t>
              </a:r>
              <a:endParaRPr lang="sl-SI" sz="1400" i="1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8112224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dirty="0" smtClean="0"/>
                <a:t>0</a:t>
              </a:r>
              <a:endParaRPr lang="sl-SI" sz="1400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7536160" y="188640"/>
              <a:ext cx="288032" cy="2880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ctr"/>
              <a:r>
                <a:rPr lang="sl-SI" sz="1400" i="1" dirty="0" smtClean="0"/>
                <a:t>a</a:t>
              </a:r>
              <a:endParaRPr lang="sl-SI" sz="1400" i="1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7032104" y="188640"/>
              <a:ext cx="432048" cy="2880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>
              <a:noAutofit/>
            </a:bodyPr>
            <a:lstStyle/>
            <a:p>
              <a:pPr algn="r"/>
              <a:r>
                <a:rPr lang="sl-SI" sz="1400" i="1" dirty="0" smtClean="0"/>
                <a:t>d</a:t>
              </a:r>
              <a:endParaRPr lang="sl-SI" sz="1400" i="1" dirty="0"/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335360" y="616530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 smtClean="0"/>
              <a:t>P. </a:t>
            </a:r>
            <a:r>
              <a:rPr lang="sl-SI" sz="1400" dirty="0" err="1" smtClean="0"/>
              <a:t>Fenwick</a:t>
            </a:r>
            <a:r>
              <a:rPr lang="sl-SI" sz="1400" dirty="0" smtClean="0"/>
              <a:t>: A </a:t>
            </a:r>
            <a:r>
              <a:rPr lang="sl-SI" sz="1400" dirty="0" err="1" smtClean="0"/>
              <a:t>new</a:t>
            </a:r>
            <a:r>
              <a:rPr lang="sl-SI" sz="1400" dirty="0" smtClean="0"/>
              <a:t> </a:t>
            </a:r>
            <a:r>
              <a:rPr lang="sl-SI" sz="1400" dirty="0" err="1" smtClean="0"/>
              <a:t>data</a:t>
            </a:r>
            <a:r>
              <a:rPr lang="sl-SI" sz="1400" dirty="0" smtClean="0"/>
              <a:t> </a:t>
            </a:r>
            <a:r>
              <a:rPr lang="sl-SI" sz="1400" dirty="0" err="1" smtClean="0"/>
              <a:t>structure</a:t>
            </a:r>
            <a:r>
              <a:rPr lang="sl-SI" sz="1400" dirty="0" smtClean="0"/>
              <a:t> </a:t>
            </a:r>
            <a:r>
              <a:rPr lang="sl-SI" sz="1400" dirty="0" err="1" smtClean="0"/>
              <a:t>for</a:t>
            </a:r>
            <a:r>
              <a:rPr lang="sl-SI" sz="1400" dirty="0" smtClean="0"/>
              <a:t> </a:t>
            </a:r>
            <a:r>
              <a:rPr lang="sl-SI" sz="1400" dirty="0" err="1" smtClean="0"/>
              <a:t>cumulative</a:t>
            </a:r>
            <a:r>
              <a:rPr lang="sl-SI" sz="1400" dirty="0" smtClean="0"/>
              <a:t> </a:t>
            </a:r>
            <a:r>
              <a:rPr lang="sl-SI" sz="1400" dirty="0" err="1" smtClean="0"/>
              <a:t>frequency</a:t>
            </a:r>
            <a:r>
              <a:rPr lang="sl-SI" sz="1400" dirty="0" smtClean="0"/>
              <a:t> </a:t>
            </a:r>
            <a:r>
              <a:rPr lang="sl-SI" sz="1400" dirty="0" err="1" smtClean="0"/>
              <a:t>tables</a:t>
            </a:r>
            <a:r>
              <a:rPr lang="sl-SI" sz="1400" dirty="0" smtClean="0"/>
              <a:t>. </a:t>
            </a:r>
            <a:br>
              <a:rPr lang="sl-SI" sz="1400" dirty="0" smtClean="0"/>
            </a:br>
            <a:r>
              <a:rPr lang="sl-SI" sz="1400" i="1" dirty="0" err="1" smtClean="0"/>
              <a:t>Software</a:t>
            </a:r>
            <a:r>
              <a:rPr lang="sl-SI" sz="1400" i="1" dirty="0" smtClean="0"/>
              <a:t>: </a:t>
            </a:r>
            <a:r>
              <a:rPr lang="sl-SI" sz="1400" i="1" dirty="0" err="1" smtClean="0"/>
              <a:t>Practice</a:t>
            </a:r>
            <a:r>
              <a:rPr lang="sl-SI" sz="1400" i="1" dirty="0" smtClean="0"/>
              <a:t> </a:t>
            </a:r>
            <a:r>
              <a:rPr lang="sl-SI" sz="1400" i="1" dirty="0" err="1" smtClean="0"/>
              <a:t>and</a:t>
            </a:r>
            <a:r>
              <a:rPr lang="sl-SI" sz="1400" i="1" dirty="0" smtClean="0"/>
              <a:t> </a:t>
            </a:r>
            <a:r>
              <a:rPr lang="sl-SI" sz="1400" i="1" dirty="0" err="1" smtClean="0"/>
              <a:t>Experience</a:t>
            </a:r>
            <a:r>
              <a:rPr lang="sl-SI" sz="1400" dirty="0" smtClean="0"/>
              <a:t>, 24(3):327-336 (1994).</a:t>
            </a:r>
            <a:endParaRPr lang="sl-SI" sz="1400" dirty="0"/>
          </a:p>
        </p:txBody>
      </p:sp>
    </p:spTree>
    <p:extLst>
      <p:ext uri="{BB962C8B-B14F-4D97-AF65-F5344CB8AC3E}">
        <p14:creationId xmlns="" xmlns:p14="http://schemas.microsoft.com/office/powerpoint/2010/main" val="268665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1.2 Kolera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V karirasti mreži 50 </a:t>
            </a:r>
            <a:r>
              <a:rPr lang="sl-SI" dirty="0" smtClean="0">
                <a:sym typeface="Symbol" panose="05050102010706020507" pitchFamily="18" charset="2"/>
              </a:rPr>
              <a:t> 50 je 10 vodnjakov z znanimi </a:t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dirty="0" smtClean="0">
                <a:sym typeface="Symbol" panose="05050102010706020507" pitchFamily="18" charset="2"/>
              </a:rPr>
              <a:t>koordinatami</a:t>
            </a:r>
          </a:p>
          <a:p>
            <a:r>
              <a:rPr lang="sl-SI" dirty="0" smtClean="0">
                <a:sym typeface="Symbol" panose="05050102010706020507" pitchFamily="18" charset="2"/>
              </a:rPr>
              <a:t>Za vsako celico ugotovi, kateri vodnjak ji je najbližji</a:t>
            </a:r>
          </a:p>
          <a:p>
            <a:r>
              <a:rPr lang="sl-SI" dirty="0" smtClean="0">
                <a:sym typeface="Symbol" panose="05050102010706020507" pitchFamily="18" charset="2"/>
              </a:rPr>
              <a:t>Za vsak vodnjak izpiši, koliko celicam je najbližji ravno ta vodnjak</a:t>
            </a:r>
          </a:p>
          <a:p>
            <a:r>
              <a:rPr lang="sl-SI" dirty="0" smtClean="0">
                <a:sym typeface="Symbol" panose="05050102010706020507" pitchFamily="18" charset="2"/>
              </a:rPr>
              <a:t>Rešitev</a:t>
            </a:r>
            <a:r>
              <a:rPr lang="sl-SI" dirty="0" smtClean="0">
                <a:sym typeface="Symbol" panose="05050102010706020507" pitchFamily="18" charset="2"/>
              </a:rPr>
              <a:t>: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V tabeli </a:t>
            </a:r>
            <a:r>
              <a:rPr lang="sl-SI" i="1" dirty="0" err="1" smtClean="0">
                <a:sym typeface="Symbol" panose="05050102010706020507" pitchFamily="18" charset="2"/>
              </a:rPr>
              <a:t>povrsina</a:t>
            </a:r>
            <a:r>
              <a:rPr lang="sl-SI" dirty="0" smtClean="0">
                <a:sym typeface="Symbol" panose="05050102010706020507" pitchFamily="18" charset="2"/>
              </a:rPr>
              <a:t>[10] štejemo, koliko celicam je najbližji posamezni vodnjak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Na začetku postavimo vse elemente tabele </a:t>
            </a:r>
            <a:r>
              <a:rPr lang="sl-SI" i="1" dirty="0" err="1" smtClean="0">
                <a:sym typeface="Symbol" panose="05050102010706020507" pitchFamily="18" charset="2"/>
              </a:rPr>
              <a:t>povrsina</a:t>
            </a:r>
            <a:r>
              <a:rPr lang="sl-SI" dirty="0" smtClean="0">
                <a:sym typeface="Symbol" panose="05050102010706020507" pitchFamily="18" charset="2"/>
              </a:rPr>
              <a:t> na 0</a:t>
            </a:r>
            <a:endParaRPr lang="sl-SI" dirty="0" smtClean="0">
              <a:sym typeface="Symbol" panose="05050102010706020507" pitchFamily="18" charset="2"/>
            </a:endParaRP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Z </a:t>
            </a:r>
            <a:r>
              <a:rPr lang="sl-SI" dirty="0" smtClean="0">
                <a:sym typeface="Symbol" panose="05050102010706020507" pitchFamily="18" charset="2"/>
              </a:rPr>
              <a:t>zankama po </a:t>
            </a:r>
            <a:r>
              <a:rPr lang="sl-SI" i="1" dirty="0" smtClean="0">
                <a:sym typeface="Symbol" panose="05050102010706020507" pitchFamily="18" charset="2"/>
              </a:rPr>
              <a:t>x</a:t>
            </a:r>
            <a:r>
              <a:rPr lang="sl-SI" dirty="0" smtClean="0">
                <a:sym typeface="Symbol" panose="05050102010706020507" pitchFamily="18" charset="2"/>
              </a:rPr>
              <a:t> in 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dirty="0" smtClean="0">
                <a:sym typeface="Symbol" panose="05050102010706020507" pitchFamily="18" charset="2"/>
              </a:rPr>
              <a:t> pregledamo vse celice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Z notranjo zanko izračunamo razdaljo do vseh vodnjakov</a:t>
            </a:r>
          </a:p>
          <a:p>
            <a:pPr lvl="3"/>
            <a:r>
              <a:rPr lang="sl-SI" dirty="0" smtClean="0">
                <a:sym typeface="Symbol" panose="05050102010706020507" pitchFamily="18" charset="2"/>
              </a:rPr>
              <a:t>Če je trenutni vodnjak bližji kot najbližji doslej znani, si ga zapomnimo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Ko vemo, kateri vodnjak je najbližji, povečamo njegovo vrednost v tabeli </a:t>
            </a:r>
            <a:r>
              <a:rPr lang="sl-SI" i="1" dirty="0" smtClean="0">
                <a:sym typeface="Symbol" panose="05050102010706020507" pitchFamily="18" charset="2"/>
              </a:rPr>
              <a:t>povrsina</a:t>
            </a:r>
            <a:r>
              <a:rPr lang="sl-SI" dirty="0" smtClean="0">
                <a:sym typeface="Symbol" panose="05050102010706020507" pitchFamily="18" charset="2"/>
              </a:rPr>
              <a:t>[]</a:t>
            </a: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406941" y="0"/>
            <a:ext cx="2785059" cy="2743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6846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1.2 Kolera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Rešitev:</a:t>
            </a:r>
          </a:p>
          <a:p>
            <a:r>
              <a:rPr lang="sl-SI" sz="2400" dirty="0" smtClean="0"/>
              <a:t>	</a:t>
            </a:r>
            <a:r>
              <a:rPr lang="sl-SI" sz="2400" b="1" dirty="0" err="1" smtClean="0"/>
              <a:t>for</a:t>
            </a:r>
            <a:r>
              <a:rPr lang="sl-SI" sz="2400" dirty="0" smtClean="0"/>
              <a:t> (</a:t>
            </a:r>
            <a:r>
              <a:rPr lang="sl-SI" sz="2400" i="1" dirty="0" smtClean="0"/>
              <a:t>v</a:t>
            </a:r>
            <a:r>
              <a:rPr lang="sl-SI" sz="2400" dirty="0" smtClean="0"/>
              <a:t> = 0; </a:t>
            </a:r>
            <a:r>
              <a:rPr lang="sl-SI" sz="2400" i="1" dirty="0" smtClean="0"/>
              <a:t>v</a:t>
            </a:r>
            <a:r>
              <a:rPr lang="sl-SI" sz="2400" dirty="0" smtClean="0"/>
              <a:t> &lt; 10; </a:t>
            </a:r>
            <a:r>
              <a:rPr lang="sl-SI" sz="2400" i="1" dirty="0" smtClean="0"/>
              <a:t>v</a:t>
            </a:r>
            <a:r>
              <a:rPr lang="sl-SI" sz="2400" dirty="0" smtClean="0"/>
              <a:t>++) </a:t>
            </a:r>
            <a:r>
              <a:rPr lang="sl-SI" sz="2400" i="1" dirty="0" err="1" smtClean="0"/>
              <a:t>povrsina</a:t>
            </a:r>
            <a:r>
              <a:rPr lang="sl-SI" sz="2400" dirty="0" smtClean="0"/>
              <a:t>[</a:t>
            </a:r>
            <a:r>
              <a:rPr lang="sl-SI" sz="2400" i="1" dirty="0" smtClean="0"/>
              <a:t>v</a:t>
            </a:r>
            <a:r>
              <a:rPr lang="sl-SI" sz="2400" dirty="0" smtClean="0"/>
              <a:t>] = 0;</a:t>
            </a:r>
            <a:r>
              <a:rPr lang="sl-SI" sz="2800" dirty="0" smtClean="0"/>
              <a:t/>
            </a:r>
            <a:br>
              <a:rPr lang="sl-SI" sz="2800" dirty="0" smtClean="0"/>
            </a:br>
            <a:r>
              <a:rPr lang="sl-SI" sz="2400" dirty="0" smtClean="0"/>
              <a:t>	</a:t>
            </a:r>
            <a:r>
              <a:rPr lang="sl-SI" sz="2400" b="1" dirty="0" err="1" smtClean="0"/>
              <a:t>for</a:t>
            </a:r>
            <a:r>
              <a:rPr lang="sl-SI" sz="2400" dirty="0" smtClean="0"/>
              <a:t> (</a:t>
            </a:r>
            <a:r>
              <a:rPr lang="sl-SI" sz="2400" i="1" dirty="0" smtClean="0"/>
              <a:t>y</a:t>
            </a:r>
            <a:r>
              <a:rPr lang="sl-SI" sz="2400" dirty="0" smtClean="0"/>
              <a:t> = 1; </a:t>
            </a:r>
            <a:r>
              <a:rPr lang="sl-SI" sz="2400" i="1" dirty="0" smtClean="0"/>
              <a:t>y</a:t>
            </a:r>
            <a:r>
              <a:rPr lang="sl-SI" sz="2400" dirty="0" smtClean="0"/>
              <a:t> &lt;= </a:t>
            </a:r>
            <a:r>
              <a:rPr lang="sl-SI" sz="2400" i="1" dirty="0" smtClean="0"/>
              <a:t>N</a:t>
            </a:r>
            <a:r>
              <a:rPr lang="sl-SI" sz="2400" dirty="0" smtClean="0"/>
              <a:t>; y++) </a:t>
            </a:r>
            <a:r>
              <a:rPr lang="sl-SI" sz="2400" b="1" dirty="0" err="1" smtClean="0"/>
              <a:t>for</a:t>
            </a:r>
            <a:r>
              <a:rPr lang="sl-SI" sz="2400" dirty="0" smtClean="0"/>
              <a:t> (</a:t>
            </a:r>
            <a:r>
              <a:rPr lang="sl-SI" sz="2400" i="1" dirty="0" smtClean="0"/>
              <a:t>x</a:t>
            </a:r>
            <a:r>
              <a:rPr lang="sl-SI" sz="2400" dirty="0" smtClean="0"/>
              <a:t> = 1; </a:t>
            </a:r>
            <a:r>
              <a:rPr lang="sl-SI" sz="2400" i="1" dirty="0" smtClean="0"/>
              <a:t>x</a:t>
            </a:r>
            <a:r>
              <a:rPr lang="sl-SI" sz="2400" dirty="0" smtClean="0"/>
              <a:t> &lt;= </a:t>
            </a:r>
            <a:r>
              <a:rPr lang="sl-SI" sz="2400" i="1" dirty="0" smtClean="0"/>
              <a:t>N</a:t>
            </a:r>
            <a:r>
              <a:rPr lang="sl-SI" sz="2400" dirty="0" smtClean="0"/>
              <a:t>; </a:t>
            </a:r>
            <a:r>
              <a:rPr lang="sl-SI" sz="2400" i="1" dirty="0" smtClean="0"/>
              <a:t>x</a:t>
            </a:r>
            <a:r>
              <a:rPr lang="sl-SI" sz="2400" dirty="0" smtClean="0"/>
              <a:t>++) {</a:t>
            </a:r>
            <a:br>
              <a:rPr lang="sl-SI" sz="2400" dirty="0" smtClean="0"/>
            </a:br>
            <a:r>
              <a:rPr lang="sl-SI" sz="2400" dirty="0" smtClean="0"/>
              <a:t>	    </a:t>
            </a:r>
            <a:r>
              <a:rPr lang="sl-SI" sz="2400" i="1" dirty="0" err="1" smtClean="0"/>
              <a:t>najblizji</a:t>
            </a:r>
            <a:r>
              <a:rPr lang="sl-SI" sz="2400" dirty="0" smtClean="0"/>
              <a:t> = 0; </a:t>
            </a:r>
            <a:r>
              <a:rPr lang="sl-SI" sz="2400" i="1" dirty="0" err="1" smtClean="0"/>
              <a:t>dNajblizji</a:t>
            </a:r>
            <a:r>
              <a:rPr lang="sl-SI" sz="2400" dirty="0" smtClean="0"/>
              <a:t> = 3 * </a:t>
            </a:r>
            <a:r>
              <a:rPr lang="sl-SI" sz="2400" i="1" dirty="0" smtClean="0"/>
              <a:t>N</a:t>
            </a:r>
            <a:r>
              <a:rPr lang="sl-SI" sz="2400" dirty="0" smtClean="0"/>
              <a:t>;</a:t>
            </a:r>
            <a:br>
              <a:rPr lang="sl-SI" sz="2400" dirty="0" smtClean="0"/>
            </a:br>
            <a:r>
              <a:rPr lang="sl-SI" sz="2400" dirty="0" smtClean="0"/>
              <a:t>	    </a:t>
            </a:r>
            <a:r>
              <a:rPr lang="sl-SI" sz="2400" b="1" dirty="0" err="1" smtClean="0"/>
              <a:t>for</a:t>
            </a:r>
            <a:r>
              <a:rPr lang="sl-SI" sz="2400" dirty="0" smtClean="0"/>
              <a:t> (</a:t>
            </a:r>
            <a:r>
              <a:rPr lang="sl-SI" sz="2400" i="1" dirty="0" smtClean="0"/>
              <a:t>v</a:t>
            </a:r>
            <a:r>
              <a:rPr lang="sl-SI" sz="2400" dirty="0" smtClean="0"/>
              <a:t> = 0; </a:t>
            </a:r>
            <a:r>
              <a:rPr lang="sl-SI" sz="2400" i="1" dirty="0" smtClean="0"/>
              <a:t>v</a:t>
            </a:r>
            <a:r>
              <a:rPr lang="sl-SI" sz="2400" dirty="0" smtClean="0"/>
              <a:t> &lt; 10; </a:t>
            </a:r>
            <a:r>
              <a:rPr lang="sl-SI" sz="2400" i="1" dirty="0" smtClean="0"/>
              <a:t>v</a:t>
            </a:r>
            <a:r>
              <a:rPr lang="sl-SI" sz="2400" dirty="0" smtClean="0"/>
              <a:t>++) {</a:t>
            </a:r>
            <a:br>
              <a:rPr lang="sl-SI" sz="2400" dirty="0" smtClean="0"/>
            </a:br>
            <a:r>
              <a:rPr lang="sl-SI" sz="2400" dirty="0" smtClean="0"/>
              <a:t>	        </a:t>
            </a:r>
            <a:r>
              <a:rPr lang="sl-SI" sz="2400" i="1" dirty="0" smtClean="0"/>
              <a:t>d</a:t>
            </a:r>
            <a:r>
              <a:rPr lang="sl-SI" sz="2400" dirty="0" smtClean="0"/>
              <a:t> = (</a:t>
            </a:r>
            <a:r>
              <a:rPr lang="sl-SI" sz="2400" i="1" dirty="0" smtClean="0"/>
              <a:t>x</a:t>
            </a:r>
            <a:r>
              <a:rPr lang="sl-SI" sz="2400" dirty="0" smtClean="0"/>
              <a:t> – </a:t>
            </a:r>
            <a:r>
              <a:rPr lang="sl-SI" sz="2400" i="1" dirty="0" err="1" smtClean="0"/>
              <a:t>vx</a:t>
            </a:r>
            <a:r>
              <a:rPr lang="sl-SI" sz="2400" dirty="0" smtClean="0"/>
              <a:t>[</a:t>
            </a:r>
            <a:r>
              <a:rPr lang="sl-SI" sz="2400" i="1" dirty="0" smtClean="0"/>
              <a:t>v</a:t>
            </a:r>
            <a:r>
              <a:rPr lang="sl-SI" sz="2400" dirty="0" smtClean="0"/>
              <a:t>]) * (</a:t>
            </a:r>
            <a:r>
              <a:rPr lang="sl-SI" sz="2400" i="1" dirty="0" smtClean="0"/>
              <a:t>x</a:t>
            </a:r>
            <a:r>
              <a:rPr lang="sl-SI" sz="2400" dirty="0" smtClean="0"/>
              <a:t> – </a:t>
            </a:r>
            <a:r>
              <a:rPr lang="sl-SI" sz="2400" i="1" dirty="0" err="1" smtClean="0"/>
              <a:t>vx</a:t>
            </a:r>
            <a:r>
              <a:rPr lang="sl-SI" sz="2400" dirty="0" smtClean="0"/>
              <a:t>[</a:t>
            </a:r>
            <a:r>
              <a:rPr lang="sl-SI" sz="2400" i="1" dirty="0" smtClean="0"/>
              <a:t>v</a:t>
            </a:r>
            <a:r>
              <a:rPr lang="sl-SI" sz="2400" dirty="0" smtClean="0"/>
              <a:t>]) + (</a:t>
            </a:r>
            <a:r>
              <a:rPr lang="sl-SI" sz="2400" i="1" dirty="0" smtClean="0"/>
              <a:t>y</a:t>
            </a:r>
            <a:r>
              <a:rPr lang="sl-SI" sz="2400" dirty="0" smtClean="0"/>
              <a:t> – </a:t>
            </a:r>
            <a:r>
              <a:rPr lang="sl-SI" sz="2400" i="1" dirty="0" err="1" smtClean="0"/>
              <a:t>vy</a:t>
            </a:r>
            <a:r>
              <a:rPr lang="sl-SI" sz="2400" dirty="0" smtClean="0"/>
              <a:t>[</a:t>
            </a:r>
            <a:r>
              <a:rPr lang="sl-SI" sz="2400" i="1" dirty="0" smtClean="0"/>
              <a:t>v</a:t>
            </a:r>
            <a:r>
              <a:rPr lang="sl-SI" sz="2400" dirty="0" smtClean="0"/>
              <a:t>]) * (</a:t>
            </a:r>
            <a:r>
              <a:rPr lang="sl-SI" sz="2400" i="1" dirty="0" smtClean="0"/>
              <a:t>y</a:t>
            </a:r>
            <a:r>
              <a:rPr lang="sl-SI" sz="2400" dirty="0" smtClean="0"/>
              <a:t> – </a:t>
            </a:r>
            <a:r>
              <a:rPr lang="sl-SI" sz="2400" i="1" dirty="0" err="1" smtClean="0"/>
              <a:t>vy</a:t>
            </a:r>
            <a:r>
              <a:rPr lang="sl-SI" sz="2400" dirty="0" smtClean="0"/>
              <a:t>[</a:t>
            </a:r>
            <a:r>
              <a:rPr lang="sl-SI" sz="2400" i="1" dirty="0" smtClean="0"/>
              <a:t>v</a:t>
            </a:r>
            <a:r>
              <a:rPr lang="sl-SI" sz="2400" dirty="0" smtClean="0"/>
              <a:t>]);</a:t>
            </a:r>
            <a:br>
              <a:rPr lang="sl-SI" sz="2400" dirty="0" smtClean="0"/>
            </a:br>
            <a:r>
              <a:rPr lang="sl-SI" sz="2400" dirty="0" smtClean="0"/>
              <a:t>	        </a:t>
            </a:r>
            <a:r>
              <a:rPr lang="sl-SI" sz="2400" b="1" dirty="0" err="1" smtClean="0"/>
              <a:t>if</a:t>
            </a:r>
            <a:r>
              <a:rPr lang="sl-SI" sz="2400" dirty="0" smtClean="0"/>
              <a:t> (</a:t>
            </a:r>
            <a:r>
              <a:rPr lang="sl-SI" sz="2400" i="1" dirty="0" smtClean="0"/>
              <a:t>d</a:t>
            </a:r>
            <a:r>
              <a:rPr lang="sl-SI" sz="2400" dirty="0" smtClean="0"/>
              <a:t> &lt; </a:t>
            </a:r>
            <a:r>
              <a:rPr lang="sl-SI" sz="2400" i="1" dirty="0" err="1" smtClean="0"/>
              <a:t>dNajblizji</a:t>
            </a:r>
            <a:r>
              <a:rPr lang="sl-SI" sz="2400" dirty="0" smtClean="0"/>
              <a:t>) </a:t>
            </a:r>
            <a:br>
              <a:rPr lang="sl-SI" sz="2400" dirty="0" smtClean="0"/>
            </a:br>
            <a:r>
              <a:rPr lang="sl-SI" sz="2400" dirty="0" smtClean="0"/>
              <a:t>	            </a:t>
            </a:r>
            <a:r>
              <a:rPr lang="sl-SI" sz="2400" i="1" dirty="0" err="1" smtClean="0"/>
              <a:t>najblizji</a:t>
            </a:r>
            <a:r>
              <a:rPr lang="sl-SI" sz="2400" dirty="0" smtClean="0"/>
              <a:t> = </a:t>
            </a:r>
            <a:r>
              <a:rPr lang="sl-SI" sz="2400" i="1" dirty="0" smtClean="0"/>
              <a:t>v</a:t>
            </a:r>
            <a:r>
              <a:rPr lang="sl-SI" sz="2400" dirty="0" smtClean="0"/>
              <a:t>, </a:t>
            </a:r>
            <a:r>
              <a:rPr lang="sl-SI" sz="2400" i="1" dirty="0" err="1" smtClean="0"/>
              <a:t>dNajblizji</a:t>
            </a:r>
            <a:r>
              <a:rPr lang="sl-SI" sz="2400" dirty="0" smtClean="0"/>
              <a:t> = </a:t>
            </a:r>
            <a:r>
              <a:rPr lang="sl-SI" sz="2400" i="1" dirty="0" smtClean="0"/>
              <a:t>d</a:t>
            </a:r>
            <a:r>
              <a:rPr lang="sl-SI" sz="2400" dirty="0" smtClean="0"/>
              <a:t>; }</a:t>
            </a:r>
            <a:br>
              <a:rPr lang="sl-SI" sz="2400" dirty="0" smtClean="0"/>
            </a:br>
            <a:r>
              <a:rPr lang="sl-SI" sz="2400" dirty="0" smtClean="0"/>
              <a:t>	    </a:t>
            </a:r>
            <a:r>
              <a:rPr lang="sl-SI" sz="2400" i="1" dirty="0" err="1" smtClean="0"/>
              <a:t>povrsina</a:t>
            </a:r>
            <a:r>
              <a:rPr lang="sl-SI" sz="2400" dirty="0" smtClean="0"/>
              <a:t>[</a:t>
            </a:r>
            <a:r>
              <a:rPr lang="sl-SI" sz="2400" i="1" dirty="0" err="1" smtClean="0"/>
              <a:t>najblizji</a:t>
            </a:r>
            <a:r>
              <a:rPr lang="sl-SI" sz="2400" dirty="0" smtClean="0"/>
              <a:t>] += 1; }</a:t>
            </a:r>
            <a:endParaRPr lang="sl-S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1.3 Kino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9230816" cy="4525963"/>
          </a:xfrm>
        </p:spPr>
        <p:txBody>
          <a:bodyPr>
            <a:normAutofit fontScale="77500" lnSpcReduction="20000"/>
          </a:bodyPr>
          <a:lstStyle/>
          <a:p>
            <a:r>
              <a:rPr lang="sl-SI" dirty="0" smtClean="0"/>
              <a:t>Imamo seznam dolžin filmov in seznam časov, ob katerih odpelje avtobus s postaje pred kinom</a:t>
            </a:r>
          </a:p>
          <a:p>
            <a:r>
              <a:rPr lang="sl-SI" dirty="0" smtClean="0"/>
              <a:t>Radi bi pogledali prvih </a:t>
            </a:r>
            <a:r>
              <a:rPr lang="sl-SI" i="1" dirty="0" smtClean="0"/>
              <a:t>k</a:t>
            </a:r>
            <a:r>
              <a:rPr lang="sl-SI" dirty="0" smtClean="0"/>
              <a:t> filmov in to tako, da bomo potem čim manj časa čakali na avtobus</a:t>
            </a:r>
          </a:p>
          <a:p>
            <a:pPr lvl="1"/>
            <a:r>
              <a:rPr lang="sl-SI" dirty="0" smtClean="0"/>
              <a:t>Primer: avtobusi 0:40, 1:50, 2:30, 3:30, 4:30, 5:35, 6:05,</a:t>
            </a:r>
            <a:br>
              <a:rPr lang="sl-SI" dirty="0" smtClean="0"/>
            </a:br>
            <a:r>
              <a:rPr lang="sl-SI" dirty="0" smtClean="0"/>
              <a:t>filmi 1:30, 2:10, 1:40, 0:50</a:t>
            </a:r>
          </a:p>
          <a:p>
            <a:pPr lvl="1"/>
            <a:r>
              <a:rPr lang="sl-SI" dirty="0" smtClean="0"/>
              <a:t>Prvi film se konča ob 1:30, drugi ob 3:40, tretji ob 5:20, tretji ob 6:10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Čase sproti </a:t>
            </a:r>
            <a:r>
              <a:rPr lang="sl-SI" dirty="0" smtClean="0"/>
              <a:t>preračunavajmo </a:t>
            </a:r>
            <a:r>
              <a:rPr lang="sl-SI" dirty="0" smtClean="0"/>
              <a:t>iz </a:t>
            </a:r>
            <a:r>
              <a:rPr lang="sl-SI" i="1" dirty="0" smtClean="0"/>
              <a:t>h</a:t>
            </a:r>
            <a:r>
              <a:rPr lang="sl-SI" dirty="0" smtClean="0"/>
              <a:t>:</a:t>
            </a:r>
            <a:r>
              <a:rPr lang="sl-SI" i="1" dirty="0" smtClean="0"/>
              <a:t>m</a:t>
            </a:r>
            <a:r>
              <a:rPr lang="sl-SI" dirty="0" smtClean="0"/>
              <a:t> v minute (60 </a:t>
            </a:r>
            <a:r>
              <a:rPr lang="sl-SI" dirty="0" smtClean="0">
                <a:sym typeface="Symbol" panose="05050102010706020507" pitchFamily="18" charset="2"/>
              </a:rPr>
              <a:t> </a:t>
            </a:r>
            <a:r>
              <a:rPr lang="sl-SI" i="1" dirty="0" smtClean="0">
                <a:sym typeface="Symbol" panose="05050102010706020507" pitchFamily="18" charset="2"/>
              </a:rPr>
              <a:t>h</a:t>
            </a:r>
            <a:r>
              <a:rPr lang="sl-SI" dirty="0" smtClean="0">
                <a:sym typeface="Symbol" panose="05050102010706020507" pitchFamily="18" charset="2"/>
              </a:rPr>
              <a:t> + 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), </a:t>
            </a:r>
            <a:r>
              <a:rPr lang="sl-SI" dirty="0" smtClean="0">
                <a:sym typeface="Symbol" panose="05050102010706020507" pitchFamily="18" charset="2"/>
              </a:rPr>
              <a:t/>
            </a:r>
            <a:br>
              <a:rPr lang="sl-SI" dirty="0" smtClean="0">
                <a:sym typeface="Symbol" panose="05050102010706020507" pitchFamily="18" charset="2"/>
              </a:rPr>
            </a:br>
            <a:r>
              <a:rPr lang="sl-SI" dirty="0" smtClean="0">
                <a:sym typeface="Symbol" panose="05050102010706020507" pitchFamily="18" charset="2"/>
              </a:rPr>
              <a:t>da </a:t>
            </a:r>
            <a:r>
              <a:rPr lang="sl-SI" dirty="0" smtClean="0">
                <a:sym typeface="Symbol" panose="05050102010706020507" pitchFamily="18" charset="2"/>
              </a:rPr>
              <a:t>bomo lažje računali z njimi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V zunanji zanki pojdimo po filmih in seštevajmo dolžine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Ko vemo, kdaj je konec </a:t>
            </a:r>
            <a:r>
              <a:rPr lang="sl-SI" i="1" dirty="0" smtClean="0">
                <a:sym typeface="Symbol" panose="05050102010706020507" pitchFamily="18" charset="2"/>
              </a:rPr>
              <a:t>k</a:t>
            </a:r>
            <a:r>
              <a:rPr lang="sl-SI" dirty="0" smtClean="0">
                <a:sym typeface="Symbol" panose="05050102010706020507" pitchFamily="18" charset="2"/>
              </a:rPr>
              <a:t>-tega filma (recimo ob času 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i="1" baseline="-25000" dirty="0" smtClean="0">
                <a:sym typeface="Symbol" panose="05050102010706020507" pitchFamily="18" charset="2"/>
              </a:rPr>
              <a:t>k</a:t>
            </a:r>
            <a:r>
              <a:rPr lang="sl-SI" dirty="0" smtClean="0">
                <a:sym typeface="Symbol" panose="05050102010706020507" pitchFamily="18" charset="2"/>
              </a:rPr>
              <a:t>), se premaknimo naprej po zaporedju avtobusov do prvega avtobusa, ki pride ob času </a:t>
            </a:r>
            <a:r>
              <a:rPr lang="sl-SI" i="1" dirty="0" smtClean="0">
                <a:sym typeface="Symbol" panose="05050102010706020507" pitchFamily="18" charset="2"/>
              </a:rPr>
              <a:t>t</a:t>
            </a:r>
            <a:r>
              <a:rPr lang="sl-SI" i="1" baseline="-25000" dirty="0" smtClean="0">
                <a:sym typeface="Symbol" panose="05050102010706020507" pitchFamily="18" charset="2"/>
              </a:rPr>
              <a:t>k</a:t>
            </a:r>
            <a:r>
              <a:rPr lang="sl-SI" dirty="0" smtClean="0">
                <a:sym typeface="Symbol" panose="05050102010706020507" pitchFamily="18" charset="2"/>
              </a:rPr>
              <a:t> ali kasneje</a:t>
            </a:r>
            <a:endParaRPr lang="sl-SI" dirty="0" smtClean="0"/>
          </a:p>
        </p:txBody>
      </p:sp>
      <p:grpSp>
        <p:nvGrpSpPr>
          <p:cNvPr id="49" name="Group 48"/>
          <p:cNvGrpSpPr/>
          <p:nvPr/>
        </p:nvGrpSpPr>
        <p:grpSpPr>
          <a:xfrm>
            <a:off x="10848528" y="548680"/>
            <a:ext cx="1080120" cy="5760640"/>
            <a:chOff x="10848528" y="548680"/>
            <a:chExt cx="1080120" cy="5760640"/>
          </a:xfrm>
        </p:grpSpPr>
        <p:cxnSp>
          <p:nvCxnSpPr>
            <p:cNvPr id="17" name="Straight Connector 16"/>
            <p:cNvCxnSpPr/>
            <p:nvPr/>
          </p:nvCxnSpPr>
          <p:spPr>
            <a:xfrm rot="10800000">
              <a:off x="10992544" y="548680"/>
              <a:ext cx="1440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>
              <a:off x="10992544" y="1412776"/>
              <a:ext cx="1440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0800000">
              <a:off x="10992544" y="2276872"/>
              <a:ext cx="1440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0800000">
              <a:off x="10992544" y="3140968"/>
              <a:ext cx="1440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>
              <a:off x="10992544" y="4005064"/>
              <a:ext cx="1440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0800000">
              <a:off x="10992544" y="4869160"/>
              <a:ext cx="1440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>
              <a:off x="10992544" y="5733256"/>
              <a:ext cx="1440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11208568" y="548680"/>
              <a:ext cx="720080" cy="129614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1208568" y="1844824"/>
              <a:ext cx="720080" cy="187220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1208568" y="3717032"/>
              <a:ext cx="720080" cy="144016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1208568" y="5157192"/>
              <a:ext cx="720080" cy="64807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cxnSp>
          <p:nvCxnSpPr>
            <p:cNvPr id="20" name="Straight Connector 19"/>
            <p:cNvCxnSpPr/>
            <p:nvPr/>
          </p:nvCxnSpPr>
          <p:spPr>
            <a:xfrm rot="5400000">
              <a:off x="8184232" y="3429000"/>
              <a:ext cx="5760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/>
            <p:cNvSpPr/>
            <p:nvPr/>
          </p:nvSpPr>
          <p:spPr>
            <a:xfrm rot="5400000">
              <a:off x="10884532" y="1016732"/>
              <a:ext cx="144016" cy="216024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8" name="Isosceles Triangle 27"/>
            <p:cNvSpPr/>
            <p:nvPr/>
          </p:nvSpPr>
          <p:spPr>
            <a:xfrm rot="5400000">
              <a:off x="10884532" y="2024844"/>
              <a:ext cx="144016" cy="216024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10884532" y="2600908"/>
              <a:ext cx="144016" cy="216024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0" name="Isosceles Triangle 29"/>
            <p:cNvSpPr/>
            <p:nvPr/>
          </p:nvSpPr>
          <p:spPr>
            <a:xfrm rot="5400000">
              <a:off x="10884532" y="3465004"/>
              <a:ext cx="144016" cy="216024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1" name="Isosceles Triangle 30"/>
            <p:cNvSpPr/>
            <p:nvPr/>
          </p:nvSpPr>
          <p:spPr>
            <a:xfrm rot="5400000">
              <a:off x="10884532" y="4329100"/>
              <a:ext cx="144016" cy="216024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2" name="Isosceles Triangle 31"/>
            <p:cNvSpPr/>
            <p:nvPr/>
          </p:nvSpPr>
          <p:spPr>
            <a:xfrm rot="5400000">
              <a:off x="10884532" y="5265204"/>
              <a:ext cx="144016" cy="216024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33" name="Isosceles Triangle 32"/>
            <p:cNvSpPr/>
            <p:nvPr/>
          </p:nvSpPr>
          <p:spPr>
            <a:xfrm rot="5400000">
              <a:off x="10884532" y="5697252"/>
              <a:ext cx="144016" cy="216024"/>
            </a:xfrm>
            <a:prstGeom prst="triangle">
              <a:avLst/>
            </a:prstGeom>
            <a:solidFill>
              <a:srgbClr val="FFC000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</p:spTree>
    <p:extLst>
      <p:ext uri="{BB962C8B-B14F-4D97-AF65-F5344CB8AC3E}">
        <p14:creationId xmlns="" xmlns:p14="http://schemas.microsoft.com/office/powerpoint/2010/main" val="204063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1.3 Kino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Recimo, da so prihodi avtobusov </a:t>
            </a:r>
            <a:r>
              <a:rPr lang="sl-SI" i="1" dirty="0" smtClean="0"/>
              <a:t>p</a:t>
            </a:r>
            <a:r>
              <a:rPr lang="sl-SI" dirty="0" smtClean="0"/>
              <a:t>[0], </a:t>
            </a:r>
            <a:r>
              <a:rPr lang="sl-SI" i="1" dirty="0" smtClean="0"/>
              <a:t>p</a:t>
            </a:r>
            <a:r>
              <a:rPr lang="sl-SI" dirty="0" smtClean="0"/>
              <a:t>[1], …, </a:t>
            </a:r>
            <a:r>
              <a:rPr lang="sl-SI" i="1" dirty="0" smtClean="0"/>
              <a:t>p</a:t>
            </a:r>
            <a:r>
              <a:rPr lang="sl-SI" dirty="0" smtClean="0"/>
              <a:t>[</a:t>
            </a:r>
            <a:r>
              <a:rPr lang="sl-SI" i="1" dirty="0" smtClean="0"/>
              <a:t>n</a:t>
            </a:r>
            <a:r>
              <a:rPr lang="sl-SI" dirty="0" smtClean="0"/>
              <a:t> – 1], </a:t>
            </a:r>
            <a:br>
              <a:rPr lang="sl-SI" dirty="0" smtClean="0"/>
            </a:br>
            <a:r>
              <a:rPr lang="sl-SI" dirty="0" smtClean="0"/>
              <a:t>dolžine filmov pa </a:t>
            </a:r>
            <a:r>
              <a:rPr lang="sl-SI" i="1" dirty="0" smtClean="0"/>
              <a:t>d</a:t>
            </a:r>
            <a:r>
              <a:rPr lang="sl-SI" dirty="0" smtClean="0"/>
              <a:t>[0], </a:t>
            </a:r>
            <a:r>
              <a:rPr lang="sl-SI" i="1" dirty="0" smtClean="0"/>
              <a:t>d</a:t>
            </a:r>
            <a:r>
              <a:rPr lang="sl-SI" dirty="0" smtClean="0"/>
              <a:t>[1], …, </a:t>
            </a:r>
            <a:r>
              <a:rPr lang="sl-SI" i="1" dirty="0" smtClean="0"/>
              <a:t>d</a:t>
            </a:r>
            <a:r>
              <a:rPr lang="sl-SI" dirty="0" smtClean="0"/>
              <a:t>[</a:t>
            </a:r>
            <a:r>
              <a:rPr lang="sl-SI" i="1" dirty="0" smtClean="0"/>
              <a:t>m</a:t>
            </a:r>
            <a:r>
              <a:rPr lang="sl-SI" dirty="0" smtClean="0"/>
              <a:t> – 1]</a:t>
            </a:r>
          </a:p>
          <a:p>
            <a:pPr lvl="1"/>
            <a:r>
              <a:rPr lang="sl-SI" dirty="0" smtClean="0"/>
              <a:t>	</a:t>
            </a:r>
            <a:r>
              <a:rPr lang="sl-SI" i="1" dirty="0" smtClean="0"/>
              <a:t>t</a:t>
            </a:r>
            <a:r>
              <a:rPr lang="sl-SI" dirty="0" smtClean="0"/>
              <a:t> = 0; </a:t>
            </a:r>
            <a:r>
              <a:rPr lang="sl-SI" i="1" dirty="0" smtClean="0"/>
              <a:t>a</a:t>
            </a:r>
            <a:r>
              <a:rPr lang="sl-SI" dirty="0" smtClean="0"/>
              <a:t> = 0; </a:t>
            </a:r>
            <a:r>
              <a:rPr lang="sl-SI" i="1" dirty="0" smtClean="0"/>
              <a:t>rezultat</a:t>
            </a:r>
            <a:r>
              <a:rPr lang="sl-SI" dirty="0" smtClean="0"/>
              <a:t> = 1;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err="1" smtClean="0"/>
              <a:t>for</a:t>
            </a:r>
            <a:r>
              <a:rPr lang="sl-SI" dirty="0" smtClean="0"/>
              <a:t> (</a:t>
            </a:r>
            <a:r>
              <a:rPr lang="sl-SI" i="1" dirty="0" smtClean="0"/>
              <a:t>f</a:t>
            </a:r>
            <a:r>
              <a:rPr lang="sl-SI" dirty="0" smtClean="0"/>
              <a:t> = 1; </a:t>
            </a:r>
            <a:r>
              <a:rPr lang="sl-SI" i="1" dirty="0" smtClean="0"/>
              <a:t>f</a:t>
            </a:r>
            <a:r>
              <a:rPr lang="sl-SI" dirty="0" smtClean="0"/>
              <a:t> &lt;= </a:t>
            </a:r>
            <a:r>
              <a:rPr lang="sl-SI" i="1" dirty="0" smtClean="0"/>
              <a:t>m</a:t>
            </a:r>
            <a:r>
              <a:rPr lang="sl-SI" dirty="0" smtClean="0"/>
              <a:t>; </a:t>
            </a:r>
            <a:r>
              <a:rPr lang="sl-SI" i="1" dirty="0" smtClean="0"/>
              <a:t>f</a:t>
            </a:r>
            <a:r>
              <a:rPr lang="sl-SI" dirty="0" smtClean="0"/>
              <a:t>++) {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i="1" dirty="0" smtClean="0"/>
              <a:t>t</a:t>
            </a:r>
            <a:r>
              <a:rPr lang="sl-SI" dirty="0" smtClean="0"/>
              <a:t> = </a:t>
            </a:r>
            <a:r>
              <a:rPr lang="sl-SI" i="1" dirty="0" err="1" smtClean="0"/>
              <a:t>t</a:t>
            </a:r>
            <a:r>
              <a:rPr lang="sl-SI" dirty="0" smtClean="0"/>
              <a:t> + </a:t>
            </a:r>
            <a:r>
              <a:rPr lang="sl-SI" i="1" dirty="0" smtClean="0"/>
              <a:t>d</a:t>
            </a:r>
            <a:r>
              <a:rPr lang="sl-SI" dirty="0" smtClean="0"/>
              <a:t>[</a:t>
            </a:r>
            <a:r>
              <a:rPr lang="sl-SI" i="1" dirty="0" smtClean="0"/>
              <a:t>f</a:t>
            </a:r>
            <a:r>
              <a:rPr lang="sl-SI" dirty="0" smtClean="0"/>
              <a:t>];				</a:t>
            </a:r>
            <a:r>
              <a:rPr lang="sl-SI" dirty="0" smtClean="0">
                <a:solidFill>
                  <a:schemeClr val="accent1"/>
                </a:solidFill>
              </a:rPr>
              <a:t>// </a:t>
            </a:r>
            <a:r>
              <a:rPr lang="sl-SI" i="1" dirty="0" smtClean="0">
                <a:solidFill>
                  <a:schemeClr val="accent1"/>
                </a:solidFill>
              </a:rPr>
              <a:t>film f se konča ob času t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b="1" dirty="0" err="1" smtClean="0"/>
              <a:t>while</a:t>
            </a:r>
            <a:r>
              <a:rPr lang="sl-SI" dirty="0" smtClean="0"/>
              <a:t> (</a:t>
            </a:r>
            <a:r>
              <a:rPr lang="sl-SI" i="1" dirty="0" smtClean="0"/>
              <a:t>a</a:t>
            </a:r>
            <a:r>
              <a:rPr lang="sl-SI" dirty="0" smtClean="0"/>
              <a:t> &lt; </a:t>
            </a:r>
            <a:r>
              <a:rPr lang="sl-SI" i="1" dirty="0" smtClean="0"/>
              <a:t>n</a:t>
            </a:r>
            <a:r>
              <a:rPr lang="sl-SI" dirty="0" smtClean="0"/>
              <a:t> </a:t>
            </a:r>
            <a:r>
              <a:rPr lang="sl-SI" b="1" dirty="0" err="1" smtClean="0"/>
              <a:t>and</a:t>
            </a:r>
            <a:r>
              <a:rPr lang="sl-SI" dirty="0" smtClean="0"/>
              <a:t> </a:t>
            </a:r>
            <a:r>
              <a:rPr lang="sl-SI" i="1" dirty="0" smtClean="0"/>
              <a:t>p</a:t>
            </a:r>
            <a:r>
              <a:rPr lang="sl-SI" dirty="0" smtClean="0"/>
              <a:t>[</a:t>
            </a:r>
            <a:r>
              <a:rPr lang="sl-SI" i="1" dirty="0" smtClean="0"/>
              <a:t>a</a:t>
            </a:r>
            <a:r>
              <a:rPr lang="sl-SI" dirty="0" smtClean="0"/>
              <a:t>] &lt; </a:t>
            </a:r>
            <a:r>
              <a:rPr lang="sl-SI" i="1" dirty="0" smtClean="0"/>
              <a:t>t</a:t>
            </a:r>
            <a:r>
              <a:rPr lang="sl-SI" dirty="0" smtClean="0"/>
              <a:t>) 	</a:t>
            </a:r>
            <a:r>
              <a:rPr lang="sl-SI" dirty="0" smtClean="0">
                <a:solidFill>
                  <a:schemeClr val="accent1"/>
                </a:solidFill>
              </a:rPr>
              <a:t>// </a:t>
            </a:r>
            <a:r>
              <a:rPr lang="sl-SI" i="1" dirty="0" smtClean="0">
                <a:solidFill>
                  <a:schemeClr val="accent1"/>
                </a:solidFill>
              </a:rPr>
              <a:t>poiščimo prvi primerni avtobus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i="1" dirty="0" smtClean="0"/>
              <a:t>a</a:t>
            </a:r>
            <a:r>
              <a:rPr lang="sl-SI" dirty="0" smtClean="0"/>
              <a:t> += 1;</a:t>
            </a:r>
            <a:br>
              <a:rPr lang="sl-SI" dirty="0" smtClean="0"/>
            </a:br>
            <a:r>
              <a:rPr lang="sl-SI" dirty="0" smtClean="0"/>
              <a:t>      </a:t>
            </a:r>
            <a:r>
              <a:rPr lang="sl-SI" b="1" dirty="0" err="1" smtClean="0"/>
              <a:t>if</a:t>
            </a:r>
            <a:r>
              <a:rPr lang="sl-SI" dirty="0" smtClean="0"/>
              <a:t> (</a:t>
            </a:r>
            <a:r>
              <a:rPr lang="sl-SI" i="1" dirty="0" smtClean="0"/>
              <a:t>a</a:t>
            </a:r>
            <a:r>
              <a:rPr lang="sl-SI" dirty="0" smtClean="0"/>
              <a:t> &gt;= </a:t>
            </a:r>
            <a:r>
              <a:rPr lang="sl-SI" i="1" dirty="0" smtClean="0"/>
              <a:t>n</a:t>
            </a:r>
            <a:r>
              <a:rPr lang="sl-SI" dirty="0" smtClean="0"/>
              <a:t>) </a:t>
            </a:r>
            <a:r>
              <a:rPr lang="sl-SI" b="1" dirty="0" err="1" smtClean="0"/>
              <a:t>break</a:t>
            </a:r>
            <a:r>
              <a:rPr lang="sl-SI" dirty="0" smtClean="0"/>
              <a:t>;    		</a:t>
            </a:r>
            <a:r>
              <a:rPr lang="sl-SI" dirty="0" smtClean="0">
                <a:solidFill>
                  <a:schemeClr val="accent1"/>
                </a:solidFill>
              </a:rPr>
              <a:t>// </a:t>
            </a:r>
            <a:r>
              <a:rPr lang="sl-SI" i="1" dirty="0" smtClean="0">
                <a:solidFill>
                  <a:schemeClr val="accent1"/>
                </a:solidFill>
              </a:rPr>
              <a:t>zamudili smo že vse avtobuse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i="1" dirty="0" err="1" smtClean="0"/>
              <a:t>cakanje</a:t>
            </a:r>
            <a:r>
              <a:rPr lang="sl-SI" dirty="0" smtClean="0"/>
              <a:t> = </a:t>
            </a:r>
            <a:r>
              <a:rPr lang="sl-SI" i="1" dirty="0" smtClean="0"/>
              <a:t>p</a:t>
            </a:r>
            <a:r>
              <a:rPr lang="sl-SI" dirty="0" smtClean="0"/>
              <a:t>[</a:t>
            </a:r>
            <a:r>
              <a:rPr lang="sl-SI" i="1" dirty="0" smtClean="0"/>
              <a:t>a</a:t>
            </a:r>
            <a:r>
              <a:rPr lang="sl-SI" dirty="0" smtClean="0"/>
              <a:t>] – </a:t>
            </a:r>
            <a:r>
              <a:rPr lang="sl-SI" i="1" dirty="0" smtClean="0"/>
              <a:t>t</a:t>
            </a:r>
            <a:r>
              <a:rPr lang="sl-SI" dirty="0" smtClean="0"/>
              <a:t>; 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b="1" dirty="0" err="1" smtClean="0"/>
              <a:t>if</a:t>
            </a:r>
            <a:r>
              <a:rPr lang="sl-SI" dirty="0" smtClean="0"/>
              <a:t> (</a:t>
            </a:r>
            <a:r>
              <a:rPr lang="sl-SI" i="1" dirty="0" smtClean="0"/>
              <a:t>f</a:t>
            </a:r>
            <a:r>
              <a:rPr lang="sl-SI" dirty="0" smtClean="0"/>
              <a:t> = 1 </a:t>
            </a:r>
            <a:r>
              <a:rPr lang="sl-SI" b="1" dirty="0" smtClean="0"/>
              <a:t>or</a:t>
            </a:r>
            <a:r>
              <a:rPr lang="sl-SI" dirty="0" smtClean="0"/>
              <a:t> </a:t>
            </a:r>
            <a:r>
              <a:rPr lang="sl-SI" i="1" dirty="0" err="1" smtClean="0"/>
              <a:t>cakanje</a:t>
            </a:r>
            <a:r>
              <a:rPr lang="sl-SI" dirty="0" smtClean="0"/>
              <a:t> &lt; </a:t>
            </a:r>
            <a:r>
              <a:rPr lang="sl-SI" i="1" dirty="0" err="1" smtClean="0"/>
              <a:t>minCakanje</a:t>
            </a:r>
            <a:r>
              <a:rPr lang="sl-SI" dirty="0" smtClean="0"/>
              <a:t>)</a:t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i="1" dirty="0" smtClean="0"/>
              <a:t>rezultat</a:t>
            </a:r>
            <a:r>
              <a:rPr lang="sl-SI" dirty="0" smtClean="0"/>
              <a:t> = </a:t>
            </a:r>
            <a:r>
              <a:rPr lang="sl-SI" i="1" dirty="0" smtClean="0"/>
              <a:t>f</a:t>
            </a:r>
            <a:r>
              <a:rPr lang="sl-SI" dirty="0" smtClean="0"/>
              <a:t>, </a:t>
            </a:r>
            <a:r>
              <a:rPr lang="sl-SI" i="1" dirty="0" err="1" smtClean="0"/>
              <a:t>minCakanje</a:t>
            </a:r>
            <a:r>
              <a:rPr lang="sl-SI" i="1" dirty="0" smtClean="0"/>
              <a:t> </a:t>
            </a:r>
            <a:r>
              <a:rPr lang="sl-SI" dirty="0" smtClean="0"/>
              <a:t>= </a:t>
            </a:r>
            <a:r>
              <a:rPr lang="sl-SI" i="1" dirty="0" err="1" smtClean="0"/>
              <a:t>cakanje</a:t>
            </a:r>
            <a:r>
              <a:rPr lang="sl-SI" dirty="0" smtClean="0"/>
              <a:t>; }</a:t>
            </a:r>
            <a:br>
              <a:rPr lang="sl-SI" dirty="0" smtClean="0"/>
            </a:br>
            <a:r>
              <a:rPr lang="sl-SI" dirty="0" smtClean="0"/>
              <a:t>	</a:t>
            </a:r>
            <a:r>
              <a:rPr lang="sl-SI" b="1" dirty="0" err="1" smtClean="0"/>
              <a:t>return</a:t>
            </a:r>
            <a:r>
              <a:rPr lang="sl-SI" dirty="0" smtClean="0"/>
              <a:t> </a:t>
            </a:r>
            <a:r>
              <a:rPr lang="sl-SI" i="1" dirty="0" smtClean="0"/>
              <a:t>rezultat</a:t>
            </a:r>
            <a:r>
              <a:rPr lang="sl-SI" dirty="0" smtClean="0"/>
              <a:t>;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1.4 Iglični tiskalnik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Znaki so predstavljeni s črno-belimi sličicami </a:t>
            </a:r>
            <a:br>
              <a:rPr lang="sl-SI" dirty="0" smtClean="0"/>
            </a:br>
            <a:r>
              <a:rPr lang="sl-SI" dirty="0" smtClean="0"/>
              <a:t>velikosti 8 </a:t>
            </a:r>
            <a:r>
              <a:rPr lang="sl-SI" dirty="0" smtClean="0">
                <a:sym typeface="Symbol" panose="05050102010706020507" pitchFamily="18" charset="2"/>
              </a:rPr>
              <a:t> 8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Vsaka vrstica je predstavljena kot 8-bitno število (seštejemo vrednosti prižganih pikslov)    </a:t>
            </a:r>
            <a:r>
              <a:rPr lang="sl-SI" b="1" dirty="0" smtClean="0">
                <a:sym typeface="Symbol" panose="05050102010706020507" pitchFamily="18" charset="2"/>
              </a:rPr>
              <a:t>unsigned char</a:t>
            </a:r>
            <a:r>
              <a:rPr lang="sl-SI" dirty="0" smtClean="0">
                <a:sym typeface="Symbol" panose="05050102010706020507" pitchFamily="18" charset="2"/>
              </a:rPr>
              <a:t> </a:t>
            </a:r>
            <a:r>
              <a:rPr lang="sl-SI" i="1" dirty="0" smtClean="0">
                <a:sym typeface="Symbol" panose="05050102010706020507" pitchFamily="18" charset="2"/>
              </a:rPr>
              <a:t>znaki</a:t>
            </a:r>
            <a:r>
              <a:rPr lang="sl-SI" dirty="0" smtClean="0">
                <a:sym typeface="Symbol" panose="05050102010706020507" pitchFamily="18" charset="2"/>
              </a:rPr>
              <a:t>[256][8];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Primer za znak 0: (0, 60, 70, 74, 82, 98, 60, 0)</a:t>
            </a:r>
          </a:p>
          <a:p>
            <a:r>
              <a:rPr lang="sl-SI" dirty="0" smtClean="0">
                <a:sym typeface="Symbol" panose="05050102010706020507" pitchFamily="18" charset="2"/>
              </a:rPr>
              <a:t>Izpiši dani niz </a:t>
            </a:r>
            <a:r>
              <a:rPr lang="sl-SI" i="1" dirty="0" smtClean="0">
                <a:sym typeface="Symbol" panose="05050102010706020507" pitchFamily="18" charset="2"/>
              </a:rPr>
              <a:t>s</a:t>
            </a:r>
            <a:r>
              <a:rPr lang="sl-SI" dirty="0" smtClean="0">
                <a:sym typeface="Symbol" panose="05050102010706020507" pitchFamily="18" charset="2"/>
              </a:rPr>
              <a:t> kot sliko z znaki # in .</a:t>
            </a:r>
          </a:p>
          <a:p>
            <a:r>
              <a:rPr lang="sl-SI" dirty="0" smtClean="0">
                <a:sym typeface="Symbol" panose="05050102010706020507" pitchFamily="18" charset="2"/>
              </a:rPr>
              <a:t>Rešitev: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Zunanja zanka po vrsticah (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dirty="0" smtClean="0">
                <a:sym typeface="Symbol" panose="05050102010706020507" pitchFamily="18" charset="2"/>
              </a:rPr>
              <a:t> od 0 do 7)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Notranja znaka po znakih niza </a:t>
            </a:r>
            <a:r>
              <a:rPr lang="sl-SI" i="1" dirty="0" smtClean="0">
                <a:sym typeface="Symbol" panose="05050102010706020507" pitchFamily="18" charset="2"/>
              </a:rPr>
              <a:t>s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Še tretja zanka po pikslih v trenutni vrstici trenutnega znaka (</a:t>
            </a:r>
            <a:r>
              <a:rPr lang="sl-SI" i="1" dirty="0" smtClean="0">
                <a:sym typeface="Symbol" panose="05050102010706020507" pitchFamily="18" charset="2"/>
              </a:rPr>
              <a:t>x</a:t>
            </a:r>
            <a:r>
              <a:rPr lang="sl-SI" dirty="0" smtClean="0">
                <a:sym typeface="Symbol" panose="05050102010706020507" pitchFamily="18" charset="2"/>
              </a:rPr>
              <a:t> od 0 do 7)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Če je bit </a:t>
            </a:r>
            <a:r>
              <a:rPr lang="sl-SI" i="1" dirty="0" smtClean="0">
                <a:sym typeface="Symbol" panose="05050102010706020507" pitchFamily="18" charset="2"/>
              </a:rPr>
              <a:t>x</a:t>
            </a:r>
            <a:r>
              <a:rPr lang="sl-SI" dirty="0" smtClean="0">
                <a:sym typeface="Symbol" panose="05050102010706020507" pitchFamily="18" charset="2"/>
              </a:rPr>
              <a:t> v </a:t>
            </a:r>
            <a:r>
              <a:rPr lang="sl-SI" i="1" dirty="0" smtClean="0">
                <a:sym typeface="Symbol" panose="05050102010706020507" pitchFamily="18" charset="2"/>
              </a:rPr>
              <a:t>znaki</a:t>
            </a:r>
            <a:r>
              <a:rPr lang="sl-SI" dirty="0" smtClean="0">
                <a:sym typeface="Symbol" panose="05050102010706020507" pitchFamily="18" charset="2"/>
              </a:rPr>
              <a:t>[</a:t>
            </a:r>
            <a:r>
              <a:rPr lang="sl-SI" i="1" dirty="0" smtClean="0">
                <a:sym typeface="Symbol" panose="05050102010706020507" pitchFamily="18" charset="2"/>
              </a:rPr>
              <a:t>s</a:t>
            </a:r>
            <a:r>
              <a:rPr lang="sl-SI" dirty="0" smtClean="0">
                <a:sym typeface="Symbol" panose="05050102010706020507" pitchFamily="18" charset="2"/>
              </a:rPr>
              <a:t>[</a:t>
            </a:r>
            <a:r>
              <a:rPr lang="sl-SI" i="1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]][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dirty="0" smtClean="0">
                <a:sym typeface="Symbol" panose="05050102010706020507" pitchFamily="18" charset="2"/>
              </a:rPr>
              <a:t>] prižgan, izpiši #, sicer .</a:t>
            </a:r>
          </a:p>
          <a:p>
            <a:pPr lvl="3"/>
            <a:r>
              <a:rPr lang="sl-SI" dirty="0" smtClean="0">
                <a:sym typeface="Symbol" panose="05050102010706020507" pitchFamily="18" charset="2"/>
              </a:rPr>
              <a:t>(</a:t>
            </a:r>
            <a:r>
              <a:rPr lang="sl-SI" i="1" dirty="0" smtClean="0">
                <a:sym typeface="Symbol" panose="05050102010706020507" pitchFamily="18" charset="2"/>
              </a:rPr>
              <a:t>znaki</a:t>
            </a:r>
            <a:r>
              <a:rPr lang="sl-SI" dirty="0" smtClean="0">
                <a:sym typeface="Symbol" panose="05050102010706020507" pitchFamily="18" charset="2"/>
              </a:rPr>
              <a:t>[</a:t>
            </a:r>
            <a:r>
              <a:rPr lang="sl-SI" i="1" dirty="0" smtClean="0">
                <a:sym typeface="Symbol" panose="05050102010706020507" pitchFamily="18" charset="2"/>
              </a:rPr>
              <a:t>s</a:t>
            </a:r>
            <a:r>
              <a:rPr lang="sl-SI" dirty="0" smtClean="0">
                <a:sym typeface="Symbol" panose="05050102010706020507" pitchFamily="18" charset="2"/>
              </a:rPr>
              <a:t>[</a:t>
            </a:r>
            <a:r>
              <a:rPr lang="sl-SI" i="1" dirty="0" smtClean="0">
                <a:sym typeface="Symbol" panose="05050102010706020507" pitchFamily="18" charset="2"/>
              </a:rPr>
              <a:t>i</a:t>
            </a:r>
            <a:r>
              <a:rPr lang="sl-SI" dirty="0" smtClean="0">
                <a:sym typeface="Symbol" panose="05050102010706020507" pitchFamily="18" charset="2"/>
              </a:rPr>
              <a:t>]][</a:t>
            </a:r>
            <a:r>
              <a:rPr lang="sl-SI" i="1" dirty="0" smtClean="0">
                <a:sym typeface="Symbol" panose="05050102010706020507" pitchFamily="18" charset="2"/>
              </a:rPr>
              <a:t>y</a:t>
            </a:r>
            <a:r>
              <a:rPr lang="sl-SI" dirty="0" smtClean="0">
                <a:sym typeface="Symbol" panose="05050102010706020507" pitchFamily="18" charset="2"/>
              </a:rPr>
              <a:t>] &gt;&gt; x) &amp; 1</a:t>
            </a: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66414" y="0"/>
            <a:ext cx="3325586" cy="17923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62256" y="2722790"/>
            <a:ext cx="3929743" cy="14736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9573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1.4 Iglični tiskalnik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	</a:t>
            </a:r>
            <a:r>
              <a:rPr lang="sl-SI" b="1" dirty="0" err="1" smtClean="0"/>
              <a:t>for</a:t>
            </a:r>
            <a:r>
              <a:rPr lang="sl-SI" dirty="0" smtClean="0"/>
              <a:t> </a:t>
            </a:r>
            <a:r>
              <a:rPr lang="sl-SI" dirty="0" smtClean="0"/>
              <a:t>(</a:t>
            </a:r>
            <a:r>
              <a:rPr lang="sl-SI" i="1" dirty="0" smtClean="0"/>
              <a:t>y</a:t>
            </a:r>
            <a:r>
              <a:rPr lang="sl-SI" dirty="0" smtClean="0"/>
              <a:t> = 0; </a:t>
            </a:r>
            <a:r>
              <a:rPr lang="sl-SI" i="1" dirty="0" smtClean="0"/>
              <a:t>y</a:t>
            </a:r>
            <a:r>
              <a:rPr lang="sl-SI" dirty="0" smtClean="0"/>
              <a:t> &lt; 8; </a:t>
            </a:r>
            <a:r>
              <a:rPr lang="sl-SI" i="1" dirty="0" smtClean="0"/>
              <a:t>y</a:t>
            </a:r>
            <a:r>
              <a:rPr lang="sl-SI" dirty="0" smtClean="0"/>
              <a:t>++) {		</a:t>
            </a:r>
            <a:r>
              <a:rPr lang="sl-SI" dirty="0" smtClean="0">
                <a:solidFill>
                  <a:schemeClr val="accent1"/>
                </a:solidFill>
              </a:rPr>
              <a:t>// </a:t>
            </a:r>
            <a:r>
              <a:rPr lang="sl-SI" i="1" dirty="0" smtClean="0">
                <a:solidFill>
                  <a:schemeClr val="accent1"/>
                </a:solidFill>
              </a:rPr>
              <a:t>gremo po vrsticah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b="1" dirty="0" err="1" smtClean="0"/>
              <a:t>for</a:t>
            </a:r>
            <a:r>
              <a:rPr lang="sl-SI" dirty="0" smtClean="0"/>
              <a:t> (</a:t>
            </a:r>
            <a:r>
              <a:rPr lang="sl-SI" i="1" dirty="0" smtClean="0"/>
              <a:t>i</a:t>
            </a:r>
            <a:r>
              <a:rPr lang="sl-SI" dirty="0" smtClean="0"/>
              <a:t> = 0; </a:t>
            </a:r>
            <a:r>
              <a:rPr lang="sl-SI" i="1" dirty="0" smtClean="0"/>
              <a:t>i</a:t>
            </a:r>
            <a:r>
              <a:rPr lang="sl-SI" dirty="0" smtClean="0"/>
              <a:t> &lt; </a:t>
            </a:r>
            <a:r>
              <a:rPr lang="sl-SI" i="1" dirty="0" err="1" smtClean="0"/>
              <a:t>length</a:t>
            </a:r>
            <a:r>
              <a:rPr lang="sl-SI" dirty="0" smtClean="0"/>
              <a:t>(</a:t>
            </a:r>
            <a:r>
              <a:rPr lang="sl-SI" i="1" dirty="0" smtClean="0"/>
              <a:t>s</a:t>
            </a:r>
            <a:r>
              <a:rPr lang="sl-SI" dirty="0" smtClean="0"/>
              <a:t>); </a:t>
            </a:r>
            <a:r>
              <a:rPr lang="sl-SI" i="1" dirty="0" smtClean="0"/>
              <a:t>i</a:t>
            </a:r>
            <a:r>
              <a:rPr lang="sl-SI" dirty="0" smtClean="0"/>
              <a:t>++) {	</a:t>
            </a:r>
            <a:r>
              <a:rPr lang="sl-SI" dirty="0" smtClean="0">
                <a:solidFill>
                  <a:schemeClr val="accent1"/>
                </a:solidFill>
              </a:rPr>
              <a:t>// </a:t>
            </a:r>
            <a:r>
              <a:rPr lang="sl-SI" i="1" dirty="0" smtClean="0">
                <a:solidFill>
                  <a:schemeClr val="accent1"/>
                </a:solidFill>
              </a:rPr>
              <a:t>gremo po znakih niza s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i="1" dirty="0" smtClean="0"/>
              <a:t>znak</a:t>
            </a:r>
            <a:r>
              <a:rPr lang="sl-SI" dirty="0" smtClean="0"/>
              <a:t> = </a:t>
            </a:r>
            <a:r>
              <a:rPr lang="sl-SI" i="1" dirty="0" smtClean="0"/>
              <a:t>s</a:t>
            </a:r>
            <a:r>
              <a:rPr lang="sl-SI" dirty="0" smtClean="0"/>
              <a:t>[</a:t>
            </a:r>
            <a:r>
              <a:rPr lang="sl-SI" i="1" dirty="0" smtClean="0"/>
              <a:t>i</a:t>
            </a:r>
            <a:r>
              <a:rPr lang="sl-SI" dirty="0" smtClean="0"/>
              <a:t>];</a:t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i="1" dirty="0" smtClean="0"/>
              <a:t>vrstica</a:t>
            </a:r>
            <a:r>
              <a:rPr lang="sl-SI" dirty="0" smtClean="0"/>
              <a:t> = </a:t>
            </a:r>
            <a:r>
              <a:rPr lang="sl-SI" i="1" dirty="0" smtClean="0"/>
              <a:t>znaki</a:t>
            </a:r>
            <a:r>
              <a:rPr lang="sl-SI" dirty="0" smtClean="0"/>
              <a:t>[</a:t>
            </a:r>
            <a:r>
              <a:rPr lang="sl-SI" i="1" dirty="0" smtClean="0"/>
              <a:t>znak</a:t>
            </a:r>
            <a:r>
              <a:rPr lang="sl-SI" dirty="0" smtClean="0"/>
              <a:t>][</a:t>
            </a:r>
            <a:r>
              <a:rPr lang="sl-SI" i="1" dirty="0" smtClean="0"/>
              <a:t>y</a:t>
            </a:r>
            <a:r>
              <a:rPr lang="sl-SI" dirty="0" smtClean="0"/>
              <a:t>];	</a:t>
            </a:r>
            <a:r>
              <a:rPr lang="sl-SI" dirty="0" smtClean="0">
                <a:solidFill>
                  <a:schemeClr val="accent1"/>
                </a:solidFill>
              </a:rPr>
              <a:t>// </a:t>
            </a:r>
            <a:r>
              <a:rPr lang="sl-SI" i="1" dirty="0" smtClean="0">
                <a:solidFill>
                  <a:schemeClr val="accent1"/>
                </a:solidFill>
              </a:rPr>
              <a:t>opis y-te vrstice tega znaka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    </a:t>
            </a:r>
            <a:r>
              <a:rPr lang="sl-SI" b="1" dirty="0" err="1" smtClean="0"/>
              <a:t>for</a:t>
            </a:r>
            <a:r>
              <a:rPr lang="sl-SI" dirty="0" smtClean="0"/>
              <a:t> (</a:t>
            </a:r>
            <a:r>
              <a:rPr lang="sl-SI" i="1" dirty="0" smtClean="0"/>
              <a:t>x</a:t>
            </a:r>
            <a:r>
              <a:rPr lang="sl-SI" dirty="0" smtClean="0"/>
              <a:t> = 0; </a:t>
            </a:r>
            <a:r>
              <a:rPr lang="sl-SI" i="1" dirty="0" smtClean="0"/>
              <a:t>x</a:t>
            </a:r>
            <a:r>
              <a:rPr lang="sl-SI" dirty="0" smtClean="0"/>
              <a:t> &lt; 8; </a:t>
            </a:r>
            <a:r>
              <a:rPr lang="sl-SI" i="1" dirty="0" smtClean="0"/>
              <a:t>x</a:t>
            </a:r>
            <a:r>
              <a:rPr lang="sl-SI" dirty="0" smtClean="0"/>
              <a:t>++) 	</a:t>
            </a:r>
            <a:r>
              <a:rPr lang="sl-SI" dirty="0" smtClean="0">
                <a:solidFill>
                  <a:schemeClr val="accent1"/>
                </a:solidFill>
              </a:rPr>
              <a:t>// </a:t>
            </a:r>
            <a:r>
              <a:rPr lang="sl-SI" i="1" dirty="0" smtClean="0">
                <a:solidFill>
                  <a:schemeClr val="accent1"/>
                </a:solidFill>
              </a:rPr>
              <a:t>gremo po </a:t>
            </a:r>
            <a:r>
              <a:rPr lang="sl-SI" i="1" dirty="0" err="1" smtClean="0">
                <a:solidFill>
                  <a:schemeClr val="accent1"/>
                </a:solidFill>
              </a:rPr>
              <a:t>pikslih</a:t>
            </a:r>
            <a:r>
              <a:rPr lang="sl-SI" i="1" dirty="0" smtClean="0">
                <a:solidFill>
                  <a:schemeClr val="accent1"/>
                </a:solidFill>
              </a:rPr>
              <a:t> v tej vrstici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	            </a:t>
            </a:r>
            <a:r>
              <a:rPr lang="sl-SI" b="1" dirty="0" err="1" smtClean="0"/>
              <a:t>if</a:t>
            </a:r>
            <a:r>
              <a:rPr lang="sl-SI" dirty="0" smtClean="0"/>
              <a:t> ((</a:t>
            </a:r>
            <a:r>
              <a:rPr lang="sl-SI" i="1" dirty="0" smtClean="0"/>
              <a:t>vrstica</a:t>
            </a:r>
            <a:r>
              <a:rPr lang="sl-SI" dirty="0" smtClean="0"/>
              <a:t> &gt;&gt; (7 – </a:t>
            </a:r>
            <a:r>
              <a:rPr lang="sl-SI" i="1" dirty="0" smtClean="0"/>
              <a:t>x</a:t>
            </a:r>
            <a:r>
              <a:rPr lang="sl-SI" dirty="0" smtClean="0"/>
              <a:t>)) &amp; 1)    izpiši “</a:t>
            </a:r>
            <a:r>
              <a:rPr lang="sl-SI" dirty="0" smtClean="0">
                <a:latin typeface="Consolas" pitchFamily="49" charset="0"/>
              </a:rPr>
              <a:t>#</a:t>
            </a:r>
            <a:r>
              <a:rPr lang="sl-SI" dirty="0" smtClean="0"/>
              <a:t>”</a:t>
            </a:r>
            <a:br>
              <a:rPr lang="sl-SI" dirty="0" smtClean="0"/>
            </a:br>
            <a:r>
              <a:rPr lang="sl-SI" dirty="0" smtClean="0"/>
              <a:t>		</a:t>
            </a:r>
            <a:r>
              <a:rPr lang="sl-SI" b="1" dirty="0" err="1" smtClean="0"/>
              <a:t>else</a:t>
            </a:r>
            <a:r>
              <a:rPr lang="sl-SI" dirty="0" err="1" smtClean="0"/>
              <a:t>				</a:t>
            </a:r>
            <a:r>
              <a:rPr lang="sl-SI" dirty="0" smtClean="0"/>
              <a:t>    izpiši “</a:t>
            </a:r>
            <a:r>
              <a:rPr lang="sl-SI" dirty="0" smtClean="0">
                <a:latin typeface="Consolas" pitchFamily="49" charset="0"/>
              </a:rPr>
              <a:t>.</a:t>
            </a:r>
            <a:r>
              <a:rPr lang="sl-SI" dirty="0" smtClean="0"/>
              <a:t>”; }</a:t>
            </a:r>
            <a:br>
              <a:rPr lang="sl-SI" dirty="0" smtClean="0"/>
            </a:br>
            <a:r>
              <a:rPr lang="sl-SI" dirty="0" smtClean="0"/>
              <a:t>	    </a:t>
            </a:r>
            <a:r>
              <a:rPr lang="sl-SI" dirty="0" err="1" smtClean="0"/>
              <a:t>izpiši</a:t>
            </a:r>
            <a:r>
              <a:rPr lang="sl-SI" dirty="0" smtClean="0"/>
              <a:t> “</a:t>
            </a:r>
            <a:r>
              <a:rPr lang="sl-SI" dirty="0" smtClean="0">
                <a:latin typeface="Consolas" pitchFamily="49" charset="0"/>
              </a:rPr>
              <a:t>\n</a:t>
            </a:r>
            <a:r>
              <a:rPr lang="sl-SI" dirty="0" smtClean="0"/>
              <a:t>”; }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1.5 Dvigalo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Zaboji prihajajo po spodnjem traku, </a:t>
            </a:r>
            <a:br>
              <a:rPr lang="sl-SI" dirty="0" smtClean="0"/>
            </a:br>
            <a:r>
              <a:rPr lang="sl-SI" dirty="0" smtClean="0"/>
              <a:t>moramo jih nalagati na dvigalo in prevažati </a:t>
            </a:r>
            <a:br>
              <a:rPr lang="sl-SI" dirty="0" smtClean="0"/>
            </a:br>
            <a:r>
              <a:rPr lang="sl-SI" dirty="0" smtClean="0"/>
              <a:t>v zgornje nadstropje</a:t>
            </a:r>
          </a:p>
          <a:p>
            <a:pPr lvl="1"/>
            <a:r>
              <a:rPr lang="sl-SI" dirty="0" smtClean="0"/>
              <a:t>Dvigalo ima omejeno nosilnost</a:t>
            </a:r>
          </a:p>
          <a:p>
            <a:pPr lvl="1"/>
            <a:r>
              <a:rPr lang="sl-SI" dirty="0" smtClean="0"/>
              <a:t>Dane so funkcije: </a:t>
            </a:r>
            <a:r>
              <a:rPr lang="sl-SI" i="1" dirty="0" smtClean="0"/>
              <a:t>Stehtaj</a:t>
            </a:r>
            <a:r>
              <a:rPr lang="sl-SI" dirty="0" smtClean="0"/>
              <a:t>, </a:t>
            </a:r>
            <a:r>
              <a:rPr lang="sl-SI" i="1" dirty="0" smtClean="0"/>
              <a:t>Nalozi</a:t>
            </a:r>
            <a:r>
              <a:rPr lang="sl-SI" dirty="0" smtClean="0"/>
              <a:t>, </a:t>
            </a:r>
            <a:r>
              <a:rPr lang="sl-SI" i="1" dirty="0" smtClean="0"/>
              <a:t>Razlozi</a:t>
            </a:r>
            <a:r>
              <a:rPr lang="sl-SI" dirty="0" smtClean="0"/>
              <a:t>, </a:t>
            </a:r>
            <a:r>
              <a:rPr lang="sl-SI" i="1" dirty="0" smtClean="0"/>
              <a:t>OdpeljiDvigalo</a:t>
            </a:r>
            <a:r>
              <a:rPr lang="sl-SI" dirty="0" smtClean="0"/>
              <a:t>(</a:t>
            </a:r>
            <a:r>
              <a:rPr lang="sl-SI" i="1" dirty="0" smtClean="0"/>
              <a:t>stNadstropja</a:t>
            </a:r>
            <a:r>
              <a:rPr lang="sl-SI" dirty="0" smtClean="0"/>
              <a:t>)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V spremenljivki hranimo število zabojev v dvigalu </a:t>
            </a:r>
            <a:r>
              <a:rPr lang="sl-SI" i="1" dirty="0" smtClean="0"/>
              <a:t>N</a:t>
            </a:r>
            <a:r>
              <a:rPr lang="sl-SI" dirty="0" smtClean="0"/>
              <a:t> in skupno težo </a:t>
            </a:r>
            <a:r>
              <a:rPr lang="sl-SI" i="1" dirty="0" smtClean="0"/>
              <a:t>M</a:t>
            </a:r>
          </a:p>
          <a:p>
            <a:pPr lvl="1"/>
            <a:r>
              <a:rPr lang="sl-SI" dirty="0" smtClean="0"/>
              <a:t>S </a:t>
            </a:r>
            <a:r>
              <a:rPr lang="sl-SI" i="1" dirty="0" smtClean="0"/>
              <a:t>Stehtaj</a:t>
            </a:r>
            <a:r>
              <a:rPr lang="sl-SI" dirty="0" smtClean="0"/>
              <a:t> preverimo, če lahko naložimo naslednji zaboj</a:t>
            </a:r>
            <a:endParaRPr lang="sl-SI" dirty="0" smtClean="0">
              <a:sym typeface="Symbol" panose="05050102010706020507" pitchFamily="18" charset="2"/>
            </a:endParaRP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Če lahko, </a:t>
            </a:r>
            <a:r>
              <a:rPr lang="sl-SI" i="1" dirty="0" smtClean="0">
                <a:sym typeface="Symbol" panose="05050102010706020507" pitchFamily="18" charset="2"/>
              </a:rPr>
              <a:t>Nalozi</a:t>
            </a:r>
            <a:r>
              <a:rPr lang="sl-SI" dirty="0" smtClean="0">
                <a:sym typeface="Symbol" panose="05050102010706020507" pitchFamily="18" charset="2"/>
              </a:rPr>
              <a:t>(), + povečamo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 za 1 in povečamo </a:t>
            </a:r>
            <a:r>
              <a:rPr lang="sl-SI" i="1" dirty="0" smtClean="0">
                <a:sym typeface="Symbol" panose="05050102010706020507" pitchFamily="18" charset="2"/>
              </a:rPr>
              <a:t>M</a:t>
            </a:r>
            <a:r>
              <a:rPr lang="sl-SI" dirty="0" smtClean="0">
                <a:sym typeface="Symbol" panose="05050102010706020507" pitchFamily="18" charset="2"/>
              </a:rPr>
              <a:t> za maso novega zaboja</a:t>
            </a:r>
          </a:p>
          <a:p>
            <a:pPr lvl="1"/>
            <a:r>
              <a:rPr lang="sl-SI" dirty="0" smtClean="0">
                <a:sym typeface="Symbol" panose="05050102010706020507" pitchFamily="18" charset="2"/>
              </a:rPr>
              <a:t>Ko se to ne da več, odpelji dvigalo v drugo nadstropje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Kliči </a:t>
            </a:r>
            <a:r>
              <a:rPr lang="sl-SI" i="1" dirty="0" smtClean="0">
                <a:sym typeface="Symbol" panose="05050102010706020507" pitchFamily="18" charset="2"/>
              </a:rPr>
              <a:t>Razlozi</a:t>
            </a:r>
            <a:r>
              <a:rPr lang="sl-SI" dirty="0" smtClean="0">
                <a:sym typeface="Symbol" panose="05050102010706020507" pitchFamily="18" charset="2"/>
              </a:rPr>
              <a:t>() in zmanjšuj </a:t>
            </a:r>
            <a:r>
              <a:rPr lang="sl-SI" i="1" dirty="0" smtClean="0">
                <a:sym typeface="Symbol" panose="05050102010706020507" pitchFamily="18" charset="2"/>
              </a:rPr>
              <a:t>N</a:t>
            </a:r>
            <a:r>
              <a:rPr lang="sl-SI" dirty="0" smtClean="0">
                <a:sym typeface="Symbol" panose="05050102010706020507" pitchFamily="18" charset="2"/>
              </a:rPr>
              <a:t> za 1, dokler ne pade na 0</a:t>
            </a:r>
          </a:p>
          <a:p>
            <a:pPr lvl="2"/>
            <a:r>
              <a:rPr lang="sl-SI" dirty="0" smtClean="0">
                <a:sym typeface="Symbol" panose="05050102010706020507" pitchFamily="18" charset="2"/>
              </a:rPr>
              <a:t>Nato odpelji dvigalo nazaj v prvo nadstropje</a:t>
            </a: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9550" y="29482"/>
            <a:ext cx="4362450" cy="207262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4985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</TotalTime>
  <Words>1575</Words>
  <Application>Microsoft Office PowerPoint</Application>
  <PresentationFormat>Custom</PresentationFormat>
  <Paragraphs>546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Naloge in rešitve RTK 2013</vt:lpstr>
      <vt:lpstr>1.1 Vandali</vt:lpstr>
      <vt:lpstr>1.2 Kolera</vt:lpstr>
      <vt:lpstr>1.2 Kolera</vt:lpstr>
      <vt:lpstr>1.3 Kino</vt:lpstr>
      <vt:lpstr>1.3 Kino</vt:lpstr>
      <vt:lpstr>1.4 Iglični tiskalnik</vt:lpstr>
      <vt:lpstr>1.4 Iglični tiskalnik</vt:lpstr>
      <vt:lpstr>1.5 Dvigalo</vt:lpstr>
      <vt:lpstr>1.5 Dvigalo</vt:lpstr>
      <vt:lpstr>2.1. Binarni sef</vt:lpstr>
      <vt:lpstr>2.1 Binarni sef</vt:lpstr>
      <vt:lpstr>2.2 Sumljiva imenovanja</vt:lpstr>
      <vt:lpstr>2.2 Sumljiva imenovanja</vt:lpstr>
      <vt:lpstr>2.3 Dekodiranje nizov</vt:lpstr>
      <vt:lpstr>2.4 Silhuete</vt:lpstr>
      <vt:lpstr>2.5 Ribič</vt:lpstr>
      <vt:lpstr>2.5 Ribič</vt:lpstr>
      <vt:lpstr>3.1 Moderna umetnost</vt:lpstr>
      <vt:lpstr>3.2 Kompleksnost števil</vt:lpstr>
      <vt:lpstr>3.2 Kompleksnost števil</vt:lpstr>
      <vt:lpstr>3.3 Požar</vt:lpstr>
      <vt:lpstr>3.4 Številčenje</vt:lpstr>
      <vt:lpstr>3.4 Številčenje</vt:lpstr>
      <vt:lpstr>3.5 Urnik</vt:lpstr>
      <vt:lpstr>3.5 Urnik</vt:lpstr>
      <vt:lpstr>3.5 Urnik</vt:lpstr>
      <vt:lpstr>3.5 Fenwickovo drevo</vt:lpstr>
    </vt:vector>
  </TitlesOfParts>
  <Company>IJS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Naloge in rešitve</dc:title>
  <dc:creator>janez</dc:creator>
  <cp:lastModifiedBy>Janez Brank</cp:lastModifiedBy>
  <cp:revision>99</cp:revision>
  <dcterms:created xsi:type="dcterms:W3CDTF">2013-03-22T21:46:10Z</dcterms:created>
  <dcterms:modified xsi:type="dcterms:W3CDTF">2013-03-23T15:20:21Z</dcterms:modified>
</cp:coreProperties>
</file>